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94" r:id="rId3"/>
    <p:sldId id="603" r:id="rId4"/>
    <p:sldId id="604" r:id="rId5"/>
    <p:sldId id="605" r:id="rId6"/>
    <p:sldId id="611" r:id="rId7"/>
    <p:sldId id="612" r:id="rId8"/>
    <p:sldId id="613" r:id="rId9"/>
    <p:sldId id="615" r:id="rId10"/>
    <p:sldId id="616" r:id="rId11"/>
    <p:sldId id="629" r:id="rId12"/>
    <p:sldId id="630" r:id="rId13"/>
    <p:sldId id="288" r:id="rId14"/>
    <p:sldId id="572" r:id="rId15"/>
    <p:sldId id="617" r:id="rId16"/>
    <p:sldId id="619" r:id="rId17"/>
    <p:sldId id="620" r:id="rId19"/>
    <p:sldId id="621" r:id="rId20"/>
    <p:sldId id="622" r:id="rId21"/>
    <p:sldId id="643" r:id="rId22"/>
    <p:sldId id="449" r:id="rId23"/>
    <p:sldId id="450" r:id="rId24"/>
    <p:sldId id="590" r:id="rId25"/>
    <p:sldId id="591" r:id="rId26"/>
    <p:sldId id="592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43"/>
    <p:restoredTop sz="95377"/>
  </p:normalViewPr>
  <p:slideViewPr>
    <p:cSldViewPr snapToGrid="0" snapToObjects="1">
      <p:cViewPr>
        <p:scale>
          <a:sx n="115" d="100"/>
          <a:sy n="115" d="100"/>
        </p:scale>
        <p:origin x="96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E9886-2F4C-7E4B-8E30-DE8F76722BA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FF5C-10A9-2549-AE03-5AFE2B973DD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41D7-D1E5-894E-A687-FDCB1CCAEC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D79E-9A35-0646-96DC-580E7CD4D4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27907"/>
            <a:ext cx="12192000" cy="24332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2572104"/>
            <a:ext cx="121920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学习通快速使用教程（</a:t>
            </a:r>
            <a:r>
              <a:rPr kumimoji="1"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教师）</a:t>
            </a:r>
            <a:endParaRPr kumimoji="1" lang="zh-CN" altLang="en-US" sz="5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826489"/>
            <a:ext cx="1219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kumimoji="1" lang="zh-CN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铜仁职业技术学院</a:t>
            </a:r>
            <a:endParaRPr kumimoji="1" lang="zh-CN" alt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5715" y="2324100"/>
            <a:ext cx="5516245" cy="3936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16582"/>
          <a:stretch>
            <a:fillRect/>
          </a:stretch>
        </p:blipFill>
        <p:spPr>
          <a:xfrm>
            <a:off x="318135" y="2324100"/>
            <a:ext cx="6037580" cy="38950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课程成绩权重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设置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7211" y="931079"/>
            <a:ext cx="1022869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进入课程，点击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统计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班级统计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→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成绩管理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权重设置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”,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注意权重之和为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100%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。</a:t>
            </a:r>
            <a:endParaRPr kumimoji="1" lang="zh-CN" altLang="en-US" sz="20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zh-CN" altLang="en-US" sz="20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0340" y="583755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1</a:t>
            </a:r>
            <a:endParaRPr lang="en-US" altLang="zh-CN" sz="3200" b="1"/>
          </a:p>
        </p:txBody>
      </p:sp>
      <p:sp>
        <p:nvSpPr>
          <p:cNvPr id="9" name="椭圆 8"/>
          <p:cNvSpPr/>
          <p:nvPr/>
        </p:nvSpPr>
        <p:spPr>
          <a:xfrm>
            <a:off x="6233160" y="583755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2</a:t>
            </a:r>
            <a:endParaRPr lang="en-US" altLang="zh-CN" sz="32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2133600"/>
            <a:ext cx="5547360" cy="40309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2236470"/>
            <a:ext cx="5699760" cy="3825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课程团队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7211" y="931079"/>
            <a:ext cx="1022869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进入课程，点击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管理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教师团队管理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→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添加教师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从教师库添加</a:t>
            </a:r>
            <a:r>
              <a:rPr kumimoji="1" lang="en-US" altLang="zh-CN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”,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添加完毕后可设置团队成员</a:t>
            </a:r>
            <a:r>
              <a:rPr kumimoji="1" lang="zh-CN" altLang="en-US" sz="20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权限。</a:t>
            </a:r>
            <a:endParaRPr kumimoji="1" lang="zh-CN" altLang="en-US" sz="20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zh-CN" altLang="en-US" sz="20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0340" y="583755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1</a:t>
            </a:r>
            <a:endParaRPr lang="en-US" altLang="zh-CN" sz="3200" b="1"/>
          </a:p>
        </p:txBody>
      </p:sp>
      <p:sp>
        <p:nvSpPr>
          <p:cNvPr id="9" name="椭圆 8"/>
          <p:cNvSpPr/>
          <p:nvPr/>
        </p:nvSpPr>
        <p:spPr>
          <a:xfrm>
            <a:off x="6233160" y="583755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2</a:t>
            </a:r>
            <a:endParaRPr lang="en-US" altLang="zh-CN" sz="32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en-US" altLang="zh-CN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4.</a:t>
            </a:r>
            <a:r>
              <a:rPr kumimoji="1" lang="zh-CN" altLang="en-US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</a:t>
            </a:r>
            <a:r>
              <a:rPr kumimoji="1" lang="zh-CN" altLang="en-US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如何直播</a:t>
            </a:r>
            <a:endParaRPr kumimoji="1" lang="en-US" altLang="zh-CN" sz="4800" b="1" dirty="0" smtClean="0">
              <a:solidFill>
                <a:schemeClr val="bg1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algn="ctr">
              <a:lnSpc>
                <a:spcPct val="200000"/>
              </a:lnSpc>
            </a:pPr>
            <a:endParaRPr kumimoji="1" lang="zh-CN" altLang="en-US" sz="2000" dirty="0">
              <a:solidFill>
                <a:schemeClr val="bg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903605" y="920750"/>
            <a:ext cx="106895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200000"/>
              </a:lnSpc>
              <a:buFont typeface="+mj-lt"/>
              <a:buNone/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建立课程直播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章节：</a:t>
            </a:r>
            <a:endParaRPr kumimoji="1" lang="zh-CN" altLang="en-US" sz="24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进入课程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后，点击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编辑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更多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直播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→“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设置参数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”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→“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保存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”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。</a:t>
            </a:r>
            <a:endParaRPr kumimoji="1" lang="zh-CN" altLang="en-US" sz="2400" b="1" dirty="0" smtClean="0"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超星直播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客户端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36830"/>
          <a:stretch>
            <a:fillRect/>
          </a:stretch>
        </p:blipFill>
        <p:spPr>
          <a:xfrm>
            <a:off x="178435" y="3113405"/>
            <a:ext cx="3560445" cy="3233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95" y="3113405"/>
            <a:ext cx="3790950" cy="3243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r="21411"/>
          <a:stretch>
            <a:fillRect/>
          </a:stretch>
        </p:blipFill>
        <p:spPr>
          <a:xfrm>
            <a:off x="7241540" y="3117215"/>
            <a:ext cx="4810760" cy="323977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8265" y="545020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1</a:t>
            </a:r>
            <a:endParaRPr lang="en-US" altLang="zh-CN" sz="3200" b="1"/>
          </a:p>
        </p:txBody>
      </p:sp>
      <p:sp>
        <p:nvSpPr>
          <p:cNvPr id="9" name="椭圆 8"/>
          <p:cNvSpPr/>
          <p:nvPr/>
        </p:nvSpPr>
        <p:spPr>
          <a:xfrm>
            <a:off x="3568065" y="545020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2</a:t>
            </a:r>
            <a:endParaRPr lang="en-US" altLang="zh-CN" sz="3200" b="1"/>
          </a:p>
        </p:txBody>
      </p:sp>
      <p:sp>
        <p:nvSpPr>
          <p:cNvPr id="10" name="椭圆 9"/>
          <p:cNvSpPr/>
          <p:nvPr/>
        </p:nvSpPr>
        <p:spPr>
          <a:xfrm>
            <a:off x="7241540" y="545020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3</a:t>
            </a:r>
            <a:endParaRPr lang="en-US" altLang="zh-CN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6760" y="3105785"/>
            <a:ext cx="2990215" cy="26238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3379470"/>
            <a:ext cx="4425315" cy="25285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060" y="3379470"/>
            <a:ext cx="3409950" cy="283718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903605" y="911860"/>
            <a:ext cx="1068959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200000"/>
              </a:lnSpc>
              <a:buFont typeface="+mj-lt"/>
              <a:buNone/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进入直播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软件：</a:t>
            </a:r>
            <a:endParaRPr kumimoji="1" lang="zh-CN" altLang="en-US" sz="2400" b="1" dirty="0" smtClean="0"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点击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直播章节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”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→“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打开直播软件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”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。</a:t>
            </a:r>
            <a:endParaRPr kumimoji="1" lang="zh-CN" altLang="en-US" sz="2400" b="1" dirty="0" smtClean="0"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r>
              <a:rPr kumimoji="1" lang="zh-CN" altLang="en-US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如未安装直播客户端，需点击下载</a:t>
            </a:r>
            <a:r>
              <a:rPr kumimoji="1" lang="en-US" altLang="zh-CN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 </a:t>
            </a:r>
            <a:r>
              <a:rPr kumimoji="1" lang="zh-CN" altLang="en-US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https://zhibo.chaoxing.com/download</a:t>
            </a:r>
            <a:endParaRPr kumimoji="1" lang="zh-CN" altLang="en-US" dirty="0" smtClean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超星直播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客户端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8740" y="545020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1</a:t>
            </a:r>
            <a:endParaRPr lang="en-US" altLang="zh-CN" sz="3200" b="1"/>
          </a:p>
        </p:txBody>
      </p:sp>
      <p:sp>
        <p:nvSpPr>
          <p:cNvPr id="9" name="椭圆 8"/>
          <p:cNvSpPr/>
          <p:nvPr/>
        </p:nvSpPr>
        <p:spPr>
          <a:xfrm>
            <a:off x="4167505" y="545020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2</a:t>
            </a:r>
            <a:endParaRPr lang="en-US" altLang="zh-CN" sz="3200" b="1"/>
          </a:p>
        </p:txBody>
      </p:sp>
      <p:sp>
        <p:nvSpPr>
          <p:cNvPr id="10" name="椭圆 9"/>
          <p:cNvSpPr/>
          <p:nvPr/>
        </p:nvSpPr>
        <p:spPr>
          <a:xfrm>
            <a:off x="8155305" y="545020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3</a:t>
            </a:r>
            <a:endParaRPr lang="en-US" altLang="zh-CN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89457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软件里有什么</a:t>
            </a:r>
            <a:r>
              <a:rPr lang="zh-CN" altLang="en-US" sz="3200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？</a:t>
            </a:r>
            <a:endParaRPr lang="en-US" altLang="zh-CN" sz="3200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grpSp>
        <p:nvGrpSpPr>
          <p:cNvPr id="33" name="组 32"/>
          <p:cNvGrpSpPr/>
          <p:nvPr/>
        </p:nvGrpSpPr>
        <p:grpSpPr>
          <a:xfrm>
            <a:off x="2418391" y="2384249"/>
            <a:ext cx="1870156" cy="3603010"/>
            <a:chOff x="695623" y="2347415"/>
            <a:chExt cx="1870156" cy="3603010"/>
          </a:xfrm>
        </p:grpSpPr>
        <p:sp>
          <p:nvSpPr>
            <p:cNvPr id="3" name="文本框 2"/>
            <p:cNvSpPr txBox="1"/>
            <p:nvPr/>
          </p:nvSpPr>
          <p:spPr>
            <a:xfrm>
              <a:off x="1006694" y="3008793"/>
              <a:ext cx="120396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 smtClean="0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教学课件</a:t>
              </a:r>
              <a:endParaRPr kumimoji="1" lang="zh-CN" altLang="en-US" sz="2000" b="1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07632" y="3771298"/>
              <a:ext cx="14020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支持多种教学</a:t>
              </a:r>
              <a:endPara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  <a:p>
              <a:pPr algn="ctr"/>
              <a:r>
                <a:rPr kumimoji="1" lang="zh-CN" altLang="en-US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文件格式</a:t>
              </a:r>
              <a:endPara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9838" y="4472505"/>
              <a:ext cx="1706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PPT,PDF,WORD</a:t>
              </a:r>
              <a:endPara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  <a:p>
              <a:pPr algn="ctr"/>
              <a:r>
                <a:rPr kumimoji="1" lang="en-US" altLang="zh-CN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EXCEL,JPG</a:t>
              </a:r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，白板</a:t>
              </a:r>
              <a:endPara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95623" y="2347415"/>
              <a:ext cx="1870156" cy="36030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4327800" y="2384249"/>
            <a:ext cx="1870156" cy="3603009"/>
            <a:chOff x="2688730" y="2347415"/>
            <a:chExt cx="1870156" cy="3603009"/>
          </a:xfrm>
        </p:grpSpPr>
        <p:sp>
          <p:nvSpPr>
            <p:cNvPr id="6" name="文本框 5"/>
            <p:cNvSpPr txBox="1"/>
            <p:nvPr/>
          </p:nvSpPr>
          <p:spPr>
            <a:xfrm>
              <a:off x="3277098" y="3013050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板书</a:t>
              </a:r>
              <a:endParaRPr kumimoji="1" lang="zh-CN" altLang="en-US" sz="2000" b="1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29171" y="3775165"/>
              <a:ext cx="589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画笔</a:t>
              </a:r>
              <a:endParaRPr kumimoji="1" lang="zh-CN" altLang="en-US" sz="160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29176" y="4373679"/>
              <a:ext cx="589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标注</a:t>
              </a:r>
              <a:endPara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329176" y="4972193"/>
              <a:ext cx="589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文本</a:t>
              </a:r>
              <a:endPara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688730" y="2347415"/>
              <a:ext cx="1870156" cy="360300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6237209" y="2384249"/>
            <a:ext cx="1870156" cy="3603009"/>
            <a:chOff x="4654788" y="2347415"/>
            <a:chExt cx="1870156" cy="3603009"/>
          </a:xfrm>
        </p:grpSpPr>
        <p:sp>
          <p:nvSpPr>
            <p:cNvPr id="7" name="文本框 6"/>
            <p:cNvSpPr txBox="1"/>
            <p:nvPr/>
          </p:nvSpPr>
          <p:spPr>
            <a:xfrm>
              <a:off x="5246650" y="3008793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 smtClean="0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互动</a:t>
              </a:r>
              <a:endParaRPr kumimoji="1" lang="zh-CN" altLang="en-US" sz="2000" b="1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095524" y="3771298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即时聊天</a:t>
              </a:r>
              <a:endPara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086237" y="4373679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用户列表</a:t>
              </a:r>
              <a:endPara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654788" y="2347415"/>
              <a:ext cx="1870156" cy="360300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091317" y="4971214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在线答题</a:t>
              </a:r>
              <a:endPara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8146618" y="2384249"/>
            <a:ext cx="1870156" cy="3603009"/>
            <a:chOff x="6384080" y="2347415"/>
            <a:chExt cx="1870156" cy="3603009"/>
          </a:xfrm>
        </p:grpSpPr>
        <p:sp>
          <p:nvSpPr>
            <p:cNvPr id="8" name="文本框 7"/>
            <p:cNvSpPr txBox="1"/>
            <p:nvPr/>
          </p:nvSpPr>
          <p:spPr>
            <a:xfrm>
              <a:off x="6972449" y="3008793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smtClean="0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视频</a:t>
              </a:r>
              <a:endParaRPr kumimoji="1" lang="zh-CN" altLang="en-US" sz="2000" b="1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22920" y="3771298"/>
              <a:ext cx="7924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摄像头</a:t>
              </a:r>
              <a:endParaRPr kumimoji="1" lang="zh-CN" altLang="en-US" sz="160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84080" y="2347415"/>
              <a:ext cx="1870156" cy="360300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821320" y="4373679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桌面共享</a:t>
              </a:r>
              <a:endPara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821320" y="4971849"/>
              <a:ext cx="1097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视频</a:t>
              </a:r>
              <a:r>
                <a:rPr kumimoji="1" lang="en-US" altLang="zh-CN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/</a:t>
              </a:r>
              <a:r>
                <a:rPr kumimoji="1" lang="zh-CN" altLang="en-US" sz="1600" dirty="0" smtClean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图片</a:t>
              </a:r>
              <a:endPara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3131745" y="2162525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smtClean="0"/>
              <a:t>1</a:t>
            </a:r>
            <a:endParaRPr kumimoji="1" lang="zh-CN" altLang="en-US" b="1" dirty="0"/>
          </a:p>
        </p:txBody>
      </p:sp>
      <p:sp>
        <p:nvSpPr>
          <p:cNvPr id="48" name="椭圆 47"/>
          <p:cNvSpPr/>
          <p:nvPr/>
        </p:nvSpPr>
        <p:spPr>
          <a:xfrm>
            <a:off x="5041154" y="2162525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smtClean="0"/>
              <a:t>2</a:t>
            </a:r>
            <a:endParaRPr kumimoji="1" lang="zh-CN" altLang="en-US" b="1" dirty="0"/>
          </a:p>
        </p:txBody>
      </p:sp>
      <p:sp>
        <p:nvSpPr>
          <p:cNvPr id="49" name="椭圆 48"/>
          <p:cNvSpPr/>
          <p:nvPr/>
        </p:nvSpPr>
        <p:spPr>
          <a:xfrm>
            <a:off x="6950563" y="2162525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3</a:t>
            </a:r>
            <a:endParaRPr kumimoji="1" lang="zh-CN" altLang="en-US" b="1" dirty="0"/>
          </a:p>
        </p:txBody>
      </p:sp>
      <p:sp>
        <p:nvSpPr>
          <p:cNvPr id="50" name="椭圆 49"/>
          <p:cNvSpPr/>
          <p:nvPr/>
        </p:nvSpPr>
        <p:spPr>
          <a:xfrm>
            <a:off x="8859972" y="2162525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4</a:t>
            </a:r>
            <a:endParaRPr kumimoji="1"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超星直播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客户端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71187" y="729456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直播记录可设置回放、查看观看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记录。</a:t>
            </a:r>
            <a:endParaRPr kumimoji="1" lang="zh-CN" altLang="en-US" sz="24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1270" y="1559560"/>
            <a:ext cx="9112885" cy="52597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64380" y="3476625"/>
            <a:ext cx="2526665" cy="17589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018145" y="1814830"/>
            <a:ext cx="2526665" cy="45713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超星直播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客户端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61587" y="1227931"/>
            <a:ext cx="1155589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通过课程活动启动腾讯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会议：</a:t>
            </a:r>
            <a:endParaRPr kumimoji="1" lang="zh-CN" altLang="en-US" sz="24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进入课程，点击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体验新版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班级活动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直播班级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添加活动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endParaRPr kumimoji="1" lang="en-US" altLang="zh-CN" sz="24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学习通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+“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腾讯会议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直播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790" y="3512820"/>
            <a:ext cx="3486785" cy="26015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685" y="3459480"/>
            <a:ext cx="3077845" cy="26708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30" y="3459480"/>
            <a:ext cx="3779520" cy="291084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401955" y="545020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1</a:t>
            </a:r>
            <a:endParaRPr lang="en-US" altLang="zh-CN" sz="3200" b="1"/>
          </a:p>
        </p:txBody>
      </p:sp>
      <p:sp>
        <p:nvSpPr>
          <p:cNvPr id="12" name="椭圆 11"/>
          <p:cNvSpPr/>
          <p:nvPr/>
        </p:nvSpPr>
        <p:spPr>
          <a:xfrm>
            <a:off x="4167505" y="545020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2</a:t>
            </a:r>
            <a:endParaRPr lang="en-US" altLang="zh-CN" sz="3200" b="1"/>
          </a:p>
        </p:txBody>
      </p:sp>
      <p:sp>
        <p:nvSpPr>
          <p:cNvPr id="13" name="椭圆 12"/>
          <p:cNvSpPr/>
          <p:nvPr/>
        </p:nvSpPr>
        <p:spPr>
          <a:xfrm>
            <a:off x="8155305" y="545020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3</a:t>
            </a:r>
            <a:endParaRPr lang="en-US" altLang="zh-CN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2435" y="3384550"/>
            <a:ext cx="5608320" cy="27660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1587" y="1227931"/>
            <a:ext cx="11555896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通过课程活动启动腾讯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会议：</a:t>
            </a:r>
            <a:endParaRPr kumimoji="1" lang="zh-CN" altLang="en-US" sz="24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点击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腾讯会议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设置直播参数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→“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加入会议</a:t>
            </a: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开始直播。</a:t>
            </a:r>
            <a:b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</a:br>
            <a:r>
              <a:rPr kumimoji="1" lang="zh-CN" altLang="en-US" sz="18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首次直播需下载软件，并绑定腾讯</a:t>
            </a:r>
            <a:r>
              <a:rPr kumimoji="1" lang="zh-CN" altLang="en-US" sz="18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会议账号</a:t>
            </a:r>
            <a:endParaRPr kumimoji="1" lang="zh-CN" altLang="en-US" sz="1800" dirty="0" smtClean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学习通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+“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腾讯会议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直播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937000" y="5810250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2</a:t>
            </a:r>
            <a:endParaRPr lang="en-US" altLang="zh-CN" sz="32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" y="3276600"/>
            <a:ext cx="3528060" cy="30099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71450" y="5810250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1</a:t>
            </a:r>
            <a:endParaRPr lang="en-US" altLang="zh-CN" sz="32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115" y="2599055"/>
            <a:ext cx="1943100" cy="378650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9850755" y="606869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3</a:t>
            </a:r>
            <a:endParaRPr lang="en-US" altLang="zh-CN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直播教程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学习通直播客户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065" y="1847215"/>
            <a:ext cx="2766695" cy="27666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8435" y="4887595"/>
            <a:ext cx="34493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zh-CN" altLang="en-US" sz="32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学习通直播</a:t>
            </a:r>
            <a:r>
              <a:rPr kumimoji="1" lang="zh-CN" altLang="en-US" sz="32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客户端</a:t>
            </a:r>
            <a:endParaRPr kumimoji="1" lang="zh-CN" altLang="en-US" sz="3200" b="1" dirty="0" smtClean="0"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</p:txBody>
      </p:sp>
      <p:pic>
        <p:nvPicPr>
          <p:cNvPr id="7" name="图片 6" descr="学习通+腾讯会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85" y="1847215"/>
            <a:ext cx="2766695" cy="27666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00545" y="4887595"/>
            <a:ext cx="32461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kumimoji="1" lang="zh-CN" altLang="en-US" sz="3200" b="1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学习通+腾讯会议</a:t>
            </a:r>
            <a:endParaRPr kumimoji="1" lang="zh-CN" altLang="en-US" sz="3200" b="1" dirty="0" smtClean="0"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34071" y="1004104"/>
            <a:ext cx="10228694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kumimoji="1" lang="en-US" altLang="zh-CN" sz="2000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800" b="1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zh-CN" altLang="en-US" sz="2400" b="1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教师个人账户登录、绑定</a:t>
            </a:r>
            <a:endParaRPr kumimoji="1" lang="zh-CN" altLang="en-US" sz="2400" b="1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激活</a:t>
            </a:r>
            <a:r>
              <a:rPr kumimoji="1" lang="zh-CN" altLang="en-US" sz="2400" b="1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本学期课程</a:t>
            </a:r>
            <a:endParaRPr kumimoji="1" lang="zh-CN" altLang="en-US" sz="2400" b="1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课程建设</a:t>
            </a:r>
            <a:r>
              <a:rPr kumimoji="1" lang="zh-CN" altLang="en-US" sz="2400" b="1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要求</a:t>
            </a:r>
            <a:endParaRPr kumimoji="1" lang="zh-CN" altLang="en-US" sz="2400" b="1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en-US" altLang="zh-CN" sz="2400" b="1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 </a:t>
            </a:r>
            <a:r>
              <a:rPr kumimoji="1" lang="zh-CN" altLang="en-US" sz="2400" b="1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如何直播</a:t>
            </a:r>
            <a:endParaRPr kumimoji="1" lang="zh-CN" altLang="en-US" sz="2400" b="1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如何保证直播质量？</a:t>
            </a:r>
            <a:endParaRPr kumimoji="1" lang="zh-CN" altLang="en-US" sz="2400" b="1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zh-CN" altLang="en-US" sz="2400" b="1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5283" y="0"/>
            <a:ext cx="11005741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目录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5.</a:t>
            </a:r>
            <a:r>
              <a:rPr kumimoji="1" lang="zh-CN" altLang="en-US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如何保证直播质量？</a:t>
            </a:r>
            <a:endParaRPr kumimoji="1" lang="zh-CN" altLang="en-US" sz="4800" b="1" dirty="0">
              <a:solidFill>
                <a:schemeClr val="bg1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34071" y="1004104"/>
            <a:ext cx="10228694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直播课程怎么做？</a:t>
            </a:r>
            <a:endParaRPr kumimoji="1" lang="en-US" altLang="zh-CN" sz="2800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设备</a:t>
            </a:r>
            <a:endParaRPr kumimoji="1" lang="en-US" altLang="zh-CN" sz="24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标准：摄像头，麦克风，良好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的网络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课件文件</a:t>
            </a:r>
            <a:endParaRPr kumimoji="1" lang="en-US" altLang="zh-CN" sz="24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课件：完整清晰的教学文档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课堂互动</a:t>
            </a:r>
            <a:endParaRPr kumimoji="1" lang="en-US" altLang="zh-CN" sz="24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流程：（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1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）课堂答疑、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（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2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）课堂互动、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smtClean="0">
                <a:solidFill>
                  <a:schemeClr val="bg1">
                    <a:lumMod val="65000"/>
                  </a:schemeClr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直播辅助准备</a:t>
            </a:r>
            <a:endParaRPr kumimoji="1" lang="zh-CN" altLang="en-US" sz="2400" smtClean="0">
              <a:solidFill>
                <a:schemeClr val="bg1">
                  <a:lumMod val="65000"/>
                </a:schemeClr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44230" y="1004104"/>
            <a:ext cx="10507469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000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第一步：麦克风</a:t>
            </a:r>
            <a:endParaRPr kumimoji="1" lang="en-US" altLang="zh-CN" sz="2000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6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会碰到哪些问题？</a:t>
            </a:r>
            <a:endParaRPr kumimoji="1" lang="en-US" altLang="zh-CN" sz="16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若杀毒软件（如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360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卫士，百度卫士等）弹出提示信息，请选择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允许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确认麦克风已链接并开启。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确认麦克风音量已调整到最大。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重新插拔麦克风或者更换麦克风插口。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尝试重启电脑。</a:t>
            </a:r>
            <a:endParaRPr kumimoji="1" lang="zh-CN" altLang="en-US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>
                <a:solidFill>
                  <a:schemeClr val="bg1">
                    <a:lumMod val="65000"/>
                  </a:schemeClr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设备</a:t>
            </a:r>
            <a:endParaRPr kumimoji="1" lang="zh-CN" altLang="en-US" sz="2400" dirty="0">
              <a:solidFill>
                <a:schemeClr val="bg1">
                  <a:lumMod val="65000"/>
                </a:schemeClr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44230" y="1004104"/>
            <a:ext cx="10507469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000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第二步：视频</a:t>
            </a:r>
            <a:endParaRPr kumimoji="1" lang="en-US" altLang="zh-CN" sz="2000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6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会碰到哪些问题？</a:t>
            </a:r>
            <a:endParaRPr kumimoji="1" lang="en-US" altLang="zh-CN" sz="16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若杀毒软件（如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360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卫士，百度卫士等）弹出提示信息，请选择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允许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确认摄像头已链接并开启。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确认摄像头没有被其他程序占用。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重新插拔摄像头或者更摄像头插口。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尝试重启电脑。</a:t>
            </a:r>
            <a:endParaRPr kumimoji="1" lang="zh-CN" altLang="en-US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>
                <a:solidFill>
                  <a:schemeClr val="bg1">
                    <a:lumMod val="65000"/>
                  </a:schemeClr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设备</a:t>
            </a:r>
            <a:endParaRPr kumimoji="1" lang="zh-CN" altLang="en-US" sz="2400" dirty="0">
              <a:solidFill>
                <a:schemeClr val="bg1">
                  <a:lumMod val="65000"/>
                </a:schemeClr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44230" y="1004104"/>
            <a:ext cx="10507469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000" dirty="0" smtClean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第三步：网络</a:t>
            </a:r>
            <a:endParaRPr kumimoji="1" lang="en-US" altLang="zh-CN" sz="2000" dirty="0" smtClean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6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会碰到哪些问题？</a:t>
            </a:r>
            <a:endParaRPr kumimoji="1" lang="en-US" altLang="zh-CN" sz="16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建议使用有线网络，比无限网络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WIFI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更加稳定流畅。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网络高峰时段可能出现视频音频卡顿，客户端掉线等情况。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如果网络波动大出现异常，建议您降低视频分辨率，如果用户反应卡顿，建议降低画面分辨率至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800X600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以下。</a:t>
            </a:r>
            <a:endParaRPr kumimoji="1" lang="en-US" altLang="zh-CN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ea"/>
              <a:buNone/>
            </a:pPr>
            <a:endParaRPr kumimoji="1" lang="zh-CN" altLang="en-US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>
                <a:solidFill>
                  <a:schemeClr val="bg1">
                    <a:lumMod val="65000"/>
                  </a:schemeClr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设备</a:t>
            </a:r>
            <a:endParaRPr kumimoji="1" lang="zh-CN" altLang="en-US" sz="2400" dirty="0">
              <a:solidFill>
                <a:schemeClr val="bg1">
                  <a:lumMod val="65000"/>
                </a:schemeClr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>
              <a:lnSpc>
                <a:spcPct val="200000"/>
              </a:lnSpc>
            </a:pPr>
            <a:r>
              <a:rPr kumimoji="1" lang="en-US" altLang="zh-CN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1.</a:t>
            </a:r>
            <a:r>
              <a:rPr kumimoji="1" lang="zh-CN" altLang="en-US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教师个人账户登录、绑定</a:t>
            </a:r>
            <a:endParaRPr kumimoji="1" lang="zh-CN" altLang="en-US" sz="4800" b="1" dirty="0" smtClean="0">
              <a:solidFill>
                <a:schemeClr val="bg1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algn="ctr">
              <a:lnSpc>
                <a:spcPct val="200000"/>
              </a:lnSpc>
            </a:pPr>
            <a:endParaRPr kumimoji="1" lang="zh-CN" altLang="en-US" sz="2000" dirty="0">
              <a:solidFill>
                <a:schemeClr val="bg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个人账户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7211" y="654219"/>
            <a:ext cx="10228694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电脑端登录</a:t>
            </a:r>
            <a:endParaRPr kumimoji="1" lang="zh-CN" altLang="en-US" sz="24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登录校园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AIC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系统，点击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课程平台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小程序登录个人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账户；</a:t>
            </a:r>
            <a:endParaRPr kumimoji="1" lang="zh-CN" altLang="en-US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点击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头像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教学空间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进入个人教学空间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页面。</a:t>
            </a:r>
            <a:endParaRPr kumimoji="1" lang="zh-CN" altLang="en-US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" y="2882900"/>
            <a:ext cx="6080760" cy="33362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2882900"/>
            <a:ext cx="6544945" cy="332676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80340" y="583755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1</a:t>
            </a:r>
            <a:endParaRPr lang="en-US" altLang="zh-CN" sz="3200" b="1"/>
          </a:p>
        </p:txBody>
      </p:sp>
      <p:sp>
        <p:nvSpPr>
          <p:cNvPr id="9" name="椭圆 8"/>
          <p:cNvSpPr/>
          <p:nvPr/>
        </p:nvSpPr>
        <p:spPr>
          <a:xfrm>
            <a:off x="5245735" y="583755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2</a:t>
            </a:r>
            <a:endParaRPr lang="en-US" altLang="zh-CN" sz="3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手机客户端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绑定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7211" y="654219"/>
            <a:ext cx="10228694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200000"/>
              </a:lnSpc>
              <a:buFont typeface="+mj-lt"/>
              <a:buNone/>
            </a:pPr>
            <a:r>
              <a:rPr kumimoji="1" lang="en-US" altLang="zh-CN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2.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手机端</a:t>
            </a:r>
            <a:r>
              <a:rPr kumimoji="1" lang="zh-CN" altLang="en-US" sz="2400" b="1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绑定</a:t>
            </a:r>
            <a:endParaRPr kumimoji="1" lang="zh-CN" altLang="en-US" sz="2400" b="1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手机应用市场下载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学习通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”APP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；</a:t>
            </a:r>
            <a:endParaRPr kumimoji="1" lang="zh-CN" altLang="en-US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点击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个人账户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”→“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绑定单位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→“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添加单位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”→“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绑定工号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”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。</a:t>
            </a:r>
            <a:endParaRPr kumimoji="1" lang="zh-CN" altLang="en-US" sz="1600" dirty="0" smtClean="0"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3330" y="2468880"/>
            <a:ext cx="1962785" cy="418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55" y="2468880"/>
            <a:ext cx="1981200" cy="4180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en-US" altLang="zh-CN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2.</a:t>
            </a:r>
            <a:r>
              <a:rPr kumimoji="1" lang="zh-CN" altLang="en-US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激活本学期课程</a:t>
            </a:r>
            <a:endParaRPr kumimoji="1" lang="en-US" altLang="zh-CN" sz="4800" b="1" dirty="0" smtClean="0">
              <a:solidFill>
                <a:schemeClr val="bg1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algn="ctr">
              <a:lnSpc>
                <a:spcPct val="200000"/>
              </a:lnSpc>
            </a:pPr>
            <a:endParaRPr kumimoji="1" lang="zh-CN" altLang="en-US" sz="2000" dirty="0">
              <a:solidFill>
                <a:schemeClr val="bg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0" y="2753995"/>
            <a:ext cx="6198870" cy="359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激活本学期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7211" y="765344"/>
            <a:ext cx="10228694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教务下发教学任务书后，教师个人空间将收到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待激活课程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；</a:t>
            </a:r>
            <a:endParaRPr kumimoji="1" lang="zh-CN" altLang="en-US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激活方式有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直接生成新课程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和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从已有课程复制数据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；</a:t>
            </a:r>
            <a:endParaRPr kumimoji="1" lang="zh-CN" altLang="en-US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如果需要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重新激活，点击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“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删除该课程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”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→“已删除课程”→“彻底删除”，重新激活；</a:t>
            </a:r>
            <a:endParaRPr kumimoji="1" lang="zh-CN" altLang="en-US" sz="1600" dirty="0" smtClean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激活的课程，系统将自动导入班级，并支持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AIC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成绩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同步，自建课程、扫码入课不能同步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成绩。</a:t>
            </a:r>
            <a:endParaRPr kumimoji="1" lang="zh-CN" altLang="en-US" sz="1600" dirty="0" smtClean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0340" y="583755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1</a:t>
            </a:r>
            <a:endParaRPr lang="en-US" altLang="zh-CN" sz="32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2753995"/>
            <a:ext cx="5186680" cy="35941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6233160" y="583755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2</a:t>
            </a:r>
            <a:endParaRPr lang="en-US" altLang="zh-CN" sz="32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en-US" altLang="zh-CN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3.</a:t>
            </a:r>
            <a:r>
              <a:rPr kumimoji="1" lang="zh-CN" altLang="en-US" sz="4800" b="1" dirty="0" smtClean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课程建设</a:t>
            </a:r>
            <a:endParaRPr kumimoji="1" lang="en-US" altLang="zh-CN" sz="4800" b="1" dirty="0" smtClean="0">
              <a:solidFill>
                <a:schemeClr val="bg1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algn="ctr">
              <a:lnSpc>
                <a:spcPct val="200000"/>
              </a:lnSpc>
            </a:pPr>
            <a:endParaRPr kumimoji="1" lang="zh-CN" altLang="en-US" sz="2000" dirty="0">
              <a:solidFill>
                <a:schemeClr val="bg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3160" y="2067560"/>
            <a:ext cx="5883910" cy="44075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007235"/>
            <a:ext cx="6164580" cy="457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课程建设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要求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7211" y="931079"/>
            <a:ext cx="1022869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原则上，课程内容按教学周进行建设，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准备周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上传授课标准、授课计划、教学首页，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教学周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上传课程教案、课程</a:t>
            </a:r>
            <a:r>
              <a:rPr kumimoji="1" lang="en-US" altLang="zh-CN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PPT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、相关学习</a:t>
            </a:r>
            <a:r>
              <a:rPr kumimoji="1" lang="zh-CN" altLang="en-US" sz="1600" dirty="0" smtClean="0">
                <a:latin typeface="Lantinghei SC Extralight" charset="-122"/>
                <a:ea typeface="Lantinghei SC Extralight" charset="-122"/>
                <a:cs typeface="Lantinghei SC Extralight" charset="-122"/>
              </a:rPr>
              <a:t>资料。</a:t>
            </a:r>
            <a:endParaRPr kumimoji="1" lang="zh-CN" altLang="en-US" sz="1600" dirty="0" smtClean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0340" y="583755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1</a:t>
            </a:r>
            <a:endParaRPr lang="en-US" altLang="zh-CN" sz="3200" b="1"/>
          </a:p>
        </p:txBody>
      </p:sp>
      <p:sp>
        <p:nvSpPr>
          <p:cNvPr id="9" name="椭圆 8"/>
          <p:cNvSpPr/>
          <p:nvPr/>
        </p:nvSpPr>
        <p:spPr>
          <a:xfrm>
            <a:off x="6233160" y="5837555"/>
            <a:ext cx="575310" cy="57531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2</a:t>
            </a:r>
            <a:endParaRPr lang="en-US" altLang="zh-CN" sz="3200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g0NzMxNGQ2NDY1MzJiMmVmMDNlYTQ4NzE5OTE5OW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WPS 演示</Application>
  <PresentationFormat>宽屏</PresentationFormat>
  <Paragraphs>218</Paragraphs>
  <Slides>24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Lantinghei SC Extralight</vt:lpstr>
      <vt:lpstr>Lantinghei SC Demibold</vt:lpstr>
      <vt:lpstr>等线</vt:lpstr>
      <vt:lpstr>Arial Unicode MS</vt:lpstr>
      <vt:lpstr>等线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向阳路7号</cp:lastModifiedBy>
  <cp:revision>337</cp:revision>
  <dcterms:created xsi:type="dcterms:W3CDTF">2018-08-10T01:32:00Z</dcterms:created>
  <dcterms:modified xsi:type="dcterms:W3CDTF">2022-10-06T03:38:10Z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2052-11.1.0.12358</vt:lpwstr>
  </property>
  <property fmtid="{D5CDD505-2E9C-101B-9397-08002B2CF9AE}" pid="4" name="ICV">
    <vt:lpwstr>8DAC4B203F95488C93EBFD8ECF4C2EB3</vt:lpwstr>
  </property>
</Properties>
</file>