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theme/theme1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3" r:id="rId2"/>
    <p:sldMasterId id="2147483702" r:id="rId3"/>
    <p:sldMasterId id="2147483703" r:id="rId4"/>
    <p:sldMasterId id="2147483704" r:id="rId5"/>
    <p:sldMasterId id="2147483705" r:id="rId6"/>
    <p:sldMasterId id="2147483706" r:id="rId7"/>
    <p:sldMasterId id="2147483707" r:id="rId8"/>
    <p:sldMasterId id="2147483709" r:id="rId9"/>
    <p:sldMasterId id="2147483710" r:id="rId10"/>
    <p:sldMasterId id="2147483711" r:id="rId11"/>
    <p:sldMasterId id="2147483713" r:id="rId12"/>
    <p:sldMasterId id="2147483714" r:id="rId13"/>
    <p:sldMasterId id="2147483715" r:id="rId14"/>
    <p:sldMasterId id="2147483716" r:id="rId15"/>
    <p:sldMasterId id="2147483717" r:id="rId16"/>
  </p:sldMasterIdLst>
  <p:notesMasterIdLst>
    <p:notesMasterId r:id="rId37"/>
  </p:notesMasterIdLst>
  <p:sldIdLst>
    <p:sldId id="256" r:id="rId17"/>
    <p:sldId id="258" r:id="rId18"/>
    <p:sldId id="272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352" r:id="rId27"/>
    <p:sldId id="353" r:id="rId28"/>
    <p:sldId id="354" r:id="rId29"/>
    <p:sldId id="355" r:id="rId30"/>
    <p:sldId id="356" r:id="rId31"/>
    <p:sldId id="357" r:id="rId32"/>
    <p:sldId id="358" r:id="rId33"/>
    <p:sldId id="359" r:id="rId34"/>
    <p:sldId id="360" r:id="rId35"/>
    <p:sldId id="310" r:id="rId3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3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841D"/>
    <a:srgbClr val="AFABAB"/>
    <a:srgbClr val="FFC000"/>
    <a:srgbClr val="FFFFFF"/>
    <a:srgbClr val="669900"/>
    <a:srgbClr val="70AD47"/>
    <a:srgbClr val="FF5844"/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25" autoAdjust="0"/>
    <p:restoredTop sz="96318" autoAdjust="0"/>
  </p:normalViewPr>
  <p:slideViewPr>
    <p:cSldViewPr snapToGrid="0">
      <p:cViewPr>
        <p:scale>
          <a:sx n="100" d="100"/>
          <a:sy n="100" d="100"/>
        </p:scale>
        <p:origin x="-132" y="-72"/>
      </p:cViewPr>
      <p:guideLst>
        <p:guide orient="horz" pos="2160"/>
        <p:guide pos="38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5.xml"/><Relationship Id="rId34" Type="http://schemas.openxmlformats.org/officeDocument/2006/relationships/slide" Target="slides/slide18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slide" Target="slides/slide17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4.xml"/><Relationship Id="rId29" Type="http://schemas.openxmlformats.org/officeDocument/2006/relationships/slide" Target="slides/slide13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8.xml"/><Relationship Id="rId32" Type="http://schemas.openxmlformats.org/officeDocument/2006/relationships/slide" Target="slides/slide16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36" Type="http://schemas.openxmlformats.org/officeDocument/2006/relationships/slide" Target="slides/slide20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3.xml"/><Relationship Id="rId31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slide" Target="slides/slide14.xml"/><Relationship Id="rId35" Type="http://schemas.openxmlformats.org/officeDocument/2006/relationships/slide" Target="slides/slide1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1507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3F58ABE-4AD7-46FF-8559-212FC1EA68CA}" type="datetimeFigureOut">
              <a:rPr lang="zh-CN" altLang="en-US"/>
              <a:pPr>
                <a:defRPr/>
              </a:pPr>
              <a:t>2017-11-16</a:t>
            </a:fld>
            <a:endParaRPr lang="zh-CN" altLang="en-US"/>
          </a:p>
        </p:txBody>
      </p:sp>
      <p:sp>
        <p:nvSpPr>
          <p:cNvPr id="197636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1509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1510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1511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87BD1BD-D3CF-48CB-B641-D404D41C58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0955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9682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199683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fld id="{9934A152-EF6F-4778-8302-57BE8F036671}" type="slidenum">
              <a:rPr lang="zh-CN" altLang="en-US" smtClean="0">
                <a:ea typeface="宋体" charset="-122"/>
              </a:rPr>
              <a:pPr>
                <a:buFont typeface="Arial" charset="0"/>
                <a:buNone/>
              </a:pPr>
              <a:t>1</a:t>
            </a:fld>
            <a:endParaRPr lang="en-US" altLang="zh-CN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47215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29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27330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227331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fld id="{870F1F27-58D5-4995-9AD0-00EA9104C732}" type="slidenum">
              <a:rPr lang="zh-CN" altLang="en-US" smtClean="0">
                <a:ea typeface="宋体" charset="-122"/>
              </a:rPr>
              <a:pPr>
                <a:buFont typeface="Arial" charset="0"/>
                <a:buNone/>
              </a:pPr>
              <a:t>20</a:t>
            </a:fld>
            <a:endParaRPr lang="en-US" altLang="zh-CN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19253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76B7B-7723-47AF-A53B-CE057DF8FF33}" type="datetimeFigureOut">
              <a:rPr lang="zh-CN" altLang="en-US"/>
              <a:pPr>
                <a:defRPr/>
              </a:pPr>
              <a:t>2017-11-16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9AA213-B6E3-4F82-9D4A-B91691351F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8060A6-7F80-41AE-9D30-418A3E485001}" type="datetimeFigureOut">
              <a:rPr lang="zh-CN" altLang="en-US"/>
              <a:pPr>
                <a:defRPr/>
              </a:pPr>
              <a:t>2017-11-16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B04E7F-E66F-453B-9D77-FC6BAE3DAD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F21454-4CB0-4262-A1C3-C9619963CC8B}" type="datetimeFigureOut">
              <a:rPr lang="zh-CN" altLang="en-US"/>
              <a:pPr>
                <a:defRPr/>
              </a:pPr>
              <a:t>2017-11-16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4409BB-8244-4F6A-9A3A-8CA4990B09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90E308-8EEF-4792-A17D-6C4DABFC4F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19D22F-39E4-48B0-AEAE-AD7AF2511FC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0D781E-8BF4-4AA2-BE5F-E13B112C8D6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2E160D-E417-4869-A2BF-10926AAF30FB}" type="datetimeFigureOut">
              <a:rPr lang="zh-CN" altLang="en-US"/>
              <a:pPr>
                <a:defRPr/>
              </a:pPr>
              <a:t>2017-11-16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1604A0-18E3-4C7B-ABFC-53F81900B8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7E3031-230F-4577-B3F3-571C2BE312D9}" type="datetimeFigureOut">
              <a:rPr lang="zh-CN" altLang="en-US"/>
              <a:pPr>
                <a:defRPr/>
              </a:pPr>
              <a:t>2017-11-16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7E5DB8-A200-464A-BFE8-0FD7B70817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EB09EC-7A58-41FD-8C25-CD4092746AFE}" type="datetimeFigureOut">
              <a:rPr lang="zh-CN" altLang="en-US"/>
              <a:pPr>
                <a:defRPr/>
              </a:pPr>
              <a:t>2017-11-16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779E99-1B1A-4A8F-8FED-3910537E6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890631-165B-49DD-8745-2E5AE76F95C6}" type="datetimeFigureOut">
              <a:rPr lang="zh-CN" altLang="en-US"/>
              <a:pPr>
                <a:defRPr/>
              </a:pPr>
              <a:t>2017-11-16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D0D4C0-377D-42D7-9384-621C74A96C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7AE526-E49B-4815-9069-DC5819E00EFD}" type="datetimeFigureOut">
              <a:rPr lang="zh-CN" altLang="en-US"/>
              <a:pPr>
                <a:defRPr/>
              </a:pPr>
              <a:t>2017-11-16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EAAAE1-FB18-4749-B323-E39CE18427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9BA33B-DFA9-4853-8471-5FA80FC19A1F}" type="datetimeFigureOut">
              <a:rPr lang="zh-CN" altLang="en-US"/>
              <a:pPr>
                <a:defRPr/>
              </a:pPr>
              <a:t>2017-11-16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2D2062-1F54-4EAE-8A36-3D22E8EAD6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C3EAB0-AD2F-40F4-B6CB-82B807A0074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5D805E-5D78-48CA-ABDB-38920110D182}" type="datetimeFigureOut">
              <a:rPr lang="zh-CN" altLang="en-US"/>
              <a:pPr>
                <a:defRPr/>
              </a:pPr>
              <a:t>2017-11-16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F8263D-C2AE-4724-A28D-E8A9DA6538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8597E4-9A19-4B6B-B5BA-F9C220C2821E}" type="datetimeFigureOut">
              <a:rPr lang="zh-CN" altLang="en-US"/>
              <a:pPr>
                <a:defRPr/>
              </a:pPr>
              <a:t>2017-11-16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8127A8-99B3-4C4B-9B64-9EB8EF279A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351264-2FD4-4478-ACEE-877B6E7C8E81}" type="datetimeFigureOut">
              <a:rPr lang="zh-CN" altLang="en-US"/>
              <a:pPr>
                <a:defRPr/>
              </a:pPr>
              <a:t>2017-11-16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EC247C-678B-44D4-B27F-AC274793CB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B40F89-4212-410D-9560-26516E788CBD}" type="datetimeFigureOut">
              <a:rPr lang="zh-CN" altLang="en-US"/>
              <a:pPr>
                <a:defRPr/>
              </a:pPr>
              <a:t>2017-11-16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F01BC5-EED1-4775-9244-200B154A1D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28B7E3-D3A8-4B96-905D-6A0EECDE0932}" type="datetimeFigureOut">
              <a:rPr lang="zh-CN" altLang="en-US"/>
              <a:pPr>
                <a:defRPr/>
              </a:pPr>
              <a:t>2017-11-16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998F93-6944-4442-85CF-DE42665C86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6106FB-C3DF-4C07-87F5-12686982FEA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&lt;#&gt;</a:t>
            </a:r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&lt;#&gt;</a:t>
            </a:r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&lt;#&gt;</a:t>
            </a:r>
          </a:p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&lt;#&gt;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188D36-2AA9-4732-B513-02755869A20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&lt;#&gt;</a:t>
            </a:r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&lt;#&gt;</a:t>
            </a:r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&lt;#&gt;</a:t>
            </a:r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&lt;#&gt;</a:t>
            </a:r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&lt;#&gt;</a:t>
            </a:r>
          </a:p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&lt;#&gt;</a:t>
            </a:r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&lt;#&gt;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EF95FC-E2B8-4D12-93FE-311818B4949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3216BD-FC57-4AA2-99E6-8A71AD43F10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CFE7F0-E957-40EC-9FAD-F407ADE87802}" type="datetimeFigureOut">
              <a:rPr lang="zh-CN" altLang="en-US"/>
              <a:pPr>
                <a:defRPr/>
              </a:pPr>
              <a:t>2017-11-16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2D5764-BF51-498B-98AC-A10A7AC419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A5C55F-A9A0-43AB-B31E-EBBB3B46110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A2DBA8-7D82-4BFB-A04D-827AEAE590B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747884-9EF3-4AF4-B6E1-D21FAA8C3EA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2F3FE-4C5D-4694-9343-CC88F8CF305A}" type="datetimeFigureOut">
              <a:rPr lang="zh-CN" altLang="en-US"/>
              <a:pPr>
                <a:defRPr/>
              </a:pPr>
              <a:t>2017-11-16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100CA7-973F-4F23-A91D-97C05BED00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074561-CE4D-4AC8-BD3A-BB54863B7F21}" type="datetimeFigureOut">
              <a:rPr lang="zh-CN" altLang="en-US"/>
              <a:pPr>
                <a:defRPr/>
              </a:pPr>
              <a:t>2017-11-16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808E8A-9BED-4072-A706-AD21EF0813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16E029-C8AC-475B-994F-AF32453BE13E}" type="datetimeFigureOut">
              <a:rPr lang="zh-CN" altLang="en-US"/>
              <a:pPr>
                <a:defRPr/>
              </a:pPr>
              <a:t>2017-11-16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7042B3-66C0-4A34-A412-2E7CF9933F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271556-0560-407D-A0C3-1DEA470766D6}" type="datetimeFigureOut">
              <a:rPr lang="zh-CN" altLang="en-US"/>
              <a:pPr>
                <a:defRPr/>
              </a:pPr>
              <a:t>2017-11-16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44AE71-62C5-46BD-B5EF-6985F68084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CBF9EF-6F1D-4B85-B7B1-4571EF34BED0}" type="datetimeFigureOut">
              <a:rPr lang="zh-CN" altLang="en-US"/>
              <a:pPr>
                <a:defRPr/>
              </a:pPr>
              <a:t>2017-11-16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CC14DD-42C7-48F3-BDF7-FB8995803F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4CA795-8124-4BC2-9F43-E8AE660B14FD}" type="datetimeFigureOut">
              <a:rPr lang="zh-CN" altLang="en-US"/>
              <a:pPr>
                <a:defRPr/>
              </a:pPr>
              <a:t>2017-11-16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C0156F-9ED0-40D2-8A59-DE42065228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77D103-D938-46FD-9C5A-1B2CC7CC8980}" type="datetimeFigureOut">
              <a:rPr lang="zh-CN" altLang="en-US"/>
              <a:pPr>
                <a:defRPr/>
              </a:pPr>
              <a:t>2017-11-16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B4F387-589E-48D0-A324-B2C3FCE8F8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2501D98-7729-4B6C-B889-3F5658E45541}" type="datetimeFigureOut">
              <a:rPr lang="zh-CN" altLang="en-US"/>
              <a:pPr>
                <a:defRPr/>
              </a:pPr>
              <a:t>2017-11-16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B4B9F33-EA78-409C-927C-EA284EDD8F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7" r:id="rId2"/>
    <p:sldLayoutId id="2147483726" r:id="rId3"/>
    <p:sldLayoutId id="2147483725" r:id="rId4"/>
    <p:sldLayoutId id="2147483724" r:id="rId5"/>
    <p:sldLayoutId id="2147483723" r:id="rId6"/>
    <p:sldLayoutId id="2147483722" r:id="rId7"/>
    <p:sldLayoutId id="2147483721" r:id="rId8"/>
    <p:sldLayoutId id="2147483720" r:id="rId9"/>
    <p:sldLayoutId id="2147483719" r:id="rId10"/>
    <p:sldLayoutId id="2147483718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ounded Rectangle 25"/>
          <p:cNvSpPr>
            <a:spLocks noChangeArrowheads="1"/>
          </p:cNvSpPr>
          <p:nvPr userDrawn="1"/>
        </p:nvSpPr>
        <p:spPr bwMode="auto">
          <a:xfrm>
            <a:off x="838200" y="6267450"/>
            <a:ext cx="10515600" cy="46038"/>
          </a:xfrm>
          <a:prstGeom prst="roundRect">
            <a:avLst>
              <a:gd name="adj" fmla="val 50000"/>
            </a:avLst>
          </a:prstGeom>
          <a:solidFill>
            <a:srgbClr val="0D0D0D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en-US" altLang="zh-CN" smtClean="0">
              <a:solidFill>
                <a:srgbClr val="FFFFFF"/>
              </a:solidFill>
              <a:ea typeface="Open Sans Light"/>
            </a:endParaRPr>
          </a:p>
        </p:txBody>
      </p:sp>
      <p:cxnSp>
        <p:nvCxnSpPr>
          <p:cNvPr id="111619" name="Straight Connector 27"/>
          <p:cNvCxnSpPr>
            <a:cxnSpLocks noChangeShapeType="1"/>
          </p:cNvCxnSpPr>
          <p:nvPr userDrawn="1"/>
        </p:nvCxnSpPr>
        <p:spPr bwMode="auto">
          <a:xfrm>
            <a:off x="5367338" y="909638"/>
            <a:ext cx="1457325" cy="0"/>
          </a:xfrm>
          <a:prstGeom prst="line">
            <a:avLst/>
          </a:prstGeom>
          <a:noFill/>
          <a:ln w="6350">
            <a:solidFill>
              <a:srgbClr val="00ABF0"/>
            </a:solidFill>
            <a:round/>
            <a:headEnd/>
            <a:tailEnd/>
          </a:ln>
        </p:spPr>
      </p:cxnSp>
      <p:sp>
        <p:nvSpPr>
          <p:cNvPr id="13316" name="Oval 34"/>
          <p:cNvSpPr>
            <a:spLocks noChangeArrowheads="1"/>
          </p:cNvSpPr>
          <p:nvPr userDrawn="1"/>
        </p:nvSpPr>
        <p:spPr bwMode="auto">
          <a:xfrm>
            <a:off x="10933113" y="6424613"/>
            <a:ext cx="314325" cy="314325"/>
          </a:xfrm>
          <a:prstGeom prst="ellipse">
            <a:avLst/>
          </a:prstGeom>
          <a:solidFill>
            <a:srgbClr val="00ABF0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en-US" altLang="zh-CN" smtClean="0">
              <a:solidFill>
                <a:srgbClr val="FFFFFF"/>
              </a:solidFill>
              <a:ea typeface="Open Sans Light"/>
            </a:endParaRPr>
          </a:p>
        </p:txBody>
      </p:sp>
      <p:sp>
        <p:nvSpPr>
          <p:cNvPr id="13317" name="TextBox 43"/>
          <p:cNvSpPr txBox="1">
            <a:spLocks noChangeArrowheads="1"/>
          </p:cNvSpPr>
          <p:nvPr userDrawn="1"/>
        </p:nvSpPr>
        <p:spPr bwMode="auto">
          <a:xfrm>
            <a:off x="838200" y="6473825"/>
            <a:ext cx="2616200" cy="21272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800" smtClean="0">
                <a:solidFill>
                  <a:srgbClr val="FFFFFF"/>
                </a:solidFill>
                <a:latin typeface="Open Sans Light"/>
                <a:ea typeface="Open Sans Light"/>
              </a:rPr>
              <a:t>Laukpauk Presentation | www.yourwebsite.com</a:t>
            </a:r>
          </a:p>
        </p:txBody>
      </p:sp>
      <p:sp>
        <p:nvSpPr>
          <p:cNvPr id="13318" name="Rectangle 11"/>
          <p:cNvSpPr>
            <a:spLocks noChangeArrowheads="1"/>
          </p:cNvSpPr>
          <p:nvPr userDrawn="1"/>
        </p:nvSpPr>
        <p:spPr bwMode="auto">
          <a:xfrm>
            <a:off x="10947400" y="6454775"/>
            <a:ext cx="285750" cy="2587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fld id="{9E902D83-6E22-40BF-808F-5BECCC4A7B09}" type="slidenum">
              <a:rPr lang="en-US" altLang="zh-CN" sz="1100" smtClean="0">
                <a:solidFill>
                  <a:srgbClr val="FFFFFF"/>
                </a:solidFill>
                <a:latin typeface="Open Sans Light"/>
                <a:ea typeface="Open Sans Light"/>
              </a:rPr>
              <a:pPr algn="ctr">
                <a:buFont typeface="Arial" panose="020B0604020202020204" pitchFamily="34" charset="0"/>
                <a:buNone/>
                <a:defRPr/>
              </a:pPr>
              <a:t>‹#›</a:t>
            </a:fld>
            <a:endParaRPr lang="en-US" altLang="zh-CN" sz="1100" smtClean="0">
              <a:solidFill>
                <a:srgbClr val="FFFFFF"/>
              </a:solidFill>
              <a:latin typeface="Open Sans Light"/>
              <a:ea typeface="Open Sans Light"/>
            </a:endParaRPr>
          </a:p>
        </p:txBody>
      </p:sp>
      <p:sp>
        <p:nvSpPr>
          <p:cNvPr id="111623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111624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6" r:id="rId2"/>
    <p:sldLayoutId id="2147483825" r:id="rId3"/>
    <p:sldLayoutId id="2147483824" r:id="rId4"/>
    <p:sldLayoutId id="2147483823" r:id="rId5"/>
    <p:sldLayoutId id="2147483822" r:id="rId6"/>
    <p:sldLayoutId id="2147483821" r:id="rId7"/>
    <p:sldLayoutId id="2147483820" r:id="rId8"/>
    <p:sldLayoutId id="2147483819" r:id="rId9"/>
    <p:sldLayoutId id="2147483818" r:id="rId10"/>
    <p:sldLayoutId id="2147483817" r:id="rId11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9pPr>
    </p:titleStyle>
    <p:bodyStyle>
      <a:lvl1pPr algn="ctr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defRPr sz="1100">
          <a:solidFill>
            <a:schemeClr val="bg1"/>
          </a:solidFill>
          <a:latin typeface="+mn-lt"/>
          <a:ea typeface="+mn-ea"/>
          <a:cs typeface="+mn-cs"/>
        </a:defRPr>
      </a:lvl1pPr>
      <a:lvl2pPr marL="4572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ounded Rectangle 21"/>
          <p:cNvSpPr>
            <a:spLocks noChangeArrowheads="1"/>
          </p:cNvSpPr>
          <p:nvPr userDrawn="1"/>
        </p:nvSpPr>
        <p:spPr bwMode="auto">
          <a:xfrm>
            <a:off x="838200" y="6267450"/>
            <a:ext cx="10515600" cy="46038"/>
          </a:xfrm>
          <a:prstGeom prst="roundRect">
            <a:avLst>
              <a:gd name="adj" fmla="val 50000"/>
            </a:avLst>
          </a:prstGeom>
          <a:solidFill>
            <a:srgbClr val="0D0D0D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en-US" altLang="zh-CN" smtClean="0">
              <a:solidFill>
                <a:srgbClr val="FFFFFF"/>
              </a:solidFill>
              <a:ea typeface="Open Sans Light"/>
            </a:endParaRPr>
          </a:p>
        </p:txBody>
      </p:sp>
      <p:sp>
        <p:nvSpPr>
          <p:cNvPr id="14339" name="Oval 22"/>
          <p:cNvSpPr>
            <a:spLocks noChangeArrowheads="1"/>
          </p:cNvSpPr>
          <p:nvPr userDrawn="1"/>
        </p:nvSpPr>
        <p:spPr bwMode="auto">
          <a:xfrm>
            <a:off x="10933113" y="6424613"/>
            <a:ext cx="314325" cy="314325"/>
          </a:xfrm>
          <a:prstGeom prst="ellipse">
            <a:avLst/>
          </a:prstGeom>
          <a:solidFill>
            <a:srgbClr val="00ABF0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en-US" altLang="zh-CN" smtClean="0">
              <a:solidFill>
                <a:srgbClr val="FFFFFF"/>
              </a:solidFill>
              <a:ea typeface="Open Sans Light"/>
            </a:endParaRPr>
          </a:p>
        </p:txBody>
      </p:sp>
      <p:sp>
        <p:nvSpPr>
          <p:cNvPr id="14340" name="TextBox 23"/>
          <p:cNvSpPr txBox="1">
            <a:spLocks noChangeArrowheads="1"/>
          </p:cNvSpPr>
          <p:nvPr userDrawn="1"/>
        </p:nvSpPr>
        <p:spPr bwMode="auto">
          <a:xfrm>
            <a:off x="838200" y="6473825"/>
            <a:ext cx="2616200" cy="21272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800" smtClean="0">
                <a:solidFill>
                  <a:srgbClr val="FFFFFF"/>
                </a:solidFill>
                <a:latin typeface="Open Sans Light"/>
                <a:ea typeface="Open Sans Light"/>
              </a:rPr>
              <a:t>Laukpauk Presentation | www.yourwebsite.com</a:t>
            </a:r>
          </a:p>
        </p:txBody>
      </p:sp>
      <p:sp>
        <p:nvSpPr>
          <p:cNvPr id="14341" name="Rectangle 15"/>
          <p:cNvSpPr>
            <a:spLocks noChangeArrowheads="1"/>
          </p:cNvSpPr>
          <p:nvPr userDrawn="1"/>
        </p:nvSpPr>
        <p:spPr bwMode="auto">
          <a:xfrm>
            <a:off x="10947400" y="6454775"/>
            <a:ext cx="285750" cy="2587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fld id="{17F248A5-7295-4E1B-B706-6C4CDCD00C69}" type="slidenum">
              <a:rPr lang="en-US" altLang="zh-CN" sz="1100" smtClean="0">
                <a:solidFill>
                  <a:srgbClr val="FFFFFF"/>
                </a:solidFill>
                <a:latin typeface="Open Sans Light"/>
                <a:ea typeface="Open Sans Light"/>
              </a:rPr>
              <a:pPr algn="ctr">
                <a:buFont typeface="Arial" panose="020B0604020202020204" pitchFamily="34" charset="0"/>
                <a:buNone/>
                <a:defRPr/>
              </a:pPr>
              <a:t>‹#›</a:t>
            </a:fld>
            <a:endParaRPr lang="en-US" altLang="zh-CN" sz="1100" smtClean="0">
              <a:solidFill>
                <a:srgbClr val="FFFFFF"/>
              </a:solidFill>
              <a:latin typeface="Open Sans Light"/>
              <a:ea typeface="Open Sans Light"/>
            </a:endParaRPr>
          </a:p>
        </p:txBody>
      </p:sp>
      <p:sp>
        <p:nvSpPr>
          <p:cNvPr id="123910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123911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37" r:id="rId2"/>
    <p:sldLayoutId id="2147483836" r:id="rId3"/>
    <p:sldLayoutId id="2147483835" r:id="rId4"/>
    <p:sldLayoutId id="2147483834" r:id="rId5"/>
    <p:sldLayoutId id="2147483833" r:id="rId6"/>
    <p:sldLayoutId id="2147483832" r:id="rId7"/>
    <p:sldLayoutId id="2147483831" r:id="rId8"/>
    <p:sldLayoutId id="2147483830" r:id="rId9"/>
    <p:sldLayoutId id="2147483829" r:id="rId10"/>
    <p:sldLayoutId id="2147483828" r:id="rId11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9pPr>
    </p:titleStyle>
    <p:bodyStyle>
      <a:lvl1pPr algn="ctr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defRPr sz="1100">
          <a:solidFill>
            <a:schemeClr val="bg1"/>
          </a:solidFill>
          <a:latin typeface="+mn-lt"/>
          <a:ea typeface="+mn-ea"/>
          <a:cs typeface="+mn-cs"/>
        </a:defRPr>
      </a:lvl1pPr>
      <a:lvl2pPr marL="4572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6194" name="Straight Connector 9"/>
          <p:cNvCxnSpPr>
            <a:cxnSpLocks noChangeShapeType="1"/>
          </p:cNvCxnSpPr>
          <p:nvPr userDrawn="1"/>
        </p:nvCxnSpPr>
        <p:spPr bwMode="auto">
          <a:xfrm>
            <a:off x="5367338" y="909638"/>
            <a:ext cx="1457325" cy="0"/>
          </a:xfrm>
          <a:prstGeom prst="line">
            <a:avLst/>
          </a:prstGeom>
          <a:noFill/>
          <a:ln w="6350">
            <a:solidFill>
              <a:srgbClr val="00ABF0"/>
            </a:solidFill>
            <a:round/>
            <a:headEnd/>
            <a:tailEnd/>
          </a:ln>
        </p:spPr>
      </p:cxnSp>
      <p:sp>
        <p:nvSpPr>
          <p:cNvPr id="136195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136196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48" r:id="rId2"/>
    <p:sldLayoutId id="2147483847" r:id="rId3"/>
    <p:sldLayoutId id="2147483846" r:id="rId4"/>
    <p:sldLayoutId id="2147483845" r:id="rId5"/>
    <p:sldLayoutId id="2147483844" r:id="rId6"/>
    <p:sldLayoutId id="2147483843" r:id="rId7"/>
    <p:sldLayoutId id="2147483842" r:id="rId8"/>
    <p:sldLayoutId id="2147483841" r:id="rId9"/>
    <p:sldLayoutId id="2147483840" r:id="rId10"/>
    <p:sldLayoutId id="2147483839" r:id="rId11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9pPr>
    </p:titleStyle>
    <p:bodyStyle>
      <a:lvl1pPr algn="ctr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defRPr sz="1100">
          <a:solidFill>
            <a:schemeClr val="bg1"/>
          </a:solidFill>
          <a:latin typeface="+mn-lt"/>
          <a:ea typeface="+mn-ea"/>
          <a:cs typeface="+mn-cs"/>
        </a:defRPr>
      </a:lvl1pPr>
      <a:lvl2pPr marL="4572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148483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0" r:id="rId1"/>
    <p:sldLayoutId id="2147483859" r:id="rId2"/>
    <p:sldLayoutId id="2147483858" r:id="rId3"/>
    <p:sldLayoutId id="2147483857" r:id="rId4"/>
    <p:sldLayoutId id="2147483856" r:id="rId5"/>
    <p:sldLayoutId id="2147483855" r:id="rId6"/>
    <p:sldLayoutId id="2147483854" r:id="rId7"/>
    <p:sldLayoutId id="2147483853" r:id="rId8"/>
    <p:sldLayoutId id="2147483852" r:id="rId9"/>
    <p:sldLayoutId id="2147483851" r:id="rId10"/>
    <p:sldLayoutId id="2147483850" r:id="rId11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9pPr>
    </p:titleStyle>
    <p:bodyStyle>
      <a:lvl1pPr algn="ctr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defRPr sz="1100">
          <a:solidFill>
            <a:schemeClr val="bg1"/>
          </a:solidFill>
          <a:latin typeface="+mn-lt"/>
          <a:ea typeface="+mn-ea"/>
          <a:cs typeface="+mn-cs"/>
        </a:defRPr>
      </a:lvl1pPr>
      <a:lvl2pPr marL="4572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160771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1843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2B0F365-F7CF-421C-AA04-56B0DF3F4B3A}" type="datetimeFigureOut">
              <a:rPr lang="zh-CN" altLang="en-US"/>
              <a:pPr>
                <a:defRPr/>
              </a:pPr>
              <a:t>2017-11-16</a:t>
            </a:fld>
            <a:endParaRPr lang="zh-CN" altLang="en-US"/>
          </a:p>
        </p:txBody>
      </p:sp>
      <p:sp>
        <p:nvSpPr>
          <p:cNvPr id="1843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843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Open Sans Light"/>
                <a:ea typeface="Open Sans Light"/>
              </a:defRPr>
            </a:lvl1pPr>
          </a:lstStyle>
          <a:p>
            <a:pPr>
              <a:defRPr/>
            </a:pPr>
            <a:fld id="{A23ED951-322E-42D1-BE23-35B1AD53EC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70" r:id="rId2"/>
    <p:sldLayoutId id="2147483869" r:id="rId3"/>
    <p:sldLayoutId id="2147483868" r:id="rId4"/>
    <p:sldLayoutId id="2147483867" r:id="rId5"/>
    <p:sldLayoutId id="2147483866" r:id="rId6"/>
    <p:sldLayoutId id="2147483865" r:id="rId7"/>
    <p:sldLayoutId id="2147483864" r:id="rId8"/>
    <p:sldLayoutId id="2147483863" r:id="rId9"/>
    <p:sldLayoutId id="2147483862" r:id="rId10"/>
    <p:sldLayoutId id="2147483861" r:id="rId11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9pPr>
    </p:titleStyle>
    <p:bodyStyle>
      <a:lvl1pPr algn="ctr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defRPr sz="1100">
          <a:solidFill>
            <a:schemeClr val="bg1"/>
          </a:solidFill>
          <a:latin typeface="+mn-lt"/>
          <a:ea typeface="+mn-ea"/>
          <a:cs typeface="+mn-cs"/>
        </a:defRPr>
      </a:lvl1pPr>
      <a:lvl2pPr marL="4572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7305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2" r:id="rId1"/>
    <p:sldLayoutId id="2147483881" r:id="rId2"/>
    <p:sldLayoutId id="2147483880" r:id="rId3"/>
    <p:sldLayoutId id="2147483879" r:id="rId4"/>
    <p:sldLayoutId id="2147483878" r:id="rId5"/>
    <p:sldLayoutId id="2147483877" r:id="rId6"/>
    <p:sldLayoutId id="2147483876" r:id="rId7"/>
    <p:sldLayoutId id="2147483875" r:id="rId8"/>
    <p:sldLayoutId id="2147483874" r:id="rId9"/>
    <p:sldLayoutId id="2147483873" r:id="rId10"/>
    <p:sldLayoutId id="214748387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微软雅黑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微软雅黑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微软雅黑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微软雅黑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346" name="Group 6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5870575" y="865188"/>
            <a:ext cx="407988" cy="10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itle 1"/>
          <p:cNvSpPr txBox="1">
            <a:spLocks noChangeArrowheads="1"/>
          </p:cNvSpPr>
          <p:nvPr userDrawn="1"/>
        </p:nvSpPr>
        <p:spPr bwMode="auto">
          <a:xfrm>
            <a:off x="4572000" y="482600"/>
            <a:ext cx="3048000" cy="304800"/>
          </a:xfrm>
          <a:prstGeom prst="rect">
            <a:avLst/>
          </a:prstGeom>
          <a:noFill/>
          <a:ln>
            <a:noFill/>
          </a:ln>
          <a:extLst/>
        </p:spPr>
        <p:txBody>
          <a:bodyPr lIns="121920" tIns="60960" rIns="121920" bIns="60960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smtClean="0">
                <a:solidFill>
                  <a:srgbClr val="7F7F7F"/>
                </a:solidFill>
                <a:latin typeface="Calibri Light" pitchFamily="2" charset="0"/>
              </a:rPr>
              <a:t>Your Sub Title Here</a:t>
            </a:r>
          </a:p>
        </p:txBody>
      </p:sp>
      <p:cxnSp>
        <p:nvCxnSpPr>
          <p:cNvPr id="185348" name="Straight Connector 12"/>
          <p:cNvCxnSpPr>
            <a:cxnSpLocks noChangeShapeType="1"/>
          </p:cNvCxnSpPr>
          <p:nvPr userDrawn="1"/>
        </p:nvCxnSpPr>
        <p:spPr bwMode="auto">
          <a:xfrm flipV="1">
            <a:off x="350838" y="6408738"/>
            <a:ext cx="9986962" cy="3175"/>
          </a:xfrm>
          <a:prstGeom prst="line">
            <a:avLst/>
          </a:prstGeom>
          <a:noFill/>
          <a:ln w="6350">
            <a:solidFill>
              <a:schemeClr val="accent1"/>
            </a:solidFill>
            <a:round/>
            <a:headEnd/>
            <a:tailEnd/>
          </a:ln>
        </p:spPr>
      </p:cxnSp>
      <p:sp>
        <p:nvSpPr>
          <p:cNvPr id="20485" name="Rectangle 13"/>
          <p:cNvSpPr>
            <a:spLocks noChangeArrowheads="1"/>
          </p:cNvSpPr>
          <p:nvPr userDrawn="1"/>
        </p:nvSpPr>
        <p:spPr bwMode="auto">
          <a:xfrm rot="18900000">
            <a:off x="10939463" y="6253163"/>
            <a:ext cx="309562" cy="309562"/>
          </a:xfrm>
          <a:prstGeom prst="rect">
            <a:avLst/>
          </a:prstGeom>
          <a:solidFill>
            <a:schemeClr val="tx2"/>
          </a:solidFill>
          <a:ln w="3175" cmpd="sng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en-US" altLang="zh-CN" sz="2400" smtClean="0">
              <a:solidFill>
                <a:srgbClr val="FFFFFF"/>
              </a:solidFill>
            </a:endParaRPr>
          </a:p>
        </p:txBody>
      </p:sp>
      <p:grpSp>
        <p:nvGrpSpPr>
          <p:cNvPr id="185350" name="Group 20"/>
          <p:cNvGrpSpPr>
            <a:grpSpLocks/>
          </p:cNvGrpSpPr>
          <p:nvPr userDrawn="1"/>
        </p:nvGrpSpPr>
        <p:grpSpPr bwMode="auto">
          <a:xfrm>
            <a:off x="11428413" y="6280150"/>
            <a:ext cx="242887" cy="257175"/>
            <a:chOff x="0" y="0"/>
            <a:chExt cx="182848" cy="192872"/>
          </a:xfrm>
        </p:grpSpPr>
        <p:sp>
          <p:nvSpPr>
            <p:cNvPr id="2" name="Rectangle 15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 rot="18900000">
              <a:off x="0" y="9525"/>
              <a:ext cx="173287" cy="173823"/>
            </a:xfrm>
            <a:prstGeom prst="rect">
              <a:avLst/>
            </a:prstGeom>
            <a:solidFill>
              <a:schemeClr val="accent2"/>
            </a:solidFill>
            <a:ln w="317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en-US" altLang="zh-CN" sz="2400" smtClean="0">
                <a:solidFill>
                  <a:srgbClr val="FFFFFF"/>
                </a:solidFill>
              </a:endParaRPr>
            </a:p>
          </p:txBody>
        </p:sp>
        <p:sp>
          <p:nvSpPr>
            <p:cNvPr id="3" name="Flowchart: Extract 16"/>
            <p:cNvSpPr>
              <a:spLocks noChangeArrowheads="1"/>
            </p:cNvSpPr>
            <p:nvPr/>
          </p:nvSpPr>
          <p:spPr bwMode="auto">
            <a:xfrm rot="5400000">
              <a:off x="38011" y="48035"/>
              <a:ext cx="192872" cy="96802"/>
            </a:xfrm>
            <a:prstGeom prst="flowChartExtract">
              <a:avLst/>
            </a:prstGeom>
            <a:solidFill>
              <a:srgbClr val="F4B183"/>
            </a:solidFill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en-US" altLang="zh-CN" sz="2400" smtClean="0">
                <a:solidFill>
                  <a:srgbClr val="FFFFFF"/>
                </a:solidFill>
              </a:endParaRPr>
            </a:p>
          </p:txBody>
        </p:sp>
      </p:grpSp>
      <p:grpSp>
        <p:nvGrpSpPr>
          <p:cNvPr id="185351" name="Group 21"/>
          <p:cNvGrpSpPr>
            <a:grpSpLocks/>
          </p:cNvGrpSpPr>
          <p:nvPr userDrawn="1"/>
        </p:nvGrpSpPr>
        <p:grpSpPr bwMode="auto">
          <a:xfrm>
            <a:off x="10520363" y="6280150"/>
            <a:ext cx="244475" cy="257175"/>
            <a:chOff x="0" y="0"/>
            <a:chExt cx="182848" cy="192872"/>
          </a:xfrm>
        </p:grpSpPr>
        <p:sp>
          <p:nvSpPr>
            <p:cNvPr id="20490" name="Rectangle 18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rot="18900000">
              <a:off x="9499" y="9525"/>
              <a:ext cx="173349" cy="173823"/>
            </a:xfrm>
            <a:prstGeom prst="rect">
              <a:avLst/>
            </a:prstGeom>
            <a:solidFill>
              <a:schemeClr val="accent2"/>
            </a:solidFill>
            <a:ln w="3175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en-US" altLang="zh-CN" sz="2400" smtClean="0">
                <a:solidFill>
                  <a:srgbClr val="FFFFFF"/>
                </a:solidFill>
              </a:endParaRPr>
            </a:p>
          </p:txBody>
        </p:sp>
        <p:sp>
          <p:nvSpPr>
            <p:cNvPr id="20491" name="Flowchart: Extract 19"/>
            <p:cNvSpPr>
              <a:spLocks noChangeArrowheads="1"/>
            </p:cNvSpPr>
            <p:nvPr/>
          </p:nvSpPr>
          <p:spPr bwMode="auto">
            <a:xfrm rot="5400000" flipH="1" flipV="1">
              <a:off x="-48350" y="48350"/>
              <a:ext cx="192872" cy="96173"/>
            </a:xfrm>
            <a:prstGeom prst="flowChartExtract">
              <a:avLst/>
            </a:prstGeom>
            <a:solidFill>
              <a:srgbClr val="F4B183"/>
            </a:solidFill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en-US" altLang="zh-CN" sz="2400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8535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8535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20494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841038" y="6256338"/>
            <a:ext cx="508000" cy="3048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000" b="1">
                <a:solidFill>
                  <a:srgbClr val="FFFFFF"/>
                </a:solidFill>
                <a:latin typeface="+mj-lt"/>
                <a:ea typeface="+mn-ea"/>
              </a:defRPr>
            </a:lvl1pPr>
          </a:lstStyle>
          <a:p>
            <a:pPr>
              <a:defRPr/>
            </a:pPr>
            <a:r>
              <a:rPr lang="en-US" altLang="zh-CN"/>
              <a:t>&lt;#&gt;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  <p:sldLayoutId id="2147483892" r:id="rId2"/>
    <p:sldLayoutId id="2147483891" r:id="rId3"/>
    <p:sldLayoutId id="2147483890" r:id="rId4"/>
    <p:sldLayoutId id="2147483889" r:id="rId5"/>
    <p:sldLayoutId id="2147483888" r:id="rId6"/>
    <p:sldLayoutId id="2147483887" r:id="rId7"/>
    <p:sldLayoutId id="2147483886" r:id="rId8"/>
    <p:sldLayoutId id="2147483885" r:id="rId9"/>
    <p:sldLayoutId id="2147483884" r:id="rId10"/>
    <p:sldLayoutId id="214748388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微软雅黑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微软雅黑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微软雅黑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微软雅黑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13315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3076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8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Open Sans Light"/>
                <a:ea typeface="Open Sans Light"/>
              </a:defRPr>
            </a:lvl1pPr>
          </a:lstStyle>
          <a:p>
            <a:pPr>
              <a:defRPr/>
            </a:pPr>
            <a:fld id="{DC319345-B09A-4B92-98D8-95CE380E2DD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38" r:id="rId2"/>
    <p:sldLayoutId id="2147483737" r:id="rId3"/>
    <p:sldLayoutId id="2147483736" r:id="rId4"/>
    <p:sldLayoutId id="2147483735" r:id="rId5"/>
    <p:sldLayoutId id="2147483734" r:id="rId6"/>
    <p:sldLayoutId id="2147483733" r:id="rId7"/>
    <p:sldLayoutId id="2147483732" r:id="rId8"/>
    <p:sldLayoutId id="2147483731" r:id="rId9"/>
    <p:sldLayoutId id="2147483730" r:id="rId10"/>
    <p:sldLayoutId id="2147483729" r:id="rId11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9pPr>
    </p:titleStyle>
    <p:bodyStyle>
      <a:lvl1pPr algn="ctr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defRPr sz="1100">
          <a:solidFill>
            <a:schemeClr val="bg1"/>
          </a:solidFill>
          <a:latin typeface="+mn-lt"/>
          <a:ea typeface="+mn-ea"/>
          <a:cs typeface="+mn-cs"/>
        </a:defRPr>
      </a:lvl1pPr>
      <a:lvl2pPr marL="4572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25603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49" r:id="rId2"/>
    <p:sldLayoutId id="2147483748" r:id="rId3"/>
    <p:sldLayoutId id="2147483747" r:id="rId4"/>
    <p:sldLayoutId id="2147483746" r:id="rId5"/>
    <p:sldLayoutId id="2147483745" r:id="rId6"/>
    <p:sldLayoutId id="2147483744" r:id="rId7"/>
    <p:sldLayoutId id="2147483743" r:id="rId8"/>
    <p:sldLayoutId id="2147483742" r:id="rId9"/>
    <p:sldLayoutId id="2147483741" r:id="rId10"/>
    <p:sldLayoutId id="2147483740" r:id="rId11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9pPr>
    </p:titleStyle>
    <p:bodyStyle>
      <a:lvl1pPr algn="ctr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defRPr sz="1100">
          <a:solidFill>
            <a:schemeClr val="bg1"/>
          </a:solidFill>
          <a:latin typeface="+mn-lt"/>
          <a:ea typeface="+mn-ea"/>
          <a:cs typeface="+mn-cs"/>
        </a:defRPr>
      </a:lvl1pPr>
      <a:lvl2pPr marL="4572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890" name="Straight Connector 27"/>
          <p:cNvCxnSpPr>
            <a:cxnSpLocks noChangeShapeType="1"/>
          </p:cNvCxnSpPr>
          <p:nvPr userDrawn="1"/>
        </p:nvCxnSpPr>
        <p:spPr bwMode="auto">
          <a:xfrm>
            <a:off x="5367338" y="909638"/>
            <a:ext cx="1457325" cy="0"/>
          </a:xfrm>
          <a:prstGeom prst="line">
            <a:avLst/>
          </a:prstGeom>
          <a:noFill/>
          <a:ln w="6350">
            <a:solidFill>
              <a:srgbClr val="00ABF0"/>
            </a:solidFill>
            <a:round/>
            <a:headEnd/>
            <a:tailEnd/>
          </a:ln>
        </p:spPr>
      </p:cxnSp>
      <p:sp>
        <p:nvSpPr>
          <p:cNvPr id="37891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37892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0" r:id="rId2"/>
    <p:sldLayoutId id="2147483759" r:id="rId3"/>
    <p:sldLayoutId id="2147483758" r:id="rId4"/>
    <p:sldLayoutId id="2147483757" r:id="rId5"/>
    <p:sldLayoutId id="2147483756" r:id="rId6"/>
    <p:sldLayoutId id="2147483755" r:id="rId7"/>
    <p:sldLayoutId id="2147483754" r:id="rId8"/>
    <p:sldLayoutId id="2147483753" r:id="rId9"/>
    <p:sldLayoutId id="2147483752" r:id="rId10"/>
    <p:sldLayoutId id="2147483751" r:id="rId11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9pPr>
    </p:titleStyle>
    <p:bodyStyle>
      <a:lvl1pPr algn="ctr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defRPr sz="1100">
          <a:solidFill>
            <a:schemeClr val="bg1"/>
          </a:solidFill>
          <a:latin typeface="+mn-lt"/>
          <a:ea typeface="+mn-ea"/>
          <a:cs typeface="+mn-cs"/>
        </a:defRPr>
      </a:lvl1pPr>
      <a:lvl2pPr marL="4572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ounded Rectangle 25"/>
          <p:cNvSpPr>
            <a:spLocks noChangeArrowheads="1"/>
          </p:cNvSpPr>
          <p:nvPr userDrawn="1"/>
        </p:nvSpPr>
        <p:spPr bwMode="auto">
          <a:xfrm>
            <a:off x="838200" y="6267450"/>
            <a:ext cx="10515600" cy="46038"/>
          </a:xfrm>
          <a:prstGeom prst="roundRect">
            <a:avLst>
              <a:gd name="adj" fmla="val 50000"/>
            </a:avLst>
          </a:prstGeom>
          <a:solidFill>
            <a:srgbClr val="0D0D0D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en-US" altLang="zh-CN" smtClean="0">
              <a:solidFill>
                <a:srgbClr val="FFFFFF"/>
              </a:solidFill>
              <a:ea typeface="Open Sans Light"/>
            </a:endParaRPr>
          </a:p>
        </p:txBody>
      </p:sp>
      <p:cxnSp>
        <p:nvCxnSpPr>
          <p:cNvPr id="50179" name="Straight Connector 27"/>
          <p:cNvCxnSpPr>
            <a:cxnSpLocks noChangeShapeType="1"/>
          </p:cNvCxnSpPr>
          <p:nvPr userDrawn="1"/>
        </p:nvCxnSpPr>
        <p:spPr bwMode="auto">
          <a:xfrm>
            <a:off x="5367338" y="909638"/>
            <a:ext cx="1457325" cy="0"/>
          </a:xfrm>
          <a:prstGeom prst="line">
            <a:avLst/>
          </a:prstGeom>
          <a:noFill/>
          <a:ln w="6350">
            <a:solidFill>
              <a:srgbClr val="00ABF0"/>
            </a:solidFill>
            <a:round/>
            <a:headEnd/>
            <a:tailEnd/>
          </a:ln>
        </p:spPr>
      </p:cxnSp>
      <p:sp>
        <p:nvSpPr>
          <p:cNvPr id="7172" name="Oval 34"/>
          <p:cNvSpPr>
            <a:spLocks noChangeArrowheads="1"/>
          </p:cNvSpPr>
          <p:nvPr userDrawn="1"/>
        </p:nvSpPr>
        <p:spPr bwMode="auto">
          <a:xfrm>
            <a:off x="10933113" y="6424613"/>
            <a:ext cx="314325" cy="314325"/>
          </a:xfrm>
          <a:prstGeom prst="ellipse">
            <a:avLst/>
          </a:prstGeom>
          <a:solidFill>
            <a:srgbClr val="00ABF0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en-US" altLang="zh-CN" smtClean="0">
              <a:solidFill>
                <a:srgbClr val="FFFFFF"/>
              </a:solidFill>
              <a:ea typeface="Open Sans Light"/>
            </a:endParaRPr>
          </a:p>
        </p:txBody>
      </p:sp>
      <p:sp>
        <p:nvSpPr>
          <p:cNvPr id="7173" name="TextBox 43"/>
          <p:cNvSpPr txBox="1">
            <a:spLocks noChangeArrowheads="1"/>
          </p:cNvSpPr>
          <p:nvPr userDrawn="1"/>
        </p:nvSpPr>
        <p:spPr bwMode="auto">
          <a:xfrm>
            <a:off x="838200" y="6473825"/>
            <a:ext cx="2616200" cy="21272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800" smtClean="0">
                <a:solidFill>
                  <a:srgbClr val="FFFFFF"/>
                </a:solidFill>
                <a:latin typeface="Open Sans Light"/>
                <a:ea typeface="Open Sans Light"/>
              </a:rPr>
              <a:t>Laukpauk Presentation | www.yourwebsite.com</a:t>
            </a:r>
          </a:p>
        </p:txBody>
      </p:sp>
      <p:sp>
        <p:nvSpPr>
          <p:cNvPr id="7174" name="Rectangle 1"/>
          <p:cNvSpPr>
            <a:spLocks noChangeArrowheads="1"/>
          </p:cNvSpPr>
          <p:nvPr userDrawn="1"/>
        </p:nvSpPr>
        <p:spPr bwMode="auto">
          <a:xfrm>
            <a:off x="10947400" y="6454775"/>
            <a:ext cx="285750" cy="2587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fld id="{A363DE74-AEB3-4066-A0BF-F5170E53F95C}" type="slidenum">
              <a:rPr lang="en-US" altLang="zh-CN" sz="1100" smtClean="0">
                <a:solidFill>
                  <a:srgbClr val="FFFFFF"/>
                </a:solidFill>
                <a:latin typeface="Open Sans Light"/>
                <a:ea typeface="Open Sans Light"/>
              </a:rPr>
              <a:pPr algn="ctr">
                <a:buFont typeface="Arial" panose="020B0604020202020204" pitchFamily="34" charset="0"/>
                <a:buNone/>
                <a:defRPr/>
              </a:pPr>
              <a:t>‹#›</a:t>
            </a:fld>
            <a:endParaRPr lang="en-US" altLang="zh-CN" sz="1100" smtClean="0">
              <a:solidFill>
                <a:srgbClr val="FFFFFF"/>
              </a:solidFill>
              <a:latin typeface="Open Sans Light"/>
              <a:ea typeface="Open Sans Light"/>
            </a:endParaRPr>
          </a:p>
        </p:txBody>
      </p:sp>
      <p:sp>
        <p:nvSpPr>
          <p:cNvPr id="50183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50184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1" r:id="rId2"/>
    <p:sldLayoutId id="2147483770" r:id="rId3"/>
    <p:sldLayoutId id="2147483769" r:id="rId4"/>
    <p:sldLayoutId id="2147483768" r:id="rId5"/>
    <p:sldLayoutId id="2147483767" r:id="rId6"/>
    <p:sldLayoutId id="2147483766" r:id="rId7"/>
    <p:sldLayoutId id="2147483765" r:id="rId8"/>
    <p:sldLayoutId id="2147483764" r:id="rId9"/>
    <p:sldLayoutId id="2147483763" r:id="rId10"/>
    <p:sldLayoutId id="2147483762" r:id="rId11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9pPr>
    </p:titleStyle>
    <p:bodyStyle>
      <a:lvl1pPr algn="ctr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defRPr sz="1100">
          <a:solidFill>
            <a:schemeClr val="bg1"/>
          </a:solidFill>
          <a:latin typeface="+mn-lt"/>
          <a:ea typeface="+mn-ea"/>
          <a:cs typeface="+mn-cs"/>
        </a:defRPr>
      </a:lvl1pPr>
      <a:lvl2pPr marL="4572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ounded Rectangle 25"/>
          <p:cNvSpPr>
            <a:spLocks noChangeArrowheads="1"/>
          </p:cNvSpPr>
          <p:nvPr userDrawn="1"/>
        </p:nvSpPr>
        <p:spPr bwMode="auto">
          <a:xfrm>
            <a:off x="838200" y="6267450"/>
            <a:ext cx="10515600" cy="46038"/>
          </a:xfrm>
          <a:prstGeom prst="roundRect">
            <a:avLst>
              <a:gd name="adj" fmla="val 50000"/>
            </a:avLst>
          </a:prstGeom>
          <a:solidFill>
            <a:srgbClr val="0D0D0D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en-US" altLang="zh-CN" smtClean="0">
              <a:solidFill>
                <a:srgbClr val="FFFFFF"/>
              </a:solidFill>
              <a:ea typeface="Open Sans Light"/>
            </a:endParaRPr>
          </a:p>
        </p:txBody>
      </p:sp>
      <p:cxnSp>
        <p:nvCxnSpPr>
          <p:cNvPr id="62467" name="Straight Connector 27"/>
          <p:cNvCxnSpPr>
            <a:cxnSpLocks noChangeShapeType="1"/>
          </p:cNvCxnSpPr>
          <p:nvPr userDrawn="1"/>
        </p:nvCxnSpPr>
        <p:spPr bwMode="auto">
          <a:xfrm>
            <a:off x="5367338" y="909638"/>
            <a:ext cx="1457325" cy="0"/>
          </a:xfrm>
          <a:prstGeom prst="line">
            <a:avLst/>
          </a:prstGeom>
          <a:noFill/>
          <a:ln w="6350">
            <a:solidFill>
              <a:srgbClr val="00ABF0"/>
            </a:solidFill>
            <a:round/>
            <a:headEnd/>
            <a:tailEnd/>
          </a:ln>
        </p:spPr>
      </p:cxnSp>
      <p:sp>
        <p:nvSpPr>
          <p:cNvPr id="8196" name="Oval 34"/>
          <p:cNvSpPr>
            <a:spLocks noChangeArrowheads="1"/>
          </p:cNvSpPr>
          <p:nvPr userDrawn="1"/>
        </p:nvSpPr>
        <p:spPr bwMode="auto">
          <a:xfrm>
            <a:off x="10933113" y="6424613"/>
            <a:ext cx="314325" cy="314325"/>
          </a:xfrm>
          <a:prstGeom prst="ellipse">
            <a:avLst/>
          </a:prstGeom>
          <a:solidFill>
            <a:srgbClr val="00ABF0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en-US" altLang="zh-CN" smtClean="0">
              <a:solidFill>
                <a:srgbClr val="FFFFFF"/>
              </a:solidFill>
              <a:ea typeface="Open Sans Light"/>
            </a:endParaRPr>
          </a:p>
        </p:txBody>
      </p:sp>
      <p:sp>
        <p:nvSpPr>
          <p:cNvPr id="8197" name="TextBox 43"/>
          <p:cNvSpPr txBox="1">
            <a:spLocks noChangeArrowheads="1"/>
          </p:cNvSpPr>
          <p:nvPr userDrawn="1"/>
        </p:nvSpPr>
        <p:spPr bwMode="auto">
          <a:xfrm>
            <a:off x="838200" y="6473825"/>
            <a:ext cx="2616200" cy="21272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800" smtClean="0">
                <a:solidFill>
                  <a:srgbClr val="FFFFFF"/>
                </a:solidFill>
                <a:latin typeface="Open Sans Light"/>
                <a:ea typeface="Open Sans Light"/>
              </a:rPr>
              <a:t>Laukpauk Presentation | www.yourwebsite.com</a:t>
            </a:r>
          </a:p>
        </p:txBody>
      </p:sp>
      <p:sp>
        <p:nvSpPr>
          <p:cNvPr id="8198" name="Rectangle 15"/>
          <p:cNvSpPr>
            <a:spLocks noChangeArrowheads="1"/>
          </p:cNvSpPr>
          <p:nvPr userDrawn="1"/>
        </p:nvSpPr>
        <p:spPr bwMode="auto">
          <a:xfrm>
            <a:off x="10947400" y="6454775"/>
            <a:ext cx="285750" cy="2587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fld id="{C99ADEB3-133B-4A40-ACF7-3DAC7ACD598B}" type="slidenum">
              <a:rPr lang="en-US" altLang="zh-CN" sz="1100" smtClean="0">
                <a:solidFill>
                  <a:srgbClr val="FFFFFF"/>
                </a:solidFill>
                <a:latin typeface="Open Sans Light"/>
                <a:ea typeface="Open Sans Light"/>
              </a:rPr>
              <a:pPr algn="ctr">
                <a:buFont typeface="Arial" panose="020B0604020202020204" pitchFamily="34" charset="0"/>
                <a:buNone/>
                <a:defRPr/>
              </a:pPr>
              <a:t>‹#›</a:t>
            </a:fld>
            <a:endParaRPr lang="en-US" altLang="zh-CN" sz="1100" smtClean="0">
              <a:solidFill>
                <a:srgbClr val="FFFFFF"/>
              </a:solidFill>
              <a:latin typeface="Open Sans Light"/>
              <a:ea typeface="Open Sans Light"/>
            </a:endParaRPr>
          </a:p>
        </p:txBody>
      </p:sp>
      <p:sp>
        <p:nvSpPr>
          <p:cNvPr id="62471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62472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2" r:id="rId2"/>
    <p:sldLayoutId id="2147483781" r:id="rId3"/>
    <p:sldLayoutId id="2147483780" r:id="rId4"/>
    <p:sldLayoutId id="2147483779" r:id="rId5"/>
    <p:sldLayoutId id="2147483778" r:id="rId6"/>
    <p:sldLayoutId id="2147483777" r:id="rId7"/>
    <p:sldLayoutId id="2147483776" r:id="rId8"/>
    <p:sldLayoutId id="2147483775" r:id="rId9"/>
    <p:sldLayoutId id="2147483774" r:id="rId10"/>
    <p:sldLayoutId id="2147483773" r:id="rId11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9pPr>
    </p:titleStyle>
    <p:bodyStyle>
      <a:lvl1pPr algn="ctr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defRPr sz="1100">
          <a:solidFill>
            <a:schemeClr val="bg1"/>
          </a:solidFill>
          <a:latin typeface="+mn-lt"/>
          <a:ea typeface="+mn-ea"/>
          <a:cs typeface="+mn-cs"/>
        </a:defRPr>
      </a:lvl1pPr>
      <a:lvl2pPr marL="4572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ounded Rectangle 25"/>
          <p:cNvSpPr>
            <a:spLocks noChangeArrowheads="1"/>
          </p:cNvSpPr>
          <p:nvPr userDrawn="1"/>
        </p:nvSpPr>
        <p:spPr bwMode="auto">
          <a:xfrm>
            <a:off x="838200" y="6267450"/>
            <a:ext cx="10515600" cy="46038"/>
          </a:xfrm>
          <a:prstGeom prst="roundRect">
            <a:avLst>
              <a:gd name="adj" fmla="val 50000"/>
            </a:avLst>
          </a:prstGeom>
          <a:solidFill>
            <a:srgbClr val="0D0D0D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en-US" altLang="zh-CN" smtClean="0">
              <a:solidFill>
                <a:srgbClr val="FFFFFF"/>
              </a:solidFill>
              <a:ea typeface="Open Sans Light"/>
            </a:endParaRPr>
          </a:p>
        </p:txBody>
      </p:sp>
      <p:cxnSp>
        <p:nvCxnSpPr>
          <p:cNvPr id="74755" name="Straight Connector 27"/>
          <p:cNvCxnSpPr>
            <a:cxnSpLocks noChangeShapeType="1"/>
          </p:cNvCxnSpPr>
          <p:nvPr userDrawn="1"/>
        </p:nvCxnSpPr>
        <p:spPr bwMode="auto">
          <a:xfrm>
            <a:off x="5367338" y="909638"/>
            <a:ext cx="1457325" cy="0"/>
          </a:xfrm>
          <a:prstGeom prst="line">
            <a:avLst/>
          </a:prstGeom>
          <a:noFill/>
          <a:ln w="6350">
            <a:solidFill>
              <a:srgbClr val="00ABF0"/>
            </a:solidFill>
            <a:round/>
            <a:headEnd/>
            <a:tailEnd/>
          </a:ln>
        </p:spPr>
      </p:cxnSp>
      <p:sp>
        <p:nvSpPr>
          <p:cNvPr id="9220" name="Oval 34"/>
          <p:cNvSpPr>
            <a:spLocks noChangeArrowheads="1"/>
          </p:cNvSpPr>
          <p:nvPr userDrawn="1"/>
        </p:nvSpPr>
        <p:spPr bwMode="auto">
          <a:xfrm>
            <a:off x="10933113" y="6424613"/>
            <a:ext cx="314325" cy="314325"/>
          </a:xfrm>
          <a:prstGeom prst="ellipse">
            <a:avLst/>
          </a:prstGeom>
          <a:solidFill>
            <a:srgbClr val="00ABF0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en-US" altLang="zh-CN" smtClean="0">
              <a:solidFill>
                <a:srgbClr val="FFFFFF"/>
              </a:solidFill>
              <a:ea typeface="Open Sans Light"/>
            </a:endParaRPr>
          </a:p>
        </p:txBody>
      </p:sp>
      <p:sp>
        <p:nvSpPr>
          <p:cNvPr id="9221" name="TextBox 43"/>
          <p:cNvSpPr txBox="1">
            <a:spLocks noChangeArrowheads="1"/>
          </p:cNvSpPr>
          <p:nvPr userDrawn="1"/>
        </p:nvSpPr>
        <p:spPr bwMode="auto">
          <a:xfrm>
            <a:off x="838200" y="6473825"/>
            <a:ext cx="2616200" cy="21272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800" smtClean="0">
                <a:solidFill>
                  <a:srgbClr val="FFFFFF"/>
                </a:solidFill>
                <a:latin typeface="Open Sans Light"/>
                <a:ea typeface="Open Sans Light"/>
              </a:rPr>
              <a:t>Laukpauk Presentation | www.yourwebsite.com</a:t>
            </a:r>
          </a:p>
        </p:txBody>
      </p:sp>
      <p:sp>
        <p:nvSpPr>
          <p:cNvPr id="9222" name="Rectangle 11"/>
          <p:cNvSpPr>
            <a:spLocks noChangeArrowheads="1"/>
          </p:cNvSpPr>
          <p:nvPr userDrawn="1"/>
        </p:nvSpPr>
        <p:spPr bwMode="auto">
          <a:xfrm>
            <a:off x="10947400" y="6454775"/>
            <a:ext cx="285750" cy="2587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fld id="{6BBAA4BB-C9CC-40E5-9026-AB876E5D8642}" type="slidenum">
              <a:rPr lang="en-US" altLang="zh-CN" sz="1100" smtClean="0">
                <a:solidFill>
                  <a:srgbClr val="FFFFFF"/>
                </a:solidFill>
                <a:latin typeface="Open Sans Light"/>
                <a:ea typeface="Open Sans Light"/>
              </a:rPr>
              <a:pPr algn="ctr">
                <a:buFont typeface="Arial" panose="020B0604020202020204" pitchFamily="34" charset="0"/>
                <a:buNone/>
                <a:defRPr/>
              </a:pPr>
              <a:t>‹#›</a:t>
            </a:fld>
            <a:endParaRPr lang="en-US" altLang="zh-CN" sz="1100" smtClean="0">
              <a:solidFill>
                <a:srgbClr val="FFFFFF"/>
              </a:solidFill>
              <a:latin typeface="Open Sans Light"/>
              <a:ea typeface="Open Sans Light"/>
            </a:endParaRPr>
          </a:p>
        </p:txBody>
      </p:sp>
      <p:sp>
        <p:nvSpPr>
          <p:cNvPr id="74759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74760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3" r:id="rId2"/>
    <p:sldLayoutId id="2147483792" r:id="rId3"/>
    <p:sldLayoutId id="2147483791" r:id="rId4"/>
    <p:sldLayoutId id="2147483790" r:id="rId5"/>
    <p:sldLayoutId id="2147483789" r:id="rId6"/>
    <p:sldLayoutId id="2147483788" r:id="rId7"/>
    <p:sldLayoutId id="2147483787" r:id="rId8"/>
    <p:sldLayoutId id="2147483786" r:id="rId9"/>
    <p:sldLayoutId id="2147483785" r:id="rId10"/>
    <p:sldLayoutId id="2147483784" r:id="rId11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9pPr>
    </p:titleStyle>
    <p:bodyStyle>
      <a:lvl1pPr algn="ctr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defRPr sz="1100">
          <a:solidFill>
            <a:schemeClr val="bg1"/>
          </a:solidFill>
          <a:latin typeface="+mn-lt"/>
          <a:ea typeface="+mn-ea"/>
          <a:cs typeface="+mn-cs"/>
        </a:defRPr>
      </a:lvl1pPr>
      <a:lvl2pPr marL="4572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ounded Rectangle 8"/>
          <p:cNvSpPr>
            <a:spLocks noChangeArrowheads="1"/>
          </p:cNvSpPr>
          <p:nvPr userDrawn="1"/>
        </p:nvSpPr>
        <p:spPr bwMode="auto">
          <a:xfrm>
            <a:off x="838200" y="6267450"/>
            <a:ext cx="10515600" cy="46038"/>
          </a:xfrm>
          <a:prstGeom prst="roundRect">
            <a:avLst>
              <a:gd name="adj" fmla="val 50000"/>
            </a:avLst>
          </a:prstGeom>
          <a:solidFill>
            <a:srgbClr val="0D0D0D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en-US" altLang="zh-CN" smtClean="0">
              <a:solidFill>
                <a:srgbClr val="FFFFFF"/>
              </a:solidFill>
              <a:ea typeface="Open Sans Light"/>
            </a:endParaRPr>
          </a:p>
        </p:txBody>
      </p:sp>
      <p:cxnSp>
        <p:nvCxnSpPr>
          <p:cNvPr id="87043" name="Straight Connector 9"/>
          <p:cNvCxnSpPr>
            <a:cxnSpLocks noChangeShapeType="1"/>
          </p:cNvCxnSpPr>
          <p:nvPr userDrawn="1"/>
        </p:nvCxnSpPr>
        <p:spPr bwMode="auto">
          <a:xfrm>
            <a:off x="5367338" y="909638"/>
            <a:ext cx="1457325" cy="0"/>
          </a:xfrm>
          <a:prstGeom prst="line">
            <a:avLst/>
          </a:prstGeom>
          <a:noFill/>
          <a:ln w="6350">
            <a:solidFill>
              <a:srgbClr val="00ABF0"/>
            </a:solidFill>
            <a:round/>
            <a:headEnd/>
            <a:tailEnd/>
          </a:ln>
        </p:spPr>
      </p:cxnSp>
      <p:sp>
        <p:nvSpPr>
          <p:cNvPr id="10244" name="Oval 10"/>
          <p:cNvSpPr>
            <a:spLocks noChangeArrowheads="1"/>
          </p:cNvSpPr>
          <p:nvPr userDrawn="1"/>
        </p:nvSpPr>
        <p:spPr bwMode="auto">
          <a:xfrm>
            <a:off x="10933113" y="6424613"/>
            <a:ext cx="314325" cy="314325"/>
          </a:xfrm>
          <a:prstGeom prst="ellipse">
            <a:avLst/>
          </a:prstGeom>
          <a:solidFill>
            <a:srgbClr val="00ABF0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en-US" altLang="zh-CN" smtClean="0">
              <a:solidFill>
                <a:srgbClr val="FFFFFF"/>
              </a:solidFill>
              <a:ea typeface="Open Sans Light"/>
            </a:endParaRPr>
          </a:p>
        </p:txBody>
      </p:sp>
      <p:sp>
        <p:nvSpPr>
          <p:cNvPr id="10245" name="TextBox 11"/>
          <p:cNvSpPr txBox="1">
            <a:spLocks noChangeArrowheads="1"/>
          </p:cNvSpPr>
          <p:nvPr userDrawn="1"/>
        </p:nvSpPr>
        <p:spPr bwMode="auto">
          <a:xfrm>
            <a:off x="838200" y="6473825"/>
            <a:ext cx="2616200" cy="21272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800" smtClean="0">
                <a:solidFill>
                  <a:srgbClr val="FFFFFF"/>
                </a:solidFill>
                <a:latin typeface="Open Sans Light"/>
                <a:ea typeface="Open Sans Light"/>
              </a:rPr>
              <a:t>Laukpauk Presentation | www.yourwebsite.com</a:t>
            </a:r>
          </a:p>
        </p:txBody>
      </p:sp>
      <p:sp>
        <p:nvSpPr>
          <p:cNvPr id="10246" name="Rectangle 12"/>
          <p:cNvSpPr>
            <a:spLocks noChangeArrowheads="1"/>
          </p:cNvSpPr>
          <p:nvPr userDrawn="1"/>
        </p:nvSpPr>
        <p:spPr bwMode="auto">
          <a:xfrm>
            <a:off x="10947400" y="6454775"/>
            <a:ext cx="285750" cy="2587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fld id="{609AB79A-D964-4749-A77C-96694CEBFC4E}" type="slidenum">
              <a:rPr lang="en-US" altLang="zh-CN" sz="1100" smtClean="0">
                <a:solidFill>
                  <a:srgbClr val="FFFFFF"/>
                </a:solidFill>
                <a:latin typeface="Open Sans Light"/>
                <a:ea typeface="Open Sans Light"/>
              </a:rPr>
              <a:pPr algn="ctr">
                <a:buFont typeface="Arial" panose="020B0604020202020204" pitchFamily="34" charset="0"/>
                <a:buNone/>
                <a:defRPr/>
              </a:pPr>
              <a:t>‹#›</a:t>
            </a:fld>
            <a:endParaRPr lang="en-US" altLang="zh-CN" sz="1100" smtClean="0">
              <a:solidFill>
                <a:srgbClr val="FFFFFF"/>
              </a:solidFill>
              <a:latin typeface="Open Sans Light"/>
              <a:ea typeface="Open Sans Light"/>
            </a:endParaRPr>
          </a:p>
        </p:txBody>
      </p:sp>
      <p:sp>
        <p:nvSpPr>
          <p:cNvPr id="87047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87048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4" r:id="rId2"/>
    <p:sldLayoutId id="2147483803" r:id="rId3"/>
    <p:sldLayoutId id="2147483802" r:id="rId4"/>
    <p:sldLayoutId id="2147483801" r:id="rId5"/>
    <p:sldLayoutId id="2147483800" r:id="rId6"/>
    <p:sldLayoutId id="2147483799" r:id="rId7"/>
    <p:sldLayoutId id="2147483798" r:id="rId8"/>
    <p:sldLayoutId id="2147483797" r:id="rId9"/>
    <p:sldLayoutId id="2147483796" r:id="rId10"/>
    <p:sldLayoutId id="2147483795" r:id="rId11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9pPr>
    </p:titleStyle>
    <p:bodyStyle>
      <a:lvl1pPr algn="ctr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defRPr sz="1100">
          <a:solidFill>
            <a:schemeClr val="bg1"/>
          </a:solidFill>
          <a:latin typeface="+mn-lt"/>
          <a:ea typeface="+mn-ea"/>
          <a:cs typeface="+mn-cs"/>
        </a:defRPr>
      </a:lvl1pPr>
      <a:lvl2pPr marL="4572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ounded Rectangle 25"/>
          <p:cNvSpPr>
            <a:spLocks noChangeArrowheads="1"/>
          </p:cNvSpPr>
          <p:nvPr userDrawn="1"/>
        </p:nvSpPr>
        <p:spPr bwMode="auto">
          <a:xfrm>
            <a:off x="838200" y="6267450"/>
            <a:ext cx="10515600" cy="46038"/>
          </a:xfrm>
          <a:prstGeom prst="roundRect">
            <a:avLst>
              <a:gd name="adj" fmla="val 50000"/>
            </a:avLst>
          </a:prstGeom>
          <a:solidFill>
            <a:srgbClr val="0D0D0D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en-US" altLang="zh-CN" smtClean="0">
              <a:solidFill>
                <a:srgbClr val="FFFFFF"/>
              </a:solidFill>
              <a:ea typeface="Open Sans Light"/>
            </a:endParaRPr>
          </a:p>
        </p:txBody>
      </p:sp>
      <p:cxnSp>
        <p:nvCxnSpPr>
          <p:cNvPr id="99331" name="Straight Connector 27"/>
          <p:cNvCxnSpPr>
            <a:cxnSpLocks noChangeShapeType="1"/>
          </p:cNvCxnSpPr>
          <p:nvPr userDrawn="1"/>
        </p:nvCxnSpPr>
        <p:spPr bwMode="auto">
          <a:xfrm>
            <a:off x="5367338" y="909638"/>
            <a:ext cx="1457325" cy="0"/>
          </a:xfrm>
          <a:prstGeom prst="line">
            <a:avLst/>
          </a:prstGeom>
          <a:noFill/>
          <a:ln w="6350">
            <a:solidFill>
              <a:srgbClr val="00ABF0"/>
            </a:solidFill>
            <a:round/>
            <a:headEnd/>
            <a:tailEnd/>
          </a:ln>
        </p:spPr>
      </p:cxnSp>
      <p:sp>
        <p:nvSpPr>
          <p:cNvPr id="12292" name="Oval 34"/>
          <p:cNvSpPr>
            <a:spLocks noChangeArrowheads="1"/>
          </p:cNvSpPr>
          <p:nvPr userDrawn="1"/>
        </p:nvSpPr>
        <p:spPr bwMode="auto">
          <a:xfrm>
            <a:off x="10933113" y="6424613"/>
            <a:ext cx="314325" cy="314325"/>
          </a:xfrm>
          <a:prstGeom prst="ellipse">
            <a:avLst/>
          </a:prstGeom>
          <a:solidFill>
            <a:srgbClr val="00ABF0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en-US" altLang="zh-CN" smtClean="0">
              <a:solidFill>
                <a:srgbClr val="FFFFFF"/>
              </a:solidFill>
              <a:ea typeface="Open Sans Light"/>
            </a:endParaRPr>
          </a:p>
        </p:txBody>
      </p:sp>
      <p:sp>
        <p:nvSpPr>
          <p:cNvPr id="12293" name="TextBox 43"/>
          <p:cNvSpPr txBox="1">
            <a:spLocks noChangeArrowheads="1"/>
          </p:cNvSpPr>
          <p:nvPr userDrawn="1"/>
        </p:nvSpPr>
        <p:spPr bwMode="auto">
          <a:xfrm>
            <a:off x="838200" y="6473825"/>
            <a:ext cx="2616200" cy="21272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800" smtClean="0">
                <a:solidFill>
                  <a:srgbClr val="FFFFFF"/>
                </a:solidFill>
                <a:latin typeface="Open Sans Light"/>
                <a:ea typeface="Open Sans Light"/>
              </a:rPr>
              <a:t>Laukpauk Presentation | www.yourwebsite.com</a:t>
            </a:r>
          </a:p>
        </p:txBody>
      </p:sp>
      <p:sp>
        <p:nvSpPr>
          <p:cNvPr id="12294" name="Rectangle 11"/>
          <p:cNvSpPr>
            <a:spLocks noChangeArrowheads="1"/>
          </p:cNvSpPr>
          <p:nvPr userDrawn="1"/>
        </p:nvSpPr>
        <p:spPr bwMode="auto">
          <a:xfrm>
            <a:off x="10947400" y="6454775"/>
            <a:ext cx="285750" cy="2587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fld id="{59206A58-8899-437D-9E7D-A1C93764F3EB}" type="slidenum">
              <a:rPr lang="en-US" altLang="zh-CN" sz="1100" smtClean="0">
                <a:solidFill>
                  <a:srgbClr val="FFFFFF"/>
                </a:solidFill>
                <a:latin typeface="Open Sans Light"/>
                <a:ea typeface="Open Sans Light"/>
              </a:rPr>
              <a:pPr algn="ctr">
                <a:buFont typeface="Arial" panose="020B0604020202020204" pitchFamily="34" charset="0"/>
                <a:buNone/>
                <a:defRPr/>
              </a:pPr>
              <a:t>‹#›</a:t>
            </a:fld>
            <a:endParaRPr lang="en-US" altLang="zh-CN" sz="1100" smtClean="0">
              <a:solidFill>
                <a:srgbClr val="FFFFFF"/>
              </a:solidFill>
              <a:latin typeface="Open Sans Light"/>
              <a:ea typeface="Open Sans Light"/>
            </a:endParaRPr>
          </a:p>
        </p:txBody>
      </p:sp>
      <p:sp>
        <p:nvSpPr>
          <p:cNvPr id="99335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99336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5" r:id="rId2"/>
    <p:sldLayoutId id="2147483814" r:id="rId3"/>
    <p:sldLayoutId id="2147483813" r:id="rId4"/>
    <p:sldLayoutId id="2147483812" r:id="rId5"/>
    <p:sldLayoutId id="2147483811" r:id="rId6"/>
    <p:sldLayoutId id="2147483810" r:id="rId7"/>
    <p:sldLayoutId id="2147483809" r:id="rId8"/>
    <p:sldLayoutId id="2147483808" r:id="rId9"/>
    <p:sldLayoutId id="2147483807" r:id="rId10"/>
    <p:sldLayoutId id="2147483806" r:id="rId11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Open Sans Light"/>
          <a:ea typeface="Open Sans Light"/>
          <a:cs typeface="Open Sans Light"/>
        </a:defRPr>
      </a:lvl9pPr>
    </p:titleStyle>
    <p:bodyStyle>
      <a:lvl1pPr algn="ctr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defRPr sz="1100">
          <a:solidFill>
            <a:schemeClr val="bg1"/>
          </a:solidFill>
          <a:latin typeface="+mn-lt"/>
          <a:ea typeface="+mn-ea"/>
          <a:cs typeface="+mn-cs"/>
        </a:defRPr>
      </a:lvl1pPr>
      <a:lvl2pPr marL="4572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defRPr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584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任意多边形 261"/>
          <p:cNvSpPr>
            <a:spLocks/>
          </p:cNvSpPr>
          <p:nvPr/>
        </p:nvSpPr>
        <p:spPr bwMode="auto">
          <a:xfrm>
            <a:off x="0" y="0"/>
            <a:ext cx="960438" cy="1169988"/>
          </a:xfrm>
          <a:custGeom>
            <a:avLst/>
            <a:gdLst>
              <a:gd name="T0" fmla="*/ 0 w 960120"/>
              <a:gd name="T1" fmla="*/ 0 h 1170432"/>
              <a:gd name="T2" fmla="*/ 857431 w 960120"/>
              <a:gd name="T3" fmla="*/ 0 h 1170432"/>
              <a:gd name="T4" fmla="*/ 899812 w 960120"/>
              <a:gd name="T5" fmla="*/ 77802 h 1170432"/>
              <a:gd name="T6" fmla="*/ 961710 w 960120"/>
              <a:gd name="T7" fmla="*/ 383318 h 1170432"/>
              <a:gd name="T8" fmla="*/ 174026 w 960120"/>
              <a:gd name="T9" fmla="*/ 1168214 h 1170432"/>
              <a:gd name="T10" fmla="*/ 15277 w 960120"/>
              <a:gd name="T11" fmla="*/ 1152268 h 1170432"/>
              <a:gd name="T12" fmla="*/ 0 w 960120"/>
              <a:gd name="T13" fmla="*/ 1147542 h 1170432"/>
              <a:gd name="T14" fmla="*/ 0 w 960120"/>
              <a:gd name="T15" fmla="*/ 0 h 117043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960120"/>
              <a:gd name="T25" fmla="*/ 0 h 1170432"/>
              <a:gd name="T26" fmla="*/ 960120 w 960120"/>
              <a:gd name="T27" fmla="*/ 1170432 h 117043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960120" h="1170432">
                <a:moveTo>
                  <a:pt x="0" y="0"/>
                </a:moveTo>
                <a:lnTo>
                  <a:pt x="856011" y="0"/>
                </a:lnTo>
                <a:lnTo>
                  <a:pt x="898322" y="77952"/>
                </a:lnTo>
                <a:cubicBezTo>
                  <a:pt x="938115" y="172034"/>
                  <a:pt x="960120" y="275471"/>
                  <a:pt x="960120" y="384048"/>
                </a:cubicBezTo>
                <a:cubicBezTo>
                  <a:pt x="960120" y="818356"/>
                  <a:pt x="608044" y="1170432"/>
                  <a:pt x="173736" y="1170432"/>
                </a:cubicBezTo>
                <a:cubicBezTo>
                  <a:pt x="119448" y="1170432"/>
                  <a:pt x="66444" y="1164931"/>
                  <a:pt x="15252" y="1154456"/>
                </a:cubicBezTo>
                <a:lnTo>
                  <a:pt x="0" y="1149721"/>
                </a:lnTo>
                <a:lnTo>
                  <a:pt x="0" y="0"/>
                </a:lnTo>
                <a:close/>
              </a:path>
            </a:pathLst>
          </a:custGeom>
          <a:solidFill>
            <a:srgbClr val="00CFAD">
              <a:alpha val="89803"/>
            </a:srgb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98659" name="直角三角形 2"/>
          <p:cNvSpPr>
            <a:spLocks noChangeArrowheads="1"/>
          </p:cNvSpPr>
          <p:nvPr/>
        </p:nvSpPr>
        <p:spPr bwMode="auto">
          <a:xfrm flipH="1" flipV="1">
            <a:off x="8612188" y="0"/>
            <a:ext cx="3579812" cy="1736725"/>
          </a:xfrm>
          <a:prstGeom prst="rtTriangle">
            <a:avLst/>
          </a:prstGeom>
          <a:solidFill>
            <a:srgbClr val="68C3E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8660" name="任意多边形 8"/>
          <p:cNvSpPr>
            <a:spLocks noChangeArrowheads="1"/>
          </p:cNvSpPr>
          <p:nvPr/>
        </p:nvSpPr>
        <p:spPr bwMode="auto">
          <a:xfrm>
            <a:off x="11710988" y="0"/>
            <a:ext cx="481012" cy="1620838"/>
          </a:xfrm>
          <a:custGeom>
            <a:avLst/>
            <a:gdLst>
              <a:gd name="T0" fmla="*/ 138115 w 480347"/>
              <a:gd name="T1" fmla="*/ 0 h 1620456"/>
              <a:gd name="T2" fmla="*/ 483682 w 480347"/>
              <a:gd name="T3" fmla="*/ 0 h 1620456"/>
              <a:gd name="T4" fmla="*/ 483682 w 480347"/>
              <a:gd name="T5" fmla="*/ 1622366 h 1620456"/>
              <a:gd name="T6" fmla="*/ 386204 w 480347"/>
              <a:gd name="T7" fmla="*/ 1602959 h 1620456"/>
              <a:gd name="T8" fmla="*/ 0 w 480347"/>
              <a:gd name="T9" fmla="*/ 667024 h 1620456"/>
              <a:gd name="T10" fmla="*/ 82606 w 480347"/>
              <a:gd name="T11" fmla="*/ 132882 h 16204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80347"/>
              <a:gd name="T19" fmla="*/ 0 h 1620456"/>
              <a:gd name="T20" fmla="*/ 480347 w 480347"/>
              <a:gd name="T21" fmla="*/ 1620456 h 162045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80347" h="1620456">
                <a:moveTo>
                  <a:pt x="137163" y="0"/>
                </a:moveTo>
                <a:lnTo>
                  <a:pt x="480347" y="0"/>
                </a:lnTo>
                <a:lnTo>
                  <a:pt x="480347" y="1620456"/>
                </a:lnTo>
                <a:lnTo>
                  <a:pt x="383542" y="1601070"/>
                </a:lnTo>
                <a:cubicBezTo>
                  <a:pt x="164655" y="1512092"/>
                  <a:pt x="0" y="1127363"/>
                  <a:pt x="0" y="666239"/>
                </a:cubicBezTo>
                <a:cubicBezTo>
                  <a:pt x="0" y="468614"/>
                  <a:pt x="30243" y="285022"/>
                  <a:pt x="82036" y="132727"/>
                </a:cubicBezTo>
                <a:lnTo>
                  <a:pt x="137163" y="0"/>
                </a:lnTo>
                <a:close/>
              </a:path>
            </a:pathLst>
          </a:custGeom>
          <a:solidFill>
            <a:srgbClr val="F7B54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r>
              <a:rPr lang="en-US" altLang="zh-CN">
                <a:solidFill>
                  <a:srgbClr val="FFFFFF"/>
                </a:solidFill>
              </a:rPr>
              <a:t> 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8661" name="任意多边形 15"/>
          <p:cNvSpPr>
            <a:spLocks/>
          </p:cNvSpPr>
          <p:nvPr/>
        </p:nvSpPr>
        <p:spPr bwMode="auto">
          <a:xfrm rot="5400000">
            <a:off x="184944" y="5182394"/>
            <a:ext cx="1490662" cy="1860550"/>
          </a:xfrm>
          <a:custGeom>
            <a:avLst/>
            <a:gdLst>
              <a:gd name="T0" fmla="*/ 1358572 w 1490240"/>
              <a:gd name="T1" fmla="*/ 0 h 1860475"/>
              <a:gd name="T2" fmla="*/ 1492350 w 1490240"/>
              <a:gd name="T3" fmla="*/ 6746 h 1860475"/>
              <a:gd name="T4" fmla="*/ 1492350 w 1490240"/>
              <a:gd name="T5" fmla="*/ 1860850 h 1860475"/>
              <a:gd name="T6" fmla="*/ 99227 w 1490240"/>
              <a:gd name="T7" fmla="*/ 1860850 h 1860475"/>
              <a:gd name="T8" fmla="*/ 27602 w 1490240"/>
              <a:gd name="T9" fmla="*/ 1630393 h 1860475"/>
              <a:gd name="T10" fmla="*/ 0 w 1490240"/>
              <a:gd name="T11" fmla="*/ 1356925 h 1860475"/>
              <a:gd name="T12" fmla="*/ 1358572 w 1490240"/>
              <a:gd name="T13" fmla="*/ 0 h 186047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90240"/>
              <a:gd name="T22" fmla="*/ 0 h 1860475"/>
              <a:gd name="T23" fmla="*/ 1490240 w 1490240"/>
              <a:gd name="T24" fmla="*/ 1860475 h 186047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90240" h="1860475">
                <a:moveTo>
                  <a:pt x="1356650" y="0"/>
                </a:moveTo>
                <a:lnTo>
                  <a:pt x="1490240" y="6746"/>
                </a:lnTo>
                <a:lnTo>
                  <a:pt x="1490240" y="1860475"/>
                </a:lnTo>
                <a:lnTo>
                  <a:pt x="99087" y="1860475"/>
                </a:lnTo>
                <a:lnTo>
                  <a:pt x="27562" y="1630063"/>
                </a:lnTo>
                <a:cubicBezTo>
                  <a:pt x="9491" y="1541748"/>
                  <a:pt x="0" y="1450307"/>
                  <a:pt x="0" y="1356650"/>
                </a:cubicBezTo>
                <a:cubicBezTo>
                  <a:pt x="0" y="607393"/>
                  <a:pt x="607393" y="0"/>
                  <a:pt x="1356650" y="0"/>
                </a:cubicBezTo>
                <a:close/>
              </a:path>
            </a:pathLst>
          </a:custGeom>
          <a:solidFill>
            <a:srgbClr val="F7B540">
              <a:alpha val="43921"/>
            </a:srgb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98662" name="椭圆 10"/>
          <p:cNvSpPr>
            <a:spLocks noChangeArrowheads="1"/>
          </p:cNvSpPr>
          <p:nvPr/>
        </p:nvSpPr>
        <p:spPr bwMode="auto">
          <a:xfrm>
            <a:off x="10156825" y="536575"/>
            <a:ext cx="1458913" cy="1458913"/>
          </a:xfrm>
          <a:prstGeom prst="ellipse">
            <a:avLst/>
          </a:prstGeom>
          <a:solidFill>
            <a:srgbClr val="F7B540">
              <a:alpha val="43921"/>
            </a:srgb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8664" name="圆角矩形 1184"/>
          <p:cNvSpPr>
            <a:spLocks noChangeArrowheads="1"/>
          </p:cNvSpPr>
          <p:nvPr/>
        </p:nvSpPr>
        <p:spPr bwMode="auto">
          <a:xfrm>
            <a:off x="6452516" y="5137156"/>
            <a:ext cx="3184970" cy="919163"/>
          </a:xfrm>
          <a:prstGeom prst="roundRect">
            <a:avLst>
              <a:gd name="adj" fmla="val 16667"/>
            </a:avLst>
          </a:prstGeom>
          <a:solidFill>
            <a:srgbClr val="FFD80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r>
              <a:rPr lang="zh-CN" altLang="en-US" sz="3200" b="1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肖    宁</a:t>
            </a:r>
            <a:endParaRPr lang="en-US" altLang="zh-CN" sz="3200" b="1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8666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58913" y="631825"/>
            <a:ext cx="42545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8667" name="Rectangle 11"/>
          <p:cNvSpPr>
            <a:spLocks noChangeArrowheads="1"/>
          </p:cNvSpPr>
          <p:nvPr/>
        </p:nvSpPr>
        <p:spPr bwMode="auto">
          <a:xfrm>
            <a:off x="2444691" y="2775221"/>
            <a:ext cx="7366119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zh-CN" altLang="en-US" sz="8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原始凭证的粘贴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矩形 16"/>
          <p:cNvSpPr>
            <a:spLocks noChangeArrowheads="1"/>
          </p:cNvSpPr>
          <p:nvPr/>
        </p:nvSpPr>
        <p:spPr bwMode="auto">
          <a:xfrm>
            <a:off x="0" y="274638"/>
            <a:ext cx="503238" cy="538162"/>
          </a:xfrm>
          <a:prstGeom prst="rect">
            <a:avLst/>
          </a:prstGeom>
          <a:solidFill>
            <a:srgbClr val="FF5844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0564E"/>
              </a:solidFill>
            </a:endParaRPr>
          </a:p>
        </p:txBody>
      </p:sp>
      <p:sp>
        <p:nvSpPr>
          <p:cNvPr id="201731" name="矩形 7"/>
          <p:cNvSpPr>
            <a:spLocks noChangeArrowheads="1"/>
          </p:cNvSpPr>
          <p:nvPr/>
        </p:nvSpPr>
        <p:spPr bwMode="auto">
          <a:xfrm>
            <a:off x="563563" y="274638"/>
            <a:ext cx="152400" cy="538162"/>
          </a:xfrm>
          <a:prstGeom prst="rect">
            <a:avLst/>
          </a:prstGeom>
          <a:solidFill>
            <a:srgbClr val="FF5844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0564E"/>
              </a:solidFill>
            </a:endParaRPr>
          </a:p>
        </p:txBody>
      </p:sp>
      <p:sp>
        <p:nvSpPr>
          <p:cNvPr id="201732" name="文本框 1"/>
          <p:cNvSpPr txBox="1">
            <a:spLocks noChangeArrowheads="1"/>
          </p:cNvSpPr>
          <p:nvPr/>
        </p:nvSpPr>
        <p:spPr bwMode="auto">
          <a:xfrm>
            <a:off x="760412" y="228600"/>
            <a:ext cx="786484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二、原始凭证粘贴、排列举例</a:t>
            </a:r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1259985" y="1700500"/>
            <a:ext cx="9791945" cy="200403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algn="just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zh-CN" altLang="en-US" sz="3200" kern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kern="0" smtClean="0">
                <a:solidFill>
                  <a:srgbClr val="CC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kern="0" smtClean="0">
                <a:solidFill>
                  <a:srgbClr val="CC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职业技术学院受邀至</a:t>
            </a:r>
            <a:r>
              <a:rPr lang="zh-CN" altLang="en-US" kern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贵阳</a:t>
            </a:r>
            <a:r>
              <a:rPr lang="zh-CN" altLang="en-US" kern="0" smtClean="0">
                <a:solidFill>
                  <a:srgbClr val="CC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参加“省职业院校信息化教学大赛交流会”，出差审批单批准</a:t>
            </a:r>
            <a:r>
              <a:rPr lang="en-US" altLang="zh-CN" kern="0" smtClean="0">
                <a:solidFill>
                  <a:srgbClr val="CC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kern="0" smtClean="0">
                <a:solidFill>
                  <a:srgbClr val="CC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名老师参加会议。会议文件通知</a:t>
            </a:r>
            <a:r>
              <a:rPr lang="en-US" altLang="zh-CN" kern="0" smtClean="0">
                <a:solidFill>
                  <a:srgbClr val="CC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kern="0" smtClean="0">
                <a:solidFill>
                  <a:srgbClr val="CC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kern="0" smtClean="0">
                <a:solidFill>
                  <a:srgbClr val="CC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kern="0" smtClean="0">
                <a:solidFill>
                  <a:srgbClr val="CC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kern="0" smtClean="0">
                <a:solidFill>
                  <a:srgbClr val="CC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kern="0" smtClean="0">
                <a:solidFill>
                  <a:srgbClr val="CC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日举行会议。</a:t>
            </a:r>
            <a:endParaRPr lang="zh-CN" altLang="en-US" sz="320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内容占位符 2"/>
          <p:cNvSpPr txBox="1">
            <a:spLocks/>
          </p:cNvSpPr>
          <p:nvPr/>
        </p:nvSpPr>
        <p:spPr bwMode="auto">
          <a:xfrm>
            <a:off x="2121633" y="4361595"/>
            <a:ext cx="9317160" cy="2004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  <a:buSzPct val="50000"/>
              <a:defRPr/>
            </a:pPr>
            <a:r>
              <a:rPr lang="zh-CN" altLang="en-US" sz="2800" b="1" dirty="0">
                <a:solidFill>
                  <a:srgbClr val="CC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出差往返线路：</a:t>
            </a:r>
            <a:endParaRPr lang="en-US" altLang="zh-CN" sz="28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  <a:buSzPct val="50000"/>
              <a:defRPr/>
            </a:pPr>
            <a:r>
              <a:rPr lang="en-US" altLang="zh-CN" sz="28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28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铜仁</a:t>
            </a:r>
            <a:r>
              <a:rPr lang="zh-CN" altLang="en-US" sz="2800" b="1" dirty="0">
                <a:solidFill>
                  <a:srgbClr val="CC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高铁南站      贵阳</a:t>
            </a:r>
            <a:r>
              <a:rPr lang="zh-CN" altLang="en-US" sz="2800" b="1" dirty="0">
                <a:solidFill>
                  <a:srgbClr val="CC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28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  <a:buSzPct val="50000"/>
              <a:defRPr/>
            </a:pP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1692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矩形 16"/>
          <p:cNvSpPr>
            <a:spLocks noChangeArrowheads="1"/>
          </p:cNvSpPr>
          <p:nvPr/>
        </p:nvSpPr>
        <p:spPr bwMode="auto">
          <a:xfrm>
            <a:off x="0" y="274638"/>
            <a:ext cx="503238" cy="538162"/>
          </a:xfrm>
          <a:prstGeom prst="rect">
            <a:avLst/>
          </a:prstGeom>
          <a:solidFill>
            <a:srgbClr val="FF5844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0564E"/>
              </a:solidFill>
            </a:endParaRPr>
          </a:p>
        </p:txBody>
      </p:sp>
      <p:sp>
        <p:nvSpPr>
          <p:cNvPr id="201731" name="矩形 7"/>
          <p:cNvSpPr>
            <a:spLocks noChangeArrowheads="1"/>
          </p:cNvSpPr>
          <p:nvPr/>
        </p:nvSpPr>
        <p:spPr bwMode="auto">
          <a:xfrm>
            <a:off x="563563" y="274638"/>
            <a:ext cx="152400" cy="538162"/>
          </a:xfrm>
          <a:prstGeom prst="rect">
            <a:avLst/>
          </a:prstGeom>
          <a:solidFill>
            <a:srgbClr val="FF5844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0564E"/>
              </a:solidFill>
            </a:endParaRPr>
          </a:p>
        </p:txBody>
      </p:sp>
      <p:sp>
        <p:nvSpPr>
          <p:cNvPr id="201732" name="文本框 1"/>
          <p:cNvSpPr txBox="1">
            <a:spLocks noChangeArrowheads="1"/>
          </p:cNvSpPr>
          <p:nvPr/>
        </p:nvSpPr>
        <p:spPr bwMode="auto">
          <a:xfrm>
            <a:off x="760412" y="228600"/>
            <a:ext cx="786484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二、原始凭证粘贴、排列举例</a:t>
            </a:r>
          </a:p>
        </p:txBody>
      </p:sp>
      <p:sp>
        <p:nvSpPr>
          <p:cNvPr id="7" name="内容占位符 3"/>
          <p:cNvSpPr txBox="1">
            <a:spLocks/>
          </p:cNvSpPr>
          <p:nvPr/>
        </p:nvSpPr>
        <p:spPr>
          <a:xfrm>
            <a:off x="1049216" y="1726224"/>
            <a:ext cx="4780084" cy="453548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zh-CN" altLang="en-US" sz="2000" kern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kern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一、整理原始凭证</a:t>
            </a:r>
            <a:endParaRPr lang="en-US" altLang="zh-CN" sz="2000" kern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zh-CN" altLang="en-US" sz="2000" kern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800" b="1" kern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（一）将出差期间费用支出所取得的原始凭证、出差审批单、对方发的函、差旅费报销单、签审单等收集齐。</a:t>
            </a:r>
            <a:endParaRPr lang="en-US" altLang="zh-CN" sz="1800" b="1" kern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zh-CN" altLang="en-US" sz="1800" b="1" kern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（二）将原始凭证按业务内容、出差期间的时间顺序归类整理，做好粘贴的准备。（如：按汽车票、火车票、高铁票、机票、住宿票分类整理）</a:t>
            </a:r>
            <a:endParaRPr lang="zh-CN" altLang="en-US" sz="1800" b="1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内容占位符 4"/>
          <p:cNvSpPr txBox="1">
            <a:spLocks/>
          </p:cNvSpPr>
          <p:nvPr/>
        </p:nvSpPr>
        <p:spPr>
          <a:xfrm>
            <a:off x="6383216" y="1720362"/>
            <a:ext cx="5002821" cy="45354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zh-CN" altLang="en-US" sz="2000" kern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二、粘贴原始凭证</a:t>
            </a:r>
            <a:endParaRPr lang="en-US" altLang="zh-CN" sz="2000" kern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zh-CN" altLang="en-US" sz="1800" b="1" kern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（一）根据凭证数量准备粘贴单若干张、胶水；</a:t>
            </a:r>
            <a:endParaRPr lang="en-US" altLang="zh-CN" sz="1800" b="1" kern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zh-CN" altLang="en-US" sz="1800" b="1" kern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（二）按原始凭证的业务内容和时间顺序粘贴，一张粘贴单不够，可多张粘贴。</a:t>
            </a:r>
            <a:endParaRPr lang="en-US" altLang="zh-CN" sz="1800" b="1" kern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zh-CN" altLang="en-US" sz="1800" b="1" kern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（三）每张粘贴完成后，需填写凭证张数、金额，报销人签名。</a:t>
            </a:r>
            <a:endParaRPr lang="zh-CN" altLang="en-US" sz="1800" b="1" ker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8969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矩形 16"/>
          <p:cNvSpPr>
            <a:spLocks noChangeArrowheads="1"/>
          </p:cNvSpPr>
          <p:nvPr/>
        </p:nvSpPr>
        <p:spPr bwMode="auto">
          <a:xfrm>
            <a:off x="0" y="274638"/>
            <a:ext cx="503238" cy="538162"/>
          </a:xfrm>
          <a:prstGeom prst="rect">
            <a:avLst/>
          </a:prstGeom>
          <a:solidFill>
            <a:srgbClr val="FF5844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0564E"/>
              </a:solidFill>
            </a:endParaRPr>
          </a:p>
        </p:txBody>
      </p:sp>
      <p:sp>
        <p:nvSpPr>
          <p:cNvPr id="201731" name="矩形 7"/>
          <p:cNvSpPr>
            <a:spLocks noChangeArrowheads="1"/>
          </p:cNvSpPr>
          <p:nvPr/>
        </p:nvSpPr>
        <p:spPr bwMode="auto">
          <a:xfrm>
            <a:off x="563563" y="274638"/>
            <a:ext cx="152400" cy="538162"/>
          </a:xfrm>
          <a:prstGeom prst="rect">
            <a:avLst/>
          </a:prstGeom>
          <a:solidFill>
            <a:srgbClr val="FF5844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0564E"/>
              </a:solidFill>
            </a:endParaRPr>
          </a:p>
        </p:txBody>
      </p:sp>
      <p:sp>
        <p:nvSpPr>
          <p:cNvPr id="201732" name="文本框 1"/>
          <p:cNvSpPr txBox="1">
            <a:spLocks noChangeArrowheads="1"/>
          </p:cNvSpPr>
          <p:nvPr/>
        </p:nvSpPr>
        <p:spPr bwMode="auto">
          <a:xfrm>
            <a:off x="760412" y="228600"/>
            <a:ext cx="786484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二、原始凭证粘贴、排列举例</a:t>
            </a: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1584" y="1195021"/>
            <a:ext cx="9099550" cy="55197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 bwMode="auto">
          <a:xfrm>
            <a:off x="4641426" y="3850214"/>
            <a:ext cx="693099" cy="286454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胶</a:t>
            </a:r>
            <a:endParaRPr kumimoji="0" lang="en-US" altLang="zh-CN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水</a:t>
            </a:r>
            <a:endParaRPr kumimoji="0" lang="en-US" altLang="zh-CN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涂</a:t>
            </a:r>
            <a:endParaRPr kumimoji="0" lang="en-US" altLang="zh-CN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抹</a:t>
            </a:r>
            <a:endParaRPr kumimoji="0" lang="en-US" altLang="zh-CN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endParaRPr kumimoji="0" lang="en-US" altLang="zh-CN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域</a:t>
            </a:r>
          </a:p>
        </p:txBody>
      </p:sp>
      <p:grpSp>
        <p:nvGrpSpPr>
          <p:cNvPr id="10" name="组合 85"/>
          <p:cNvGrpSpPr>
            <a:grpSpLocks/>
          </p:cNvGrpSpPr>
          <p:nvPr/>
        </p:nvGrpSpPr>
        <p:grpSpPr bwMode="auto">
          <a:xfrm>
            <a:off x="4672956" y="3850830"/>
            <a:ext cx="6119812" cy="2879725"/>
            <a:chOff x="827584" y="1556792"/>
            <a:chExt cx="6504723" cy="3672408"/>
          </a:xfrm>
        </p:grpSpPr>
        <p:sp>
          <p:nvSpPr>
            <p:cNvPr id="11" name="矩形 10"/>
            <p:cNvSpPr/>
            <p:nvPr/>
          </p:nvSpPr>
          <p:spPr>
            <a:xfrm>
              <a:off x="827584" y="1556792"/>
              <a:ext cx="6335988" cy="3672408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12" name="组合 100"/>
            <p:cNvGrpSpPr>
              <a:grpSpLocks/>
            </p:cNvGrpSpPr>
            <p:nvPr/>
          </p:nvGrpSpPr>
          <p:grpSpPr bwMode="auto">
            <a:xfrm>
              <a:off x="911951" y="1700530"/>
              <a:ext cx="6420356" cy="3489953"/>
              <a:chOff x="911951" y="2420610"/>
              <a:chExt cx="6420356" cy="3489953"/>
            </a:xfrm>
          </p:grpSpPr>
          <p:sp>
            <p:nvSpPr>
              <p:cNvPr id="45" name="TextBox 4"/>
              <p:cNvSpPr txBox="1"/>
              <p:nvPr/>
            </p:nvSpPr>
            <p:spPr>
              <a:xfrm>
                <a:off x="4310268" y="2916608"/>
                <a:ext cx="3022039" cy="47099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600" b="1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发票代码 </a:t>
                </a:r>
                <a:r>
                  <a:rPr lang="en-US" altLang="zh-CN" b="1" dirty="0">
                    <a:latin typeface="新宋体" pitchFamily="49" charset="-122"/>
                    <a:ea typeface="新宋体" pitchFamily="49" charset="-122"/>
                  </a:rPr>
                  <a:t>152221506107</a:t>
                </a:r>
                <a:endParaRPr lang="zh-CN" altLang="en-US" b="1" dirty="0">
                  <a:latin typeface="新宋体" pitchFamily="49" charset="-122"/>
                  <a:ea typeface="新宋体" pitchFamily="49" charset="-122"/>
                </a:endParaRPr>
              </a:p>
            </p:txBody>
          </p:sp>
          <p:sp>
            <p:nvSpPr>
              <p:cNvPr id="46" name="TextBox 1043"/>
              <p:cNvSpPr txBox="1"/>
              <p:nvPr/>
            </p:nvSpPr>
            <p:spPr>
              <a:xfrm>
                <a:off x="4318705" y="3214206"/>
                <a:ext cx="2492213" cy="46968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600" b="1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发票号码   </a:t>
                </a:r>
                <a:r>
                  <a:rPr lang="en-US" altLang="zh-CN" b="1" dirty="0">
                    <a:latin typeface="新宋体" pitchFamily="49" charset="-122"/>
                    <a:ea typeface="新宋体" pitchFamily="49" charset="-122"/>
                  </a:rPr>
                  <a:t>09897543</a:t>
                </a:r>
                <a:endParaRPr lang="zh-CN" altLang="en-US" b="1" dirty="0">
                  <a:latin typeface="新宋体" pitchFamily="49" charset="-122"/>
                  <a:ea typeface="新宋体" pitchFamily="49" charset="-122"/>
                </a:endParaRPr>
              </a:p>
            </p:txBody>
          </p:sp>
          <p:sp>
            <p:nvSpPr>
              <p:cNvPr id="47" name="TextBox 1044"/>
              <p:cNvSpPr txBox="1"/>
              <p:nvPr/>
            </p:nvSpPr>
            <p:spPr>
              <a:xfrm>
                <a:off x="911951" y="3285064"/>
                <a:ext cx="3664918" cy="51024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起讫</a:t>
                </a:r>
                <a:r>
                  <a:rPr lang="zh-CN" altLang="en-US" b="1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站</a:t>
                </a:r>
                <a:r>
                  <a:rPr lang="zh-CN" altLang="en-US" b="1" smtClean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：</a:t>
                </a:r>
                <a:r>
                  <a:rPr lang="zh-CN" altLang="en-US" sz="2000" b="1">
                    <a:latin typeface="新宋体" pitchFamily="49" charset="-122"/>
                    <a:ea typeface="新宋体" pitchFamily="49" charset="-122"/>
                  </a:rPr>
                  <a:t>铜</a:t>
                </a:r>
                <a:r>
                  <a:rPr lang="zh-CN" altLang="en-US" sz="2000" b="1" smtClean="0">
                    <a:latin typeface="新宋体" pitchFamily="49" charset="-122"/>
                    <a:ea typeface="新宋体" pitchFamily="49" charset="-122"/>
                  </a:rPr>
                  <a:t>仁 到 高铁南</a:t>
                </a:r>
                <a:endParaRPr lang="zh-CN" altLang="en-US" sz="2000" b="1" dirty="0">
                  <a:latin typeface="新宋体" pitchFamily="49" charset="-122"/>
                  <a:ea typeface="新宋体" pitchFamily="49" charset="-122"/>
                </a:endParaRPr>
              </a:p>
            </p:txBody>
          </p:sp>
          <p:sp>
            <p:nvSpPr>
              <p:cNvPr id="48" name="TextBox 1045"/>
              <p:cNvSpPr txBox="1"/>
              <p:nvPr/>
            </p:nvSpPr>
            <p:spPr>
              <a:xfrm>
                <a:off x="911951" y="3687935"/>
                <a:ext cx="4076631" cy="58874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票价</a:t>
                </a:r>
                <a:r>
                  <a:rPr lang="zh-CN" altLang="en-US" sz="20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    </a:t>
                </a:r>
                <a:r>
                  <a:rPr lang="en-US" altLang="zh-CN" sz="2400" b="1" dirty="0">
                    <a:latin typeface="新宋体" pitchFamily="49" charset="-122"/>
                    <a:ea typeface="新宋体" pitchFamily="49" charset="-122"/>
                  </a:rPr>
                  <a:t>28</a:t>
                </a:r>
                <a:r>
                  <a:rPr lang="en-US" altLang="zh-CN" sz="20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 </a:t>
                </a:r>
                <a:r>
                  <a:rPr lang="en-US" altLang="zh-CN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</a:t>
                </a: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元  </a:t>
                </a:r>
                <a:r>
                  <a:rPr lang="zh-CN" altLang="en-US" sz="2400" b="1" dirty="0">
                    <a:latin typeface="新宋体" pitchFamily="49" charset="-122"/>
                    <a:ea typeface="新宋体" pitchFamily="49" charset="-122"/>
                  </a:rPr>
                  <a:t>全</a:t>
                </a:r>
                <a:r>
                  <a:rPr lang="zh-CN" altLang="en-US" sz="24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</a:t>
                </a:r>
                <a:r>
                  <a:rPr lang="zh-CN" altLang="en-US" sz="20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</a:t>
                </a: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票</a:t>
                </a:r>
                <a:endParaRPr lang="zh-CN" altLang="en-US" b="1" dirty="0">
                  <a:latin typeface="新宋体" pitchFamily="49" charset="-122"/>
                  <a:ea typeface="新宋体" pitchFamily="49" charset="-122"/>
                </a:endParaRPr>
              </a:p>
            </p:txBody>
          </p:sp>
          <p:sp>
            <p:nvSpPr>
              <p:cNvPr id="49" name="TextBox 1046"/>
              <p:cNvSpPr txBox="1"/>
              <p:nvPr/>
            </p:nvSpPr>
            <p:spPr>
              <a:xfrm>
                <a:off x="972696" y="5518066"/>
                <a:ext cx="4751570" cy="39249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400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备注：票价内含旅客站务费</a:t>
                </a:r>
                <a:r>
                  <a:rPr lang="en-US" altLang="zh-CN" sz="1400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0.50</a:t>
                </a:r>
                <a:r>
                  <a:rPr lang="zh-CN" altLang="en-US" sz="1400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元。手开无效</a:t>
                </a:r>
              </a:p>
            </p:txBody>
          </p:sp>
          <p:grpSp>
            <p:nvGrpSpPr>
              <p:cNvPr id="50" name="组合 53"/>
              <p:cNvGrpSpPr>
                <a:grpSpLocks/>
              </p:cNvGrpSpPr>
              <p:nvPr/>
            </p:nvGrpSpPr>
            <p:grpSpPr bwMode="auto">
              <a:xfrm>
                <a:off x="4394750" y="3573016"/>
                <a:ext cx="2265482" cy="404331"/>
                <a:chOff x="4572000" y="1484784"/>
                <a:chExt cx="2160240" cy="792088"/>
              </a:xfrm>
            </p:grpSpPr>
            <p:cxnSp>
              <p:nvCxnSpPr>
                <p:cNvPr id="65" name="直接连接符 64"/>
                <p:cNvCxnSpPr/>
                <p:nvPr/>
              </p:nvCxnSpPr>
              <p:spPr>
                <a:xfrm>
                  <a:off x="4571892" y="1495749"/>
                  <a:ext cx="0" cy="781298"/>
                </a:xfrm>
                <a:prstGeom prst="line">
                  <a:avLst/>
                </a:prstGeom>
                <a:ln w="508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接连接符 65"/>
                <p:cNvCxnSpPr/>
                <p:nvPr/>
              </p:nvCxnSpPr>
              <p:spPr>
                <a:xfrm>
                  <a:off x="4644294" y="1495749"/>
                  <a:ext cx="0" cy="78129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接连接符 37"/>
                <p:cNvCxnSpPr/>
                <p:nvPr/>
              </p:nvCxnSpPr>
              <p:spPr>
                <a:xfrm>
                  <a:off x="4716698" y="1495749"/>
                  <a:ext cx="0" cy="78129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直接连接符 67"/>
                <p:cNvCxnSpPr/>
                <p:nvPr/>
              </p:nvCxnSpPr>
              <p:spPr>
                <a:xfrm>
                  <a:off x="4789101" y="1495749"/>
                  <a:ext cx="0" cy="781298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直接连接符 68"/>
                <p:cNvCxnSpPr/>
                <p:nvPr/>
              </p:nvCxnSpPr>
              <p:spPr>
                <a:xfrm>
                  <a:off x="4859895" y="1495749"/>
                  <a:ext cx="0" cy="781298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直接连接符 69"/>
                <p:cNvCxnSpPr/>
                <p:nvPr/>
              </p:nvCxnSpPr>
              <p:spPr>
                <a:xfrm>
                  <a:off x="4932299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直接连接符 70"/>
                <p:cNvCxnSpPr/>
                <p:nvPr/>
              </p:nvCxnSpPr>
              <p:spPr>
                <a:xfrm>
                  <a:off x="5003093" y="1495749"/>
                  <a:ext cx="0" cy="78129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直接连接符 71"/>
                <p:cNvCxnSpPr/>
                <p:nvPr/>
              </p:nvCxnSpPr>
              <p:spPr>
                <a:xfrm>
                  <a:off x="5077106" y="1495749"/>
                  <a:ext cx="0" cy="78129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直接连接符 43"/>
                <p:cNvCxnSpPr/>
                <p:nvPr/>
              </p:nvCxnSpPr>
              <p:spPr>
                <a:xfrm>
                  <a:off x="5149509" y="1495749"/>
                  <a:ext cx="0" cy="781298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直接连接符 44"/>
                <p:cNvCxnSpPr/>
                <p:nvPr/>
              </p:nvCxnSpPr>
              <p:spPr>
                <a:xfrm>
                  <a:off x="5220303" y="1495749"/>
                  <a:ext cx="0" cy="78129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直接连接符 74"/>
                <p:cNvCxnSpPr/>
                <p:nvPr/>
              </p:nvCxnSpPr>
              <p:spPr>
                <a:xfrm>
                  <a:off x="5363501" y="1495749"/>
                  <a:ext cx="0" cy="781298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接连接符 46"/>
                <p:cNvCxnSpPr/>
                <p:nvPr/>
              </p:nvCxnSpPr>
              <p:spPr>
                <a:xfrm>
                  <a:off x="6084316" y="1495749"/>
                  <a:ext cx="0" cy="781298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接连接符 76"/>
                <p:cNvCxnSpPr/>
                <p:nvPr/>
              </p:nvCxnSpPr>
              <p:spPr>
                <a:xfrm>
                  <a:off x="6589530" y="1495749"/>
                  <a:ext cx="0" cy="781298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直接连接符 48"/>
                <p:cNvCxnSpPr/>
                <p:nvPr/>
              </p:nvCxnSpPr>
              <p:spPr>
                <a:xfrm>
                  <a:off x="6444724" y="1495749"/>
                  <a:ext cx="0" cy="781298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直接连接符 78"/>
                <p:cNvCxnSpPr/>
                <p:nvPr/>
              </p:nvCxnSpPr>
              <p:spPr>
                <a:xfrm>
                  <a:off x="6517127" y="1495749"/>
                  <a:ext cx="0" cy="781298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直接连接符 50"/>
                <p:cNvCxnSpPr/>
                <p:nvPr/>
              </p:nvCxnSpPr>
              <p:spPr>
                <a:xfrm>
                  <a:off x="6732728" y="1495749"/>
                  <a:ext cx="0" cy="781298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直接连接符 80"/>
                <p:cNvCxnSpPr/>
                <p:nvPr/>
              </p:nvCxnSpPr>
              <p:spPr>
                <a:xfrm>
                  <a:off x="6301526" y="1495749"/>
                  <a:ext cx="0" cy="781298"/>
                </a:xfrm>
                <a:prstGeom prst="line">
                  <a:avLst/>
                </a:prstGeom>
                <a:ln w="508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直接连接符 52"/>
                <p:cNvCxnSpPr/>
                <p:nvPr/>
              </p:nvCxnSpPr>
              <p:spPr>
                <a:xfrm>
                  <a:off x="5797921" y="1495749"/>
                  <a:ext cx="0" cy="781298"/>
                </a:xfrm>
                <a:prstGeom prst="line">
                  <a:avLst/>
                </a:prstGeom>
                <a:ln w="508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直接连接符 82"/>
                <p:cNvCxnSpPr/>
                <p:nvPr/>
              </p:nvCxnSpPr>
              <p:spPr>
                <a:xfrm>
                  <a:off x="5580710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直接连接符 54"/>
                <p:cNvCxnSpPr/>
                <p:nvPr/>
              </p:nvCxnSpPr>
              <p:spPr>
                <a:xfrm>
                  <a:off x="5508308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直接连接符 84"/>
                <p:cNvCxnSpPr/>
                <p:nvPr/>
              </p:nvCxnSpPr>
              <p:spPr>
                <a:xfrm>
                  <a:off x="6229123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直接连接符 85"/>
                <p:cNvCxnSpPr/>
                <p:nvPr/>
              </p:nvCxnSpPr>
              <p:spPr>
                <a:xfrm>
                  <a:off x="5941118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" name="直接连接符 86"/>
                <p:cNvCxnSpPr/>
                <p:nvPr/>
              </p:nvCxnSpPr>
              <p:spPr>
                <a:xfrm>
                  <a:off x="5653114" y="1495749"/>
                  <a:ext cx="0" cy="78129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直接连接符 87"/>
                <p:cNvCxnSpPr/>
                <p:nvPr/>
              </p:nvCxnSpPr>
              <p:spPr>
                <a:xfrm>
                  <a:off x="5723909" y="1495749"/>
                  <a:ext cx="0" cy="78129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1" name="组合 99"/>
              <p:cNvGrpSpPr>
                <a:grpSpLocks/>
              </p:cNvGrpSpPr>
              <p:nvPr/>
            </p:nvGrpSpPr>
            <p:grpSpPr bwMode="auto">
              <a:xfrm>
                <a:off x="1115615" y="2420610"/>
                <a:ext cx="5131729" cy="824242"/>
                <a:chOff x="1115615" y="2420610"/>
                <a:chExt cx="5131729" cy="824242"/>
              </a:xfrm>
            </p:grpSpPr>
            <p:cxnSp>
              <p:nvCxnSpPr>
                <p:cNvPr id="52" name="直接连接符 51"/>
                <p:cNvCxnSpPr/>
                <p:nvPr/>
              </p:nvCxnSpPr>
              <p:spPr>
                <a:xfrm>
                  <a:off x="2062722" y="2853848"/>
                  <a:ext cx="4154249" cy="0"/>
                </a:xfrm>
                <a:prstGeom prst="line">
                  <a:avLst/>
                </a:prstGeom>
                <a:ln w="2540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3" name="组合 96"/>
                <p:cNvGrpSpPr>
                  <a:grpSpLocks/>
                </p:cNvGrpSpPr>
                <p:nvPr/>
              </p:nvGrpSpPr>
              <p:grpSpPr bwMode="auto">
                <a:xfrm>
                  <a:off x="1115615" y="2420610"/>
                  <a:ext cx="5131729" cy="824242"/>
                  <a:chOff x="1115616" y="2420610"/>
                  <a:chExt cx="4968618" cy="824242"/>
                </a:xfrm>
              </p:grpSpPr>
              <p:sp>
                <p:nvSpPr>
                  <p:cNvPr id="54" name="TextBox 1051"/>
                  <p:cNvSpPr txBox="1"/>
                  <p:nvPr/>
                </p:nvSpPr>
                <p:spPr>
                  <a:xfrm>
                    <a:off x="1978707" y="2420610"/>
                    <a:ext cx="4105527" cy="824242"/>
                  </a:xfrm>
                  <a:prstGeom prst="rect">
                    <a:avLst/>
                  </a:prstGeom>
                  <a:noFill/>
                </p:spPr>
                <p:txBody>
                  <a:bodyPr>
                    <a:spAutoFit/>
                  </a:bodyPr>
                  <a:lstStyle/>
                  <a:p>
                    <a:pPr algn="ctr">
                      <a:defRPr/>
                    </a:pPr>
                    <a:r>
                      <a:rPr lang="zh-CN" altLang="en-US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黑体" pitchFamily="49" charset="-122"/>
                        <a:ea typeface="黑体" pitchFamily="49" charset="-122"/>
                      </a:rPr>
                      <a:t>铜仁全通汽车运输有限责任公司客运票</a:t>
                    </a:r>
                    <a:endParaRPr lang="en-US" altLang="zh-CN" b="1" dirty="0">
                      <a:solidFill>
                        <a:schemeClr val="accent6">
                          <a:lumMod val="75000"/>
                        </a:schemeClr>
                      </a:solidFill>
                      <a:latin typeface="黑体" pitchFamily="49" charset="-122"/>
                      <a:ea typeface="黑体" pitchFamily="49" charset="-122"/>
                    </a:endParaRPr>
                  </a:p>
                </p:txBody>
              </p:sp>
              <p:grpSp>
                <p:nvGrpSpPr>
                  <p:cNvPr id="55" name="组合 86"/>
                  <p:cNvGrpSpPr>
                    <a:grpSpLocks/>
                  </p:cNvGrpSpPr>
                  <p:nvPr/>
                </p:nvGrpSpPr>
                <p:grpSpPr bwMode="auto">
                  <a:xfrm>
                    <a:off x="1115616" y="2428259"/>
                    <a:ext cx="591191" cy="568693"/>
                    <a:chOff x="1331640" y="2068219"/>
                    <a:chExt cx="591191" cy="568693"/>
                  </a:xfrm>
                </p:grpSpPr>
                <p:sp>
                  <p:nvSpPr>
                    <p:cNvPr id="56" name="弧形 55"/>
                    <p:cNvSpPr/>
                    <p:nvPr/>
                  </p:nvSpPr>
                  <p:spPr>
                    <a:xfrm rot="1354171">
                      <a:off x="1408914" y="2074742"/>
                      <a:ext cx="514620" cy="498022"/>
                    </a:xfrm>
                    <a:prstGeom prst="arc">
                      <a:avLst>
                        <a:gd name="adj1" fmla="val 15579663"/>
                        <a:gd name="adj2" fmla="val 21067988"/>
                      </a:avLst>
                    </a:prstGeom>
                    <a:solidFill>
                      <a:schemeClr val="bg1"/>
                    </a:solidFill>
                    <a:ln w="69850">
                      <a:solidFill>
                        <a:schemeClr val="accent6">
                          <a:lumMod val="7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zh-CN" altLang="en-US"/>
                    </a:p>
                  </p:txBody>
                </p:sp>
                <p:grpSp>
                  <p:nvGrpSpPr>
                    <p:cNvPr id="57" name="组合 11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331640" y="2072883"/>
                      <a:ext cx="553068" cy="564029"/>
                      <a:chOff x="1403740" y="2058892"/>
                      <a:chExt cx="553068" cy="564029"/>
                    </a:xfrm>
                  </p:grpSpPr>
                  <p:sp>
                    <p:nvSpPr>
                      <p:cNvPr id="58" name="弧形 28"/>
                      <p:cNvSpPr/>
                      <p:nvPr/>
                    </p:nvSpPr>
                    <p:spPr>
                      <a:xfrm rot="7746521">
                        <a:off x="1445735" y="2091627"/>
                        <a:ext cx="526364" cy="537493"/>
                      </a:xfrm>
                      <a:prstGeom prst="arc">
                        <a:avLst>
                          <a:gd name="adj1" fmla="val 15230483"/>
                          <a:gd name="adj2" fmla="val 1603118"/>
                        </a:avLst>
                      </a:prstGeom>
                      <a:solidFill>
                        <a:schemeClr val="bg1"/>
                      </a:solidFill>
                      <a:ln w="69850">
                        <a:solidFill>
                          <a:schemeClr val="accent6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zh-CN" altLang="en-US"/>
                      </a:p>
                    </p:txBody>
                  </p:sp>
                  <p:grpSp>
                    <p:nvGrpSpPr>
                      <p:cNvPr id="59" name="组合 11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403740" y="2058892"/>
                        <a:ext cx="503964" cy="514188"/>
                        <a:chOff x="1403740" y="2058892"/>
                        <a:chExt cx="503964" cy="514188"/>
                      </a:xfrm>
                    </p:grpSpPr>
                    <p:sp>
                      <p:nvSpPr>
                        <p:cNvPr id="60" name="弧形 30"/>
                        <p:cNvSpPr/>
                        <p:nvPr/>
                      </p:nvSpPr>
                      <p:spPr>
                        <a:xfrm rot="15014040">
                          <a:off x="1409332" y="2059698"/>
                          <a:ext cx="514217" cy="524424"/>
                        </a:xfrm>
                        <a:prstGeom prst="arc">
                          <a:avLst>
                            <a:gd name="adj1" fmla="val 16739022"/>
                            <a:gd name="adj2" fmla="val 200284"/>
                          </a:avLst>
                        </a:prstGeom>
                        <a:solidFill>
                          <a:schemeClr val="bg1"/>
                        </a:solidFill>
                        <a:ln w="69850">
                          <a:solidFill>
                            <a:schemeClr val="accent6">
                              <a:lumMod val="75000"/>
                            </a:schemeClr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zh-CN" altLang="en-US"/>
                        </a:p>
                      </p:txBody>
                    </p:sp>
                    <p:grpSp>
                      <p:nvGrpSpPr>
                        <p:cNvPr id="61" name="组合 11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475656" y="2132856"/>
                          <a:ext cx="432048" cy="360040"/>
                          <a:chOff x="2627784" y="1844824"/>
                          <a:chExt cx="432048" cy="360040"/>
                        </a:xfrm>
                      </p:grpSpPr>
                      <p:cxnSp>
                        <p:nvCxnSpPr>
                          <p:cNvPr id="62" name="直接连接符 61"/>
                          <p:cNvCxnSpPr/>
                          <p:nvPr/>
                        </p:nvCxnSpPr>
                        <p:spPr>
                          <a:xfrm flipH="1">
                            <a:off x="2628240" y="2066268"/>
                            <a:ext cx="243425" cy="137665"/>
                          </a:xfrm>
                          <a:prstGeom prst="line">
                            <a:avLst/>
                          </a:prstGeom>
                          <a:ln w="63500">
                            <a:solidFill>
                              <a:schemeClr val="accent6">
                                <a:lumMod val="75000"/>
                              </a:schemeClr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63" name="直接连接符 62"/>
                          <p:cNvCxnSpPr/>
                          <p:nvPr/>
                        </p:nvCxnSpPr>
                        <p:spPr>
                          <a:xfrm>
                            <a:off x="2865130" y="2066268"/>
                            <a:ext cx="215651" cy="137665"/>
                          </a:xfrm>
                          <a:prstGeom prst="line">
                            <a:avLst/>
                          </a:prstGeom>
                          <a:ln w="63500">
                            <a:solidFill>
                              <a:schemeClr val="accent6">
                                <a:lumMod val="75000"/>
                              </a:schemeClr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64" name="直接连接符 63"/>
                          <p:cNvCxnSpPr/>
                          <p:nvPr/>
                        </p:nvCxnSpPr>
                        <p:spPr>
                          <a:xfrm>
                            <a:off x="2865130" y="1851673"/>
                            <a:ext cx="11436" cy="265208"/>
                          </a:xfrm>
                          <a:prstGeom prst="line">
                            <a:avLst/>
                          </a:prstGeom>
                          <a:ln w="63500">
                            <a:solidFill>
                              <a:schemeClr val="accent6">
                                <a:lumMod val="75000"/>
                              </a:schemeClr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</p:grpSp>
                  </p:grpSp>
                </p:grpSp>
              </p:grpSp>
            </p:grpSp>
          </p:grpSp>
        </p:grpSp>
        <p:grpSp>
          <p:nvGrpSpPr>
            <p:cNvPr id="13" name="Group 33"/>
            <p:cNvGrpSpPr>
              <a:grpSpLocks/>
            </p:cNvGrpSpPr>
            <p:nvPr/>
          </p:nvGrpSpPr>
          <p:grpSpPr bwMode="auto">
            <a:xfrm>
              <a:off x="3038784" y="1772816"/>
              <a:ext cx="1461208" cy="876051"/>
              <a:chOff x="1020" y="1344"/>
              <a:chExt cx="1316" cy="816"/>
            </a:xfrm>
          </p:grpSpPr>
          <p:grpSp>
            <p:nvGrpSpPr>
              <p:cNvPr id="39" name="Group 27"/>
              <p:cNvGrpSpPr>
                <a:grpSpLocks/>
              </p:cNvGrpSpPr>
              <p:nvPr/>
            </p:nvGrpSpPr>
            <p:grpSpPr bwMode="auto">
              <a:xfrm>
                <a:off x="1020" y="1344"/>
                <a:ext cx="1316" cy="816"/>
                <a:chOff x="4860" y="4376"/>
                <a:chExt cx="2160" cy="1248"/>
              </a:xfrm>
            </p:grpSpPr>
            <p:sp>
              <p:nvSpPr>
                <p:cNvPr id="43" name="Oval 28"/>
                <p:cNvSpPr>
                  <a:spLocks noChangeArrowheads="1"/>
                </p:cNvSpPr>
                <p:nvPr/>
              </p:nvSpPr>
              <p:spPr bwMode="auto">
                <a:xfrm>
                  <a:off x="4860" y="4376"/>
                  <a:ext cx="2160" cy="1248"/>
                </a:xfrm>
                <a:prstGeom prst="ellipse">
                  <a:avLst/>
                </a:prstGeom>
                <a:solidFill>
                  <a:srgbClr val="FFFFFF">
                    <a:alpha val="3922"/>
                  </a:srgbClr>
                </a:solidFill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4" name="Oval 29"/>
                <p:cNvSpPr>
                  <a:spLocks noChangeArrowheads="1"/>
                </p:cNvSpPr>
                <p:nvPr/>
              </p:nvSpPr>
              <p:spPr bwMode="auto">
                <a:xfrm>
                  <a:off x="4954" y="4454"/>
                  <a:ext cx="1971" cy="1092"/>
                </a:xfrm>
                <a:prstGeom prst="ellipse">
                  <a:avLst/>
                </a:prstGeom>
                <a:solidFill>
                  <a:srgbClr val="FFFFFF">
                    <a:alpha val="0"/>
                  </a:srgbClr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sp>
            <p:nvSpPr>
              <p:cNvPr id="40" name="WordArt 30"/>
              <p:cNvSpPr>
                <a:spLocks noChangeAspect="1" noChangeArrowheads="1" noChangeShapeType="1" noTextEdit="1"/>
              </p:cNvSpPr>
              <p:nvPr/>
            </p:nvSpPr>
            <p:spPr bwMode="auto">
              <a:xfrm>
                <a:off x="1292" y="1525"/>
                <a:ext cx="783" cy="258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0852364"/>
                  </a:avLst>
                </a:prstTxWarp>
              </a:bodyPr>
              <a:lstStyle/>
              <a:p>
                <a:pPr algn="ctr"/>
                <a:r>
                  <a:rPr lang="zh-CN" altLang="en-US" sz="3200" kern="10">
                    <a:ln w="952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noFill/>
                    <a:latin typeface="宋体" panose="02010600030101010101" pitchFamily="2" charset="-122"/>
                  </a:rPr>
                  <a:t>全国统一发票监制章</a:t>
                </a:r>
              </a:p>
            </p:txBody>
          </p:sp>
          <p:sp>
            <p:nvSpPr>
              <p:cNvPr id="41" name="WordArt 3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338" y="1706"/>
                <a:ext cx="672" cy="9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zh-CN" altLang="en-US" sz="1200" kern="10">
                    <a:ln w="952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latin typeface="宋体" panose="02010600030101010101" pitchFamily="2" charset="-122"/>
                  </a:rPr>
                  <a:t>贵州省铜仁市</a:t>
                </a:r>
              </a:p>
            </p:txBody>
          </p:sp>
          <p:sp>
            <p:nvSpPr>
              <p:cNvPr id="42" name="WordArt 3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92" y="1497"/>
                <a:ext cx="972" cy="561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Down">
                  <a:avLst>
                    <a:gd name="adj" fmla="val 881421"/>
                  </a:avLst>
                </a:prstTxWarp>
              </a:bodyPr>
              <a:lstStyle/>
              <a:p>
                <a:pPr algn="ctr"/>
                <a:r>
                  <a:rPr lang="zh-CN" altLang="en-US" sz="1000" kern="10">
                    <a:ln w="952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宋体" panose="02010600030101010101" pitchFamily="2" charset="-122"/>
                  </a:rPr>
                  <a:t>国 家 税 务 局 监 制</a:t>
                </a:r>
              </a:p>
            </p:txBody>
          </p:sp>
        </p:grpSp>
        <p:grpSp>
          <p:nvGrpSpPr>
            <p:cNvPr id="14" name="组合 82"/>
            <p:cNvGrpSpPr>
              <a:grpSpLocks/>
            </p:cNvGrpSpPr>
            <p:nvPr/>
          </p:nvGrpSpPr>
          <p:grpSpPr bwMode="auto">
            <a:xfrm>
              <a:off x="1043564" y="3500294"/>
              <a:ext cx="5688048" cy="1407013"/>
              <a:chOff x="1043564" y="3356278"/>
              <a:chExt cx="5688048" cy="1407013"/>
            </a:xfrm>
          </p:grpSpPr>
          <p:cxnSp>
            <p:nvCxnSpPr>
              <p:cNvPr id="15" name="直接连接符 14"/>
              <p:cNvCxnSpPr/>
              <p:nvPr/>
            </p:nvCxnSpPr>
            <p:spPr>
              <a:xfrm flipV="1">
                <a:off x="6586499" y="3356278"/>
                <a:ext cx="0" cy="1295668"/>
              </a:xfrm>
              <a:prstGeom prst="line">
                <a:avLst/>
              </a:prstGeom>
              <a:ln w="254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6" name="组合 152"/>
              <p:cNvGrpSpPr>
                <a:grpSpLocks/>
              </p:cNvGrpSpPr>
              <p:nvPr/>
            </p:nvGrpSpPr>
            <p:grpSpPr bwMode="auto">
              <a:xfrm>
                <a:off x="1043564" y="3356992"/>
                <a:ext cx="5688048" cy="1406299"/>
                <a:chOff x="1043564" y="3356992"/>
                <a:chExt cx="5688048" cy="1406299"/>
              </a:xfrm>
            </p:grpSpPr>
            <p:grpSp>
              <p:nvGrpSpPr>
                <p:cNvPr id="17" name="组合 139"/>
                <p:cNvGrpSpPr>
                  <a:grpSpLocks/>
                </p:cNvGrpSpPr>
                <p:nvPr/>
              </p:nvGrpSpPr>
              <p:grpSpPr bwMode="auto">
                <a:xfrm>
                  <a:off x="1043608" y="3356992"/>
                  <a:ext cx="5544616" cy="1296144"/>
                  <a:chOff x="1043608" y="3356992"/>
                  <a:chExt cx="5544616" cy="1296144"/>
                </a:xfrm>
              </p:grpSpPr>
              <p:cxnSp>
                <p:nvCxnSpPr>
                  <p:cNvPr id="30" name="直接连接符 29"/>
                  <p:cNvCxnSpPr/>
                  <p:nvPr/>
                </p:nvCxnSpPr>
                <p:spPr>
                  <a:xfrm>
                    <a:off x="1043564" y="4627652"/>
                    <a:ext cx="5544623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直接连接符 30"/>
                  <p:cNvCxnSpPr/>
                  <p:nvPr/>
                </p:nvCxnSpPr>
                <p:spPr>
                  <a:xfrm>
                    <a:off x="1043564" y="4196437"/>
                    <a:ext cx="5544623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直接连接符 31"/>
                  <p:cNvCxnSpPr/>
                  <p:nvPr/>
                </p:nvCxnSpPr>
                <p:spPr>
                  <a:xfrm>
                    <a:off x="1043564" y="3789517"/>
                    <a:ext cx="5544623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直接连接符 32"/>
                  <p:cNvCxnSpPr/>
                  <p:nvPr/>
                </p:nvCxnSpPr>
                <p:spPr>
                  <a:xfrm>
                    <a:off x="1043564" y="3356278"/>
                    <a:ext cx="5544623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直接连接符 33"/>
                  <p:cNvCxnSpPr/>
                  <p:nvPr/>
                </p:nvCxnSpPr>
                <p:spPr>
                  <a:xfrm flipV="1">
                    <a:off x="1043564" y="3356278"/>
                    <a:ext cx="0" cy="1271375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直接连接符 34"/>
                  <p:cNvCxnSpPr/>
                  <p:nvPr/>
                </p:nvCxnSpPr>
                <p:spPr>
                  <a:xfrm flipV="1">
                    <a:off x="4860344" y="3356278"/>
                    <a:ext cx="0" cy="840159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" name="直接连接符 35"/>
                  <p:cNvCxnSpPr/>
                  <p:nvPr/>
                </p:nvCxnSpPr>
                <p:spPr>
                  <a:xfrm flipV="1">
                    <a:off x="2771408" y="3356278"/>
                    <a:ext cx="0" cy="840159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" name="直接连接符 36"/>
                  <p:cNvCxnSpPr/>
                  <p:nvPr/>
                </p:nvCxnSpPr>
                <p:spPr>
                  <a:xfrm flipV="1">
                    <a:off x="3923866" y="3356278"/>
                    <a:ext cx="0" cy="1271375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" name="直接连接符 37"/>
                  <p:cNvCxnSpPr/>
                  <p:nvPr/>
                </p:nvCxnSpPr>
                <p:spPr>
                  <a:xfrm flipV="1">
                    <a:off x="5724266" y="3356278"/>
                    <a:ext cx="0" cy="840159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8" name="TextBox 1015"/>
                <p:cNvSpPr txBox="1"/>
                <p:nvPr/>
              </p:nvSpPr>
              <p:spPr>
                <a:xfrm>
                  <a:off x="1259545" y="3429159"/>
                  <a:ext cx="1295883" cy="47099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乘车日期</a:t>
                  </a:r>
                </a:p>
              </p:txBody>
            </p:sp>
            <p:sp>
              <p:nvSpPr>
                <p:cNvPr id="19" name="TextBox 94"/>
                <p:cNvSpPr txBox="1">
                  <a:spLocks noChangeArrowheads="1"/>
                </p:cNvSpPr>
                <p:nvPr/>
              </p:nvSpPr>
              <p:spPr bwMode="auto">
                <a:xfrm>
                  <a:off x="1115616" y="3851756"/>
                  <a:ext cx="1656184" cy="471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2017--06--</a:t>
                  </a:r>
                  <a:r>
                    <a:rPr lang="en-US" altLang="zh-CN" b="1" smtClean="0"/>
                    <a:t>10</a:t>
                  </a:r>
                  <a:endParaRPr lang="zh-CN" altLang="en-US" b="1"/>
                </a:p>
              </p:txBody>
            </p:sp>
            <p:sp>
              <p:nvSpPr>
                <p:cNvPr id="20" name="TextBox 1017"/>
                <p:cNvSpPr txBox="1"/>
                <p:nvPr/>
              </p:nvSpPr>
              <p:spPr>
                <a:xfrm>
                  <a:off x="2773095" y="3429159"/>
                  <a:ext cx="1223327" cy="47099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开车时间</a:t>
                  </a:r>
                </a:p>
              </p:txBody>
            </p:sp>
            <p:sp>
              <p:nvSpPr>
                <p:cNvPr id="21" name="TextBox 96"/>
                <p:cNvSpPr txBox="1">
                  <a:spLocks noChangeArrowheads="1"/>
                </p:cNvSpPr>
                <p:nvPr/>
              </p:nvSpPr>
              <p:spPr bwMode="auto">
                <a:xfrm>
                  <a:off x="2843808" y="3851756"/>
                  <a:ext cx="864096" cy="471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17:20</a:t>
                  </a:r>
                  <a:endParaRPr lang="zh-CN" altLang="en-US" b="1"/>
                </a:p>
              </p:txBody>
            </p:sp>
            <p:sp>
              <p:nvSpPr>
                <p:cNvPr id="22" name="TextBox 1019"/>
                <p:cNvSpPr txBox="1"/>
                <p:nvPr/>
              </p:nvSpPr>
              <p:spPr>
                <a:xfrm>
                  <a:off x="3996422" y="3429159"/>
                  <a:ext cx="789678" cy="47099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车次</a:t>
                  </a:r>
                </a:p>
              </p:txBody>
            </p:sp>
            <p:sp>
              <p:nvSpPr>
                <p:cNvPr id="23" name="TextBox 1020"/>
                <p:cNvSpPr txBox="1"/>
                <p:nvPr/>
              </p:nvSpPr>
              <p:spPr>
                <a:xfrm>
                  <a:off x="4860344" y="3429159"/>
                  <a:ext cx="791365" cy="47099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座号</a:t>
                  </a:r>
                </a:p>
              </p:txBody>
            </p:sp>
            <p:sp>
              <p:nvSpPr>
                <p:cNvPr id="24" name="TextBox 1021"/>
                <p:cNvSpPr txBox="1"/>
                <p:nvPr/>
              </p:nvSpPr>
              <p:spPr>
                <a:xfrm>
                  <a:off x="5724266" y="3429159"/>
                  <a:ext cx="1007346" cy="47099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检票口</a:t>
                  </a:r>
                </a:p>
              </p:txBody>
            </p:sp>
            <p:sp>
              <p:nvSpPr>
                <p:cNvPr id="25" name="TextBox 100"/>
                <p:cNvSpPr txBox="1">
                  <a:spLocks noChangeArrowheads="1"/>
                </p:cNvSpPr>
                <p:nvPr/>
              </p:nvSpPr>
              <p:spPr bwMode="auto">
                <a:xfrm>
                  <a:off x="3995936" y="3861048"/>
                  <a:ext cx="792088" cy="471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7850</a:t>
                  </a:r>
                  <a:endParaRPr lang="zh-CN" altLang="en-US" b="1"/>
                </a:p>
              </p:txBody>
            </p:sp>
            <p:sp>
              <p:nvSpPr>
                <p:cNvPr id="26" name="TextBox 101"/>
                <p:cNvSpPr txBox="1">
                  <a:spLocks noChangeArrowheads="1"/>
                </p:cNvSpPr>
                <p:nvPr/>
              </p:nvSpPr>
              <p:spPr bwMode="auto">
                <a:xfrm>
                  <a:off x="5076056" y="3851756"/>
                  <a:ext cx="496149" cy="4710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9</a:t>
                  </a:r>
                  <a:endParaRPr lang="zh-CN" altLang="en-US" b="1"/>
                </a:p>
              </p:txBody>
            </p:sp>
            <p:sp>
              <p:nvSpPr>
                <p:cNvPr id="27" name="TextBox 102"/>
                <p:cNvSpPr txBox="1">
                  <a:spLocks noChangeArrowheads="1"/>
                </p:cNvSpPr>
                <p:nvPr/>
              </p:nvSpPr>
              <p:spPr bwMode="auto">
                <a:xfrm>
                  <a:off x="5868144" y="3851756"/>
                  <a:ext cx="360040" cy="471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3</a:t>
                  </a:r>
                  <a:endParaRPr lang="zh-CN" altLang="en-US" b="1"/>
                </a:p>
              </p:txBody>
            </p:sp>
            <p:sp>
              <p:nvSpPr>
                <p:cNvPr id="28" name="TextBox 1025"/>
                <p:cNvSpPr txBox="1"/>
                <p:nvPr/>
              </p:nvSpPr>
              <p:spPr>
                <a:xfrm>
                  <a:off x="1043564" y="4283490"/>
                  <a:ext cx="2375785" cy="47099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车型 </a:t>
                  </a:r>
                  <a:r>
                    <a:rPr lang="zh-CN" altLang="en-US" b="1" dirty="0">
                      <a:latin typeface="Arial" charset="0"/>
                      <a:ea typeface="宋体" charset="-122"/>
                    </a:rPr>
                    <a:t>    金龙</a:t>
                  </a:r>
                  <a:r>
                    <a:rPr lang="en-US" altLang="zh-CN" b="1" dirty="0">
                      <a:latin typeface="Arial" charset="0"/>
                      <a:ea typeface="宋体" charset="-122"/>
                    </a:rPr>
                    <a:t>KLQ6</a:t>
                  </a:r>
                  <a:r>
                    <a:rPr lang="zh-CN" altLang="en-US" b="1" dirty="0">
                      <a:latin typeface="Arial" charset="0"/>
                      <a:ea typeface="宋体" charset="-122"/>
                    </a:rPr>
                    <a:t>   </a:t>
                  </a:r>
                </a:p>
              </p:txBody>
            </p:sp>
            <p:sp>
              <p:nvSpPr>
                <p:cNvPr id="29" name="TextBox 1026"/>
                <p:cNvSpPr txBox="1"/>
                <p:nvPr/>
              </p:nvSpPr>
              <p:spPr>
                <a:xfrm>
                  <a:off x="3996422" y="4291588"/>
                  <a:ext cx="2374097" cy="471703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工号 </a:t>
                  </a:r>
                  <a:r>
                    <a:rPr lang="zh-CN" altLang="en-US" b="1" dirty="0">
                      <a:latin typeface="Arial" charset="0"/>
                      <a:ea typeface="宋体" charset="-122"/>
                    </a:rPr>
                    <a:t>      </a:t>
                  </a:r>
                  <a:r>
                    <a:rPr lang="en-US" altLang="zh-CN" b="1" dirty="0">
                      <a:latin typeface="Arial" charset="0"/>
                      <a:ea typeface="宋体" charset="-122"/>
                    </a:rPr>
                    <a:t>0011</a:t>
                  </a:r>
                  <a:endParaRPr lang="zh-CN" altLang="en-US" b="1" dirty="0">
                    <a:latin typeface="Arial" charset="0"/>
                    <a:ea typeface="宋体" charset="-122"/>
                  </a:endParaRPr>
                </a:p>
              </p:txBody>
            </p:sp>
          </p:grpSp>
        </p:grpSp>
      </p:grpSp>
      <p:sp>
        <p:nvSpPr>
          <p:cNvPr id="406" name="矩形 405"/>
          <p:cNvSpPr/>
          <p:nvPr/>
        </p:nvSpPr>
        <p:spPr bwMode="auto">
          <a:xfrm>
            <a:off x="4641426" y="2574604"/>
            <a:ext cx="693099" cy="286454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胶</a:t>
            </a:r>
            <a:endParaRPr kumimoji="0" lang="en-US" altLang="zh-CN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水</a:t>
            </a:r>
            <a:endParaRPr kumimoji="0" lang="en-US" altLang="zh-CN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涂</a:t>
            </a:r>
            <a:endParaRPr kumimoji="0" lang="en-US" altLang="zh-CN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抹</a:t>
            </a:r>
            <a:endParaRPr kumimoji="0" lang="en-US" altLang="zh-CN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endParaRPr kumimoji="0" lang="en-US" altLang="zh-CN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域</a:t>
            </a:r>
          </a:p>
        </p:txBody>
      </p:sp>
      <p:grpSp>
        <p:nvGrpSpPr>
          <p:cNvPr id="247" name="组合 85"/>
          <p:cNvGrpSpPr>
            <a:grpSpLocks/>
          </p:cNvGrpSpPr>
          <p:nvPr/>
        </p:nvGrpSpPr>
        <p:grpSpPr bwMode="auto">
          <a:xfrm>
            <a:off x="4672956" y="2551817"/>
            <a:ext cx="6119812" cy="2879725"/>
            <a:chOff x="827584" y="1556792"/>
            <a:chExt cx="6504723" cy="3672408"/>
          </a:xfrm>
        </p:grpSpPr>
        <p:sp>
          <p:nvSpPr>
            <p:cNvPr id="248" name="矩形 247"/>
            <p:cNvSpPr/>
            <p:nvPr/>
          </p:nvSpPr>
          <p:spPr>
            <a:xfrm>
              <a:off x="827584" y="1556792"/>
              <a:ext cx="6335988" cy="3672408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49" name="组合 100"/>
            <p:cNvGrpSpPr>
              <a:grpSpLocks/>
            </p:cNvGrpSpPr>
            <p:nvPr/>
          </p:nvGrpSpPr>
          <p:grpSpPr bwMode="auto">
            <a:xfrm>
              <a:off x="911951" y="1700530"/>
              <a:ext cx="6420356" cy="3489953"/>
              <a:chOff x="911951" y="2420610"/>
              <a:chExt cx="6420356" cy="3489953"/>
            </a:xfrm>
          </p:grpSpPr>
          <p:sp>
            <p:nvSpPr>
              <p:cNvPr id="282" name="TextBox 4"/>
              <p:cNvSpPr txBox="1"/>
              <p:nvPr/>
            </p:nvSpPr>
            <p:spPr>
              <a:xfrm>
                <a:off x="4310268" y="2916608"/>
                <a:ext cx="3022039" cy="47099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600" b="1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发票代码 </a:t>
                </a:r>
                <a:r>
                  <a:rPr lang="en-US" altLang="zh-CN" b="1" dirty="0">
                    <a:latin typeface="新宋体" pitchFamily="49" charset="-122"/>
                    <a:ea typeface="新宋体" pitchFamily="49" charset="-122"/>
                  </a:rPr>
                  <a:t>152221506107</a:t>
                </a:r>
                <a:endParaRPr lang="zh-CN" altLang="en-US" b="1" dirty="0">
                  <a:latin typeface="新宋体" pitchFamily="49" charset="-122"/>
                  <a:ea typeface="新宋体" pitchFamily="49" charset="-122"/>
                </a:endParaRPr>
              </a:p>
            </p:txBody>
          </p:sp>
          <p:sp>
            <p:nvSpPr>
              <p:cNvPr id="283" name="TextBox 1043"/>
              <p:cNvSpPr txBox="1"/>
              <p:nvPr/>
            </p:nvSpPr>
            <p:spPr>
              <a:xfrm>
                <a:off x="4318705" y="3214206"/>
                <a:ext cx="2492213" cy="46968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600" b="1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发票号码   </a:t>
                </a:r>
                <a:r>
                  <a:rPr lang="en-US" altLang="zh-CN" b="1" dirty="0">
                    <a:latin typeface="新宋体" pitchFamily="49" charset="-122"/>
                    <a:ea typeface="新宋体" pitchFamily="49" charset="-122"/>
                  </a:rPr>
                  <a:t>09897543</a:t>
                </a:r>
                <a:endParaRPr lang="zh-CN" altLang="en-US" b="1" dirty="0">
                  <a:latin typeface="新宋体" pitchFamily="49" charset="-122"/>
                  <a:ea typeface="新宋体" pitchFamily="49" charset="-122"/>
                </a:endParaRPr>
              </a:p>
            </p:txBody>
          </p:sp>
          <p:sp>
            <p:nvSpPr>
              <p:cNvPr id="284" name="TextBox 1044"/>
              <p:cNvSpPr txBox="1"/>
              <p:nvPr/>
            </p:nvSpPr>
            <p:spPr>
              <a:xfrm>
                <a:off x="911951" y="3285064"/>
                <a:ext cx="3664918" cy="51024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起讫</a:t>
                </a:r>
                <a:r>
                  <a:rPr lang="zh-CN" altLang="en-US" b="1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站</a:t>
                </a:r>
                <a:r>
                  <a:rPr lang="zh-CN" altLang="en-US" b="1" smtClean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：</a:t>
                </a:r>
                <a:r>
                  <a:rPr lang="zh-CN" altLang="en-US" sz="2000" b="1">
                    <a:latin typeface="新宋体" pitchFamily="49" charset="-122"/>
                    <a:ea typeface="新宋体" pitchFamily="49" charset="-122"/>
                  </a:rPr>
                  <a:t>铜</a:t>
                </a:r>
                <a:r>
                  <a:rPr lang="zh-CN" altLang="en-US" sz="2000" b="1" smtClean="0">
                    <a:latin typeface="新宋体" pitchFamily="49" charset="-122"/>
                    <a:ea typeface="新宋体" pitchFamily="49" charset="-122"/>
                  </a:rPr>
                  <a:t>仁 到 高铁南</a:t>
                </a:r>
                <a:endParaRPr lang="zh-CN" altLang="en-US" sz="2000" b="1" dirty="0">
                  <a:latin typeface="新宋体" pitchFamily="49" charset="-122"/>
                  <a:ea typeface="新宋体" pitchFamily="49" charset="-122"/>
                </a:endParaRPr>
              </a:p>
            </p:txBody>
          </p:sp>
          <p:sp>
            <p:nvSpPr>
              <p:cNvPr id="285" name="TextBox 1045"/>
              <p:cNvSpPr txBox="1"/>
              <p:nvPr/>
            </p:nvSpPr>
            <p:spPr>
              <a:xfrm>
                <a:off x="911951" y="3687935"/>
                <a:ext cx="4076631" cy="58874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票价</a:t>
                </a:r>
                <a:r>
                  <a:rPr lang="zh-CN" altLang="en-US" sz="20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    </a:t>
                </a:r>
                <a:r>
                  <a:rPr lang="en-US" altLang="zh-CN" sz="2400" b="1" dirty="0">
                    <a:latin typeface="新宋体" pitchFamily="49" charset="-122"/>
                    <a:ea typeface="新宋体" pitchFamily="49" charset="-122"/>
                  </a:rPr>
                  <a:t>28</a:t>
                </a:r>
                <a:r>
                  <a:rPr lang="en-US" altLang="zh-CN" sz="20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 </a:t>
                </a:r>
                <a:r>
                  <a:rPr lang="en-US" altLang="zh-CN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</a:t>
                </a: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元  </a:t>
                </a:r>
                <a:r>
                  <a:rPr lang="zh-CN" altLang="en-US" sz="2400" b="1" dirty="0">
                    <a:latin typeface="新宋体" pitchFamily="49" charset="-122"/>
                    <a:ea typeface="新宋体" pitchFamily="49" charset="-122"/>
                  </a:rPr>
                  <a:t>全</a:t>
                </a:r>
                <a:r>
                  <a:rPr lang="zh-CN" altLang="en-US" sz="24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</a:t>
                </a:r>
                <a:r>
                  <a:rPr lang="zh-CN" altLang="en-US" sz="20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</a:t>
                </a: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票</a:t>
                </a:r>
                <a:endParaRPr lang="zh-CN" altLang="en-US" b="1" dirty="0">
                  <a:latin typeface="新宋体" pitchFamily="49" charset="-122"/>
                  <a:ea typeface="新宋体" pitchFamily="49" charset="-122"/>
                </a:endParaRPr>
              </a:p>
            </p:txBody>
          </p:sp>
          <p:sp>
            <p:nvSpPr>
              <p:cNvPr id="286" name="TextBox 1046"/>
              <p:cNvSpPr txBox="1"/>
              <p:nvPr/>
            </p:nvSpPr>
            <p:spPr>
              <a:xfrm>
                <a:off x="972696" y="5518066"/>
                <a:ext cx="4751570" cy="39249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400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备注：票价内含旅客站务费</a:t>
                </a:r>
                <a:r>
                  <a:rPr lang="en-US" altLang="zh-CN" sz="1400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0.50</a:t>
                </a:r>
                <a:r>
                  <a:rPr lang="zh-CN" altLang="en-US" sz="1400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元。手开无效</a:t>
                </a:r>
              </a:p>
            </p:txBody>
          </p:sp>
          <p:grpSp>
            <p:nvGrpSpPr>
              <p:cNvPr id="287" name="组合 53"/>
              <p:cNvGrpSpPr>
                <a:grpSpLocks/>
              </p:cNvGrpSpPr>
              <p:nvPr/>
            </p:nvGrpSpPr>
            <p:grpSpPr bwMode="auto">
              <a:xfrm>
                <a:off x="4394750" y="3573016"/>
                <a:ext cx="2265482" cy="404331"/>
                <a:chOff x="4572000" y="1484784"/>
                <a:chExt cx="2160240" cy="792088"/>
              </a:xfrm>
            </p:grpSpPr>
            <p:cxnSp>
              <p:nvCxnSpPr>
                <p:cNvPr id="302" name="直接连接符 301"/>
                <p:cNvCxnSpPr/>
                <p:nvPr/>
              </p:nvCxnSpPr>
              <p:spPr>
                <a:xfrm>
                  <a:off x="4571892" y="1495749"/>
                  <a:ext cx="0" cy="781298"/>
                </a:xfrm>
                <a:prstGeom prst="line">
                  <a:avLst/>
                </a:prstGeom>
                <a:ln w="508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3" name="直接连接符 302"/>
                <p:cNvCxnSpPr/>
                <p:nvPr/>
              </p:nvCxnSpPr>
              <p:spPr>
                <a:xfrm>
                  <a:off x="4644294" y="1495749"/>
                  <a:ext cx="0" cy="78129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4" name="直接连接符 37"/>
                <p:cNvCxnSpPr/>
                <p:nvPr/>
              </p:nvCxnSpPr>
              <p:spPr>
                <a:xfrm>
                  <a:off x="4716698" y="1495749"/>
                  <a:ext cx="0" cy="78129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5" name="直接连接符 304"/>
                <p:cNvCxnSpPr/>
                <p:nvPr/>
              </p:nvCxnSpPr>
              <p:spPr>
                <a:xfrm>
                  <a:off x="4789101" y="1495749"/>
                  <a:ext cx="0" cy="781298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6" name="直接连接符 305"/>
                <p:cNvCxnSpPr/>
                <p:nvPr/>
              </p:nvCxnSpPr>
              <p:spPr>
                <a:xfrm>
                  <a:off x="4859895" y="1495749"/>
                  <a:ext cx="0" cy="781298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7" name="直接连接符 306"/>
                <p:cNvCxnSpPr/>
                <p:nvPr/>
              </p:nvCxnSpPr>
              <p:spPr>
                <a:xfrm>
                  <a:off x="4932299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8" name="直接连接符 307"/>
                <p:cNvCxnSpPr/>
                <p:nvPr/>
              </p:nvCxnSpPr>
              <p:spPr>
                <a:xfrm>
                  <a:off x="5003093" y="1495749"/>
                  <a:ext cx="0" cy="78129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9" name="直接连接符 308"/>
                <p:cNvCxnSpPr/>
                <p:nvPr/>
              </p:nvCxnSpPr>
              <p:spPr>
                <a:xfrm>
                  <a:off x="5077106" y="1495749"/>
                  <a:ext cx="0" cy="78129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0" name="直接连接符 43"/>
                <p:cNvCxnSpPr/>
                <p:nvPr/>
              </p:nvCxnSpPr>
              <p:spPr>
                <a:xfrm>
                  <a:off x="5149509" y="1495749"/>
                  <a:ext cx="0" cy="781298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1" name="直接连接符 44"/>
                <p:cNvCxnSpPr/>
                <p:nvPr/>
              </p:nvCxnSpPr>
              <p:spPr>
                <a:xfrm>
                  <a:off x="5220303" y="1495749"/>
                  <a:ext cx="0" cy="78129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2" name="直接连接符 311"/>
                <p:cNvCxnSpPr/>
                <p:nvPr/>
              </p:nvCxnSpPr>
              <p:spPr>
                <a:xfrm>
                  <a:off x="5363501" y="1495749"/>
                  <a:ext cx="0" cy="781298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3" name="直接连接符 46"/>
                <p:cNvCxnSpPr/>
                <p:nvPr/>
              </p:nvCxnSpPr>
              <p:spPr>
                <a:xfrm>
                  <a:off x="6084316" y="1495749"/>
                  <a:ext cx="0" cy="781298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4" name="直接连接符 313"/>
                <p:cNvCxnSpPr/>
                <p:nvPr/>
              </p:nvCxnSpPr>
              <p:spPr>
                <a:xfrm>
                  <a:off x="6589530" y="1495749"/>
                  <a:ext cx="0" cy="781298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5" name="直接连接符 48"/>
                <p:cNvCxnSpPr/>
                <p:nvPr/>
              </p:nvCxnSpPr>
              <p:spPr>
                <a:xfrm>
                  <a:off x="6444724" y="1495749"/>
                  <a:ext cx="0" cy="781298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6" name="直接连接符 315"/>
                <p:cNvCxnSpPr/>
                <p:nvPr/>
              </p:nvCxnSpPr>
              <p:spPr>
                <a:xfrm>
                  <a:off x="6517127" y="1495749"/>
                  <a:ext cx="0" cy="781298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7" name="直接连接符 50"/>
                <p:cNvCxnSpPr/>
                <p:nvPr/>
              </p:nvCxnSpPr>
              <p:spPr>
                <a:xfrm>
                  <a:off x="6732728" y="1495749"/>
                  <a:ext cx="0" cy="781298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8" name="直接连接符 317"/>
                <p:cNvCxnSpPr/>
                <p:nvPr/>
              </p:nvCxnSpPr>
              <p:spPr>
                <a:xfrm>
                  <a:off x="6301526" y="1495749"/>
                  <a:ext cx="0" cy="781298"/>
                </a:xfrm>
                <a:prstGeom prst="line">
                  <a:avLst/>
                </a:prstGeom>
                <a:ln w="508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9" name="直接连接符 52"/>
                <p:cNvCxnSpPr/>
                <p:nvPr/>
              </p:nvCxnSpPr>
              <p:spPr>
                <a:xfrm>
                  <a:off x="5797921" y="1495749"/>
                  <a:ext cx="0" cy="781298"/>
                </a:xfrm>
                <a:prstGeom prst="line">
                  <a:avLst/>
                </a:prstGeom>
                <a:ln w="508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0" name="直接连接符 319"/>
                <p:cNvCxnSpPr/>
                <p:nvPr/>
              </p:nvCxnSpPr>
              <p:spPr>
                <a:xfrm>
                  <a:off x="5580710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1" name="直接连接符 54"/>
                <p:cNvCxnSpPr/>
                <p:nvPr/>
              </p:nvCxnSpPr>
              <p:spPr>
                <a:xfrm>
                  <a:off x="5508308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2" name="直接连接符 321"/>
                <p:cNvCxnSpPr/>
                <p:nvPr/>
              </p:nvCxnSpPr>
              <p:spPr>
                <a:xfrm>
                  <a:off x="6229123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3" name="直接连接符 322"/>
                <p:cNvCxnSpPr/>
                <p:nvPr/>
              </p:nvCxnSpPr>
              <p:spPr>
                <a:xfrm>
                  <a:off x="5941118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4" name="直接连接符 323"/>
                <p:cNvCxnSpPr/>
                <p:nvPr/>
              </p:nvCxnSpPr>
              <p:spPr>
                <a:xfrm>
                  <a:off x="5653114" y="1495749"/>
                  <a:ext cx="0" cy="78129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5" name="直接连接符 324"/>
                <p:cNvCxnSpPr/>
                <p:nvPr/>
              </p:nvCxnSpPr>
              <p:spPr>
                <a:xfrm>
                  <a:off x="5723909" y="1495749"/>
                  <a:ext cx="0" cy="78129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88" name="组合 99"/>
              <p:cNvGrpSpPr>
                <a:grpSpLocks/>
              </p:cNvGrpSpPr>
              <p:nvPr/>
            </p:nvGrpSpPr>
            <p:grpSpPr bwMode="auto">
              <a:xfrm>
                <a:off x="1115615" y="2420610"/>
                <a:ext cx="5131729" cy="824242"/>
                <a:chOff x="1115615" y="2420610"/>
                <a:chExt cx="5131729" cy="824242"/>
              </a:xfrm>
            </p:grpSpPr>
            <p:cxnSp>
              <p:nvCxnSpPr>
                <p:cNvPr id="289" name="直接连接符 288"/>
                <p:cNvCxnSpPr/>
                <p:nvPr/>
              </p:nvCxnSpPr>
              <p:spPr>
                <a:xfrm>
                  <a:off x="2062722" y="2853848"/>
                  <a:ext cx="4154249" cy="0"/>
                </a:xfrm>
                <a:prstGeom prst="line">
                  <a:avLst/>
                </a:prstGeom>
                <a:ln w="2540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90" name="组合 96"/>
                <p:cNvGrpSpPr>
                  <a:grpSpLocks/>
                </p:cNvGrpSpPr>
                <p:nvPr/>
              </p:nvGrpSpPr>
              <p:grpSpPr bwMode="auto">
                <a:xfrm>
                  <a:off x="1115615" y="2420610"/>
                  <a:ext cx="5131729" cy="824242"/>
                  <a:chOff x="1115616" y="2420610"/>
                  <a:chExt cx="4968618" cy="824242"/>
                </a:xfrm>
              </p:grpSpPr>
              <p:sp>
                <p:nvSpPr>
                  <p:cNvPr id="291" name="TextBox 1051"/>
                  <p:cNvSpPr txBox="1"/>
                  <p:nvPr/>
                </p:nvSpPr>
                <p:spPr>
                  <a:xfrm>
                    <a:off x="1978707" y="2420610"/>
                    <a:ext cx="4105527" cy="824242"/>
                  </a:xfrm>
                  <a:prstGeom prst="rect">
                    <a:avLst/>
                  </a:prstGeom>
                  <a:noFill/>
                </p:spPr>
                <p:txBody>
                  <a:bodyPr>
                    <a:spAutoFit/>
                  </a:bodyPr>
                  <a:lstStyle/>
                  <a:p>
                    <a:pPr algn="ctr">
                      <a:defRPr/>
                    </a:pPr>
                    <a:r>
                      <a:rPr lang="zh-CN" altLang="en-US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黑体" pitchFamily="49" charset="-122"/>
                        <a:ea typeface="黑体" pitchFamily="49" charset="-122"/>
                      </a:rPr>
                      <a:t>铜仁全通汽车运输有限责任公司客运票</a:t>
                    </a:r>
                    <a:endParaRPr lang="en-US" altLang="zh-CN" b="1" dirty="0">
                      <a:solidFill>
                        <a:schemeClr val="accent6">
                          <a:lumMod val="75000"/>
                        </a:schemeClr>
                      </a:solidFill>
                      <a:latin typeface="黑体" pitchFamily="49" charset="-122"/>
                      <a:ea typeface="黑体" pitchFamily="49" charset="-122"/>
                    </a:endParaRPr>
                  </a:p>
                </p:txBody>
              </p:sp>
              <p:grpSp>
                <p:nvGrpSpPr>
                  <p:cNvPr id="292" name="组合 86"/>
                  <p:cNvGrpSpPr>
                    <a:grpSpLocks/>
                  </p:cNvGrpSpPr>
                  <p:nvPr/>
                </p:nvGrpSpPr>
                <p:grpSpPr bwMode="auto">
                  <a:xfrm>
                    <a:off x="1115616" y="2428259"/>
                    <a:ext cx="591191" cy="568693"/>
                    <a:chOff x="1331640" y="2068219"/>
                    <a:chExt cx="591191" cy="568693"/>
                  </a:xfrm>
                </p:grpSpPr>
                <p:sp>
                  <p:nvSpPr>
                    <p:cNvPr id="293" name="弧形 292"/>
                    <p:cNvSpPr/>
                    <p:nvPr/>
                  </p:nvSpPr>
                  <p:spPr>
                    <a:xfrm rot="1354171">
                      <a:off x="1408914" y="2074742"/>
                      <a:ext cx="514620" cy="498022"/>
                    </a:xfrm>
                    <a:prstGeom prst="arc">
                      <a:avLst>
                        <a:gd name="adj1" fmla="val 15579663"/>
                        <a:gd name="adj2" fmla="val 21067988"/>
                      </a:avLst>
                    </a:prstGeom>
                    <a:solidFill>
                      <a:schemeClr val="bg1"/>
                    </a:solidFill>
                    <a:ln w="69850">
                      <a:solidFill>
                        <a:schemeClr val="accent6">
                          <a:lumMod val="7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zh-CN" altLang="en-US"/>
                    </a:p>
                  </p:txBody>
                </p:sp>
                <p:grpSp>
                  <p:nvGrpSpPr>
                    <p:cNvPr id="294" name="组合 11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331640" y="2072883"/>
                      <a:ext cx="553068" cy="564029"/>
                      <a:chOff x="1403740" y="2058892"/>
                      <a:chExt cx="553068" cy="564029"/>
                    </a:xfrm>
                  </p:grpSpPr>
                  <p:sp>
                    <p:nvSpPr>
                      <p:cNvPr id="295" name="弧形 28"/>
                      <p:cNvSpPr/>
                      <p:nvPr/>
                    </p:nvSpPr>
                    <p:spPr>
                      <a:xfrm rot="7746521">
                        <a:off x="1445735" y="2091627"/>
                        <a:ext cx="526364" cy="537493"/>
                      </a:xfrm>
                      <a:prstGeom prst="arc">
                        <a:avLst>
                          <a:gd name="adj1" fmla="val 15230483"/>
                          <a:gd name="adj2" fmla="val 1603118"/>
                        </a:avLst>
                      </a:prstGeom>
                      <a:solidFill>
                        <a:schemeClr val="bg1"/>
                      </a:solidFill>
                      <a:ln w="69850">
                        <a:solidFill>
                          <a:schemeClr val="accent6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zh-CN" altLang="en-US"/>
                      </a:p>
                    </p:txBody>
                  </p:sp>
                  <p:grpSp>
                    <p:nvGrpSpPr>
                      <p:cNvPr id="296" name="组合 11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403740" y="2058892"/>
                        <a:ext cx="503964" cy="514188"/>
                        <a:chOff x="1403740" y="2058892"/>
                        <a:chExt cx="503964" cy="514188"/>
                      </a:xfrm>
                    </p:grpSpPr>
                    <p:sp>
                      <p:nvSpPr>
                        <p:cNvPr id="297" name="弧形 30"/>
                        <p:cNvSpPr/>
                        <p:nvPr/>
                      </p:nvSpPr>
                      <p:spPr>
                        <a:xfrm rot="15014040">
                          <a:off x="1409332" y="2059698"/>
                          <a:ext cx="514217" cy="524424"/>
                        </a:xfrm>
                        <a:prstGeom prst="arc">
                          <a:avLst>
                            <a:gd name="adj1" fmla="val 16739022"/>
                            <a:gd name="adj2" fmla="val 200284"/>
                          </a:avLst>
                        </a:prstGeom>
                        <a:solidFill>
                          <a:schemeClr val="bg1"/>
                        </a:solidFill>
                        <a:ln w="69850">
                          <a:solidFill>
                            <a:schemeClr val="accent6">
                              <a:lumMod val="75000"/>
                            </a:schemeClr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zh-CN" altLang="en-US"/>
                        </a:p>
                      </p:txBody>
                    </p:sp>
                    <p:grpSp>
                      <p:nvGrpSpPr>
                        <p:cNvPr id="298" name="组合 11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475656" y="2132856"/>
                          <a:ext cx="432048" cy="360040"/>
                          <a:chOff x="2627784" y="1844824"/>
                          <a:chExt cx="432048" cy="360040"/>
                        </a:xfrm>
                      </p:grpSpPr>
                      <p:cxnSp>
                        <p:nvCxnSpPr>
                          <p:cNvPr id="299" name="直接连接符 298"/>
                          <p:cNvCxnSpPr/>
                          <p:nvPr/>
                        </p:nvCxnSpPr>
                        <p:spPr>
                          <a:xfrm flipH="1">
                            <a:off x="2628240" y="2066268"/>
                            <a:ext cx="243425" cy="137665"/>
                          </a:xfrm>
                          <a:prstGeom prst="line">
                            <a:avLst/>
                          </a:prstGeom>
                          <a:ln w="63500">
                            <a:solidFill>
                              <a:schemeClr val="accent6">
                                <a:lumMod val="75000"/>
                              </a:schemeClr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300" name="直接连接符 299"/>
                          <p:cNvCxnSpPr/>
                          <p:nvPr/>
                        </p:nvCxnSpPr>
                        <p:spPr>
                          <a:xfrm>
                            <a:off x="2865130" y="2066268"/>
                            <a:ext cx="215651" cy="137665"/>
                          </a:xfrm>
                          <a:prstGeom prst="line">
                            <a:avLst/>
                          </a:prstGeom>
                          <a:ln w="63500">
                            <a:solidFill>
                              <a:schemeClr val="accent6">
                                <a:lumMod val="75000"/>
                              </a:schemeClr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301" name="直接连接符 300"/>
                          <p:cNvCxnSpPr/>
                          <p:nvPr/>
                        </p:nvCxnSpPr>
                        <p:spPr>
                          <a:xfrm>
                            <a:off x="2865130" y="1851673"/>
                            <a:ext cx="11436" cy="265208"/>
                          </a:xfrm>
                          <a:prstGeom prst="line">
                            <a:avLst/>
                          </a:prstGeom>
                          <a:ln w="63500">
                            <a:solidFill>
                              <a:schemeClr val="accent6">
                                <a:lumMod val="75000"/>
                              </a:schemeClr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</p:grpSp>
                  </p:grpSp>
                </p:grpSp>
              </p:grpSp>
            </p:grpSp>
          </p:grpSp>
        </p:grpSp>
        <p:grpSp>
          <p:nvGrpSpPr>
            <p:cNvPr id="250" name="Group 33"/>
            <p:cNvGrpSpPr>
              <a:grpSpLocks/>
            </p:cNvGrpSpPr>
            <p:nvPr/>
          </p:nvGrpSpPr>
          <p:grpSpPr bwMode="auto">
            <a:xfrm>
              <a:off x="3038784" y="1772816"/>
              <a:ext cx="1461208" cy="876051"/>
              <a:chOff x="1020" y="1344"/>
              <a:chExt cx="1316" cy="816"/>
            </a:xfrm>
          </p:grpSpPr>
          <p:grpSp>
            <p:nvGrpSpPr>
              <p:cNvPr id="276" name="Group 27"/>
              <p:cNvGrpSpPr>
                <a:grpSpLocks/>
              </p:cNvGrpSpPr>
              <p:nvPr/>
            </p:nvGrpSpPr>
            <p:grpSpPr bwMode="auto">
              <a:xfrm>
                <a:off x="1020" y="1344"/>
                <a:ext cx="1316" cy="816"/>
                <a:chOff x="4860" y="4376"/>
                <a:chExt cx="2160" cy="1248"/>
              </a:xfrm>
            </p:grpSpPr>
            <p:sp>
              <p:nvSpPr>
                <p:cNvPr id="280" name="Oval 28"/>
                <p:cNvSpPr>
                  <a:spLocks noChangeArrowheads="1"/>
                </p:cNvSpPr>
                <p:nvPr/>
              </p:nvSpPr>
              <p:spPr bwMode="auto">
                <a:xfrm>
                  <a:off x="4860" y="4376"/>
                  <a:ext cx="2160" cy="1248"/>
                </a:xfrm>
                <a:prstGeom prst="ellipse">
                  <a:avLst/>
                </a:prstGeom>
                <a:solidFill>
                  <a:srgbClr val="FFFFFF">
                    <a:alpha val="3922"/>
                  </a:srgbClr>
                </a:solidFill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281" name="Oval 29"/>
                <p:cNvSpPr>
                  <a:spLocks noChangeArrowheads="1"/>
                </p:cNvSpPr>
                <p:nvPr/>
              </p:nvSpPr>
              <p:spPr bwMode="auto">
                <a:xfrm>
                  <a:off x="4954" y="4454"/>
                  <a:ext cx="1971" cy="1092"/>
                </a:xfrm>
                <a:prstGeom prst="ellipse">
                  <a:avLst/>
                </a:prstGeom>
                <a:solidFill>
                  <a:srgbClr val="FFFFFF">
                    <a:alpha val="0"/>
                  </a:srgbClr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sp>
            <p:nvSpPr>
              <p:cNvPr id="277" name="WordArt 30"/>
              <p:cNvSpPr>
                <a:spLocks noChangeAspect="1" noChangeArrowheads="1" noChangeShapeType="1" noTextEdit="1"/>
              </p:cNvSpPr>
              <p:nvPr/>
            </p:nvSpPr>
            <p:spPr bwMode="auto">
              <a:xfrm>
                <a:off x="1292" y="1525"/>
                <a:ext cx="783" cy="258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0852364"/>
                  </a:avLst>
                </a:prstTxWarp>
              </a:bodyPr>
              <a:lstStyle/>
              <a:p>
                <a:pPr algn="ctr"/>
                <a:r>
                  <a:rPr lang="zh-CN" altLang="en-US" sz="3200" kern="10">
                    <a:ln w="952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noFill/>
                    <a:latin typeface="宋体" panose="02010600030101010101" pitchFamily="2" charset="-122"/>
                  </a:rPr>
                  <a:t>全国统一发票监制章</a:t>
                </a:r>
              </a:p>
            </p:txBody>
          </p:sp>
          <p:sp>
            <p:nvSpPr>
              <p:cNvPr id="278" name="WordArt 3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338" y="1706"/>
                <a:ext cx="672" cy="9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zh-CN" altLang="en-US" sz="1200" kern="10">
                    <a:ln w="952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latin typeface="宋体" panose="02010600030101010101" pitchFamily="2" charset="-122"/>
                  </a:rPr>
                  <a:t>贵州省铜仁市</a:t>
                </a:r>
              </a:p>
            </p:txBody>
          </p:sp>
          <p:sp>
            <p:nvSpPr>
              <p:cNvPr id="279" name="WordArt 3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92" y="1497"/>
                <a:ext cx="972" cy="561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Down">
                  <a:avLst>
                    <a:gd name="adj" fmla="val 881421"/>
                  </a:avLst>
                </a:prstTxWarp>
              </a:bodyPr>
              <a:lstStyle/>
              <a:p>
                <a:pPr algn="ctr"/>
                <a:r>
                  <a:rPr lang="zh-CN" altLang="en-US" sz="1000" kern="10">
                    <a:ln w="952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宋体" panose="02010600030101010101" pitchFamily="2" charset="-122"/>
                  </a:rPr>
                  <a:t>国 家 税 务 局 监 制</a:t>
                </a:r>
              </a:p>
            </p:txBody>
          </p:sp>
        </p:grpSp>
        <p:grpSp>
          <p:nvGrpSpPr>
            <p:cNvPr id="251" name="组合 82"/>
            <p:cNvGrpSpPr>
              <a:grpSpLocks/>
            </p:cNvGrpSpPr>
            <p:nvPr/>
          </p:nvGrpSpPr>
          <p:grpSpPr bwMode="auto">
            <a:xfrm>
              <a:off x="1043564" y="3500294"/>
              <a:ext cx="5688048" cy="1407013"/>
              <a:chOff x="1043564" y="3356278"/>
              <a:chExt cx="5688048" cy="1407013"/>
            </a:xfrm>
          </p:grpSpPr>
          <p:cxnSp>
            <p:nvCxnSpPr>
              <p:cNvPr id="252" name="直接连接符 251"/>
              <p:cNvCxnSpPr/>
              <p:nvPr/>
            </p:nvCxnSpPr>
            <p:spPr>
              <a:xfrm flipV="1">
                <a:off x="6586499" y="3356278"/>
                <a:ext cx="0" cy="1295668"/>
              </a:xfrm>
              <a:prstGeom prst="line">
                <a:avLst/>
              </a:prstGeom>
              <a:ln w="254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53" name="组合 152"/>
              <p:cNvGrpSpPr>
                <a:grpSpLocks/>
              </p:cNvGrpSpPr>
              <p:nvPr/>
            </p:nvGrpSpPr>
            <p:grpSpPr bwMode="auto">
              <a:xfrm>
                <a:off x="1043564" y="3356992"/>
                <a:ext cx="5688048" cy="1406299"/>
                <a:chOff x="1043564" y="3356992"/>
                <a:chExt cx="5688048" cy="1406299"/>
              </a:xfrm>
            </p:grpSpPr>
            <p:grpSp>
              <p:nvGrpSpPr>
                <p:cNvPr id="254" name="组合 139"/>
                <p:cNvGrpSpPr>
                  <a:grpSpLocks/>
                </p:cNvGrpSpPr>
                <p:nvPr/>
              </p:nvGrpSpPr>
              <p:grpSpPr bwMode="auto">
                <a:xfrm>
                  <a:off x="1043608" y="3356992"/>
                  <a:ext cx="5544616" cy="1296144"/>
                  <a:chOff x="1043608" y="3356992"/>
                  <a:chExt cx="5544616" cy="1296144"/>
                </a:xfrm>
              </p:grpSpPr>
              <p:cxnSp>
                <p:nvCxnSpPr>
                  <p:cNvPr id="267" name="直接连接符 266"/>
                  <p:cNvCxnSpPr/>
                  <p:nvPr/>
                </p:nvCxnSpPr>
                <p:spPr>
                  <a:xfrm>
                    <a:off x="1043564" y="4627652"/>
                    <a:ext cx="5544623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8" name="直接连接符 267"/>
                  <p:cNvCxnSpPr/>
                  <p:nvPr/>
                </p:nvCxnSpPr>
                <p:spPr>
                  <a:xfrm>
                    <a:off x="1043564" y="4196437"/>
                    <a:ext cx="5544623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9" name="直接连接符 268"/>
                  <p:cNvCxnSpPr/>
                  <p:nvPr/>
                </p:nvCxnSpPr>
                <p:spPr>
                  <a:xfrm>
                    <a:off x="1043564" y="3789517"/>
                    <a:ext cx="5544623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0" name="直接连接符 269"/>
                  <p:cNvCxnSpPr/>
                  <p:nvPr/>
                </p:nvCxnSpPr>
                <p:spPr>
                  <a:xfrm>
                    <a:off x="1043564" y="3356278"/>
                    <a:ext cx="5544623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1" name="直接连接符 270"/>
                  <p:cNvCxnSpPr/>
                  <p:nvPr/>
                </p:nvCxnSpPr>
                <p:spPr>
                  <a:xfrm flipV="1">
                    <a:off x="1043564" y="3356278"/>
                    <a:ext cx="0" cy="1271375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2" name="直接连接符 271"/>
                  <p:cNvCxnSpPr/>
                  <p:nvPr/>
                </p:nvCxnSpPr>
                <p:spPr>
                  <a:xfrm flipV="1">
                    <a:off x="4860344" y="3356278"/>
                    <a:ext cx="0" cy="840159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3" name="直接连接符 272"/>
                  <p:cNvCxnSpPr/>
                  <p:nvPr/>
                </p:nvCxnSpPr>
                <p:spPr>
                  <a:xfrm flipV="1">
                    <a:off x="2771408" y="3356278"/>
                    <a:ext cx="0" cy="840159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4" name="直接连接符 273"/>
                  <p:cNvCxnSpPr/>
                  <p:nvPr/>
                </p:nvCxnSpPr>
                <p:spPr>
                  <a:xfrm flipV="1">
                    <a:off x="3923866" y="3356278"/>
                    <a:ext cx="0" cy="1271375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5" name="直接连接符 274"/>
                  <p:cNvCxnSpPr/>
                  <p:nvPr/>
                </p:nvCxnSpPr>
                <p:spPr>
                  <a:xfrm flipV="1">
                    <a:off x="5724266" y="3356278"/>
                    <a:ext cx="0" cy="840159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55" name="TextBox 1015"/>
                <p:cNvSpPr txBox="1"/>
                <p:nvPr/>
              </p:nvSpPr>
              <p:spPr>
                <a:xfrm>
                  <a:off x="1259545" y="3429159"/>
                  <a:ext cx="1295883" cy="47099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乘车日期</a:t>
                  </a:r>
                </a:p>
              </p:txBody>
            </p:sp>
            <p:sp>
              <p:nvSpPr>
                <p:cNvPr id="256" name="TextBox 94"/>
                <p:cNvSpPr txBox="1">
                  <a:spLocks noChangeArrowheads="1"/>
                </p:cNvSpPr>
                <p:nvPr/>
              </p:nvSpPr>
              <p:spPr bwMode="auto">
                <a:xfrm>
                  <a:off x="1115616" y="3851756"/>
                  <a:ext cx="1656184" cy="471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2017--06--</a:t>
                  </a:r>
                  <a:r>
                    <a:rPr lang="en-US" altLang="zh-CN" b="1" smtClean="0"/>
                    <a:t>10</a:t>
                  </a:r>
                  <a:endParaRPr lang="zh-CN" altLang="en-US" b="1"/>
                </a:p>
              </p:txBody>
            </p:sp>
            <p:sp>
              <p:nvSpPr>
                <p:cNvPr id="257" name="TextBox 1017"/>
                <p:cNvSpPr txBox="1"/>
                <p:nvPr/>
              </p:nvSpPr>
              <p:spPr>
                <a:xfrm>
                  <a:off x="2773095" y="3429159"/>
                  <a:ext cx="1223327" cy="47099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开车时间</a:t>
                  </a:r>
                </a:p>
              </p:txBody>
            </p:sp>
            <p:sp>
              <p:nvSpPr>
                <p:cNvPr id="258" name="TextBox 96"/>
                <p:cNvSpPr txBox="1">
                  <a:spLocks noChangeArrowheads="1"/>
                </p:cNvSpPr>
                <p:nvPr/>
              </p:nvSpPr>
              <p:spPr bwMode="auto">
                <a:xfrm>
                  <a:off x="2843808" y="3851756"/>
                  <a:ext cx="864096" cy="471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17:20</a:t>
                  </a:r>
                  <a:endParaRPr lang="zh-CN" altLang="en-US" b="1"/>
                </a:p>
              </p:txBody>
            </p:sp>
            <p:sp>
              <p:nvSpPr>
                <p:cNvPr id="259" name="TextBox 1019"/>
                <p:cNvSpPr txBox="1"/>
                <p:nvPr/>
              </p:nvSpPr>
              <p:spPr>
                <a:xfrm>
                  <a:off x="3996422" y="3429159"/>
                  <a:ext cx="789678" cy="47099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车次</a:t>
                  </a:r>
                </a:p>
              </p:txBody>
            </p:sp>
            <p:sp>
              <p:nvSpPr>
                <p:cNvPr id="260" name="TextBox 1020"/>
                <p:cNvSpPr txBox="1"/>
                <p:nvPr/>
              </p:nvSpPr>
              <p:spPr>
                <a:xfrm>
                  <a:off x="4860344" y="3429159"/>
                  <a:ext cx="791365" cy="47099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座号</a:t>
                  </a:r>
                </a:p>
              </p:txBody>
            </p:sp>
            <p:sp>
              <p:nvSpPr>
                <p:cNvPr id="261" name="TextBox 1021"/>
                <p:cNvSpPr txBox="1"/>
                <p:nvPr/>
              </p:nvSpPr>
              <p:spPr>
                <a:xfrm>
                  <a:off x="5724266" y="3429159"/>
                  <a:ext cx="1007346" cy="47099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检票口</a:t>
                  </a:r>
                </a:p>
              </p:txBody>
            </p:sp>
            <p:sp>
              <p:nvSpPr>
                <p:cNvPr id="262" name="TextBox 100"/>
                <p:cNvSpPr txBox="1">
                  <a:spLocks noChangeArrowheads="1"/>
                </p:cNvSpPr>
                <p:nvPr/>
              </p:nvSpPr>
              <p:spPr bwMode="auto">
                <a:xfrm>
                  <a:off x="3995936" y="3861048"/>
                  <a:ext cx="792088" cy="471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7850</a:t>
                  </a:r>
                  <a:endParaRPr lang="zh-CN" altLang="en-US" b="1"/>
                </a:p>
              </p:txBody>
            </p:sp>
            <p:sp>
              <p:nvSpPr>
                <p:cNvPr id="263" name="TextBox 101"/>
                <p:cNvSpPr txBox="1">
                  <a:spLocks noChangeArrowheads="1"/>
                </p:cNvSpPr>
                <p:nvPr/>
              </p:nvSpPr>
              <p:spPr bwMode="auto">
                <a:xfrm>
                  <a:off x="5076056" y="3851756"/>
                  <a:ext cx="496149" cy="4710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9</a:t>
                  </a:r>
                  <a:endParaRPr lang="zh-CN" altLang="en-US" b="1"/>
                </a:p>
              </p:txBody>
            </p:sp>
            <p:sp>
              <p:nvSpPr>
                <p:cNvPr id="264" name="TextBox 102"/>
                <p:cNvSpPr txBox="1">
                  <a:spLocks noChangeArrowheads="1"/>
                </p:cNvSpPr>
                <p:nvPr/>
              </p:nvSpPr>
              <p:spPr bwMode="auto">
                <a:xfrm>
                  <a:off x="5868144" y="3851756"/>
                  <a:ext cx="360040" cy="471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3</a:t>
                  </a:r>
                  <a:endParaRPr lang="zh-CN" altLang="en-US" b="1"/>
                </a:p>
              </p:txBody>
            </p:sp>
            <p:sp>
              <p:nvSpPr>
                <p:cNvPr id="265" name="TextBox 1025"/>
                <p:cNvSpPr txBox="1"/>
                <p:nvPr/>
              </p:nvSpPr>
              <p:spPr>
                <a:xfrm>
                  <a:off x="1043564" y="4283490"/>
                  <a:ext cx="2375785" cy="47099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车型 </a:t>
                  </a:r>
                  <a:r>
                    <a:rPr lang="zh-CN" altLang="en-US" b="1" dirty="0">
                      <a:latin typeface="Arial" charset="0"/>
                      <a:ea typeface="宋体" charset="-122"/>
                    </a:rPr>
                    <a:t>    金龙</a:t>
                  </a:r>
                  <a:r>
                    <a:rPr lang="en-US" altLang="zh-CN" b="1" dirty="0">
                      <a:latin typeface="Arial" charset="0"/>
                      <a:ea typeface="宋体" charset="-122"/>
                    </a:rPr>
                    <a:t>KLQ6</a:t>
                  </a:r>
                  <a:r>
                    <a:rPr lang="zh-CN" altLang="en-US" b="1" dirty="0">
                      <a:latin typeface="Arial" charset="0"/>
                      <a:ea typeface="宋体" charset="-122"/>
                    </a:rPr>
                    <a:t>   </a:t>
                  </a:r>
                </a:p>
              </p:txBody>
            </p:sp>
            <p:sp>
              <p:nvSpPr>
                <p:cNvPr id="266" name="TextBox 1026"/>
                <p:cNvSpPr txBox="1"/>
                <p:nvPr/>
              </p:nvSpPr>
              <p:spPr>
                <a:xfrm>
                  <a:off x="3996422" y="4291588"/>
                  <a:ext cx="2374097" cy="471703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工号 </a:t>
                  </a:r>
                  <a:r>
                    <a:rPr lang="zh-CN" altLang="en-US" b="1" dirty="0">
                      <a:latin typeface="Arial" charset="0"/>
                      <a:ea typeface="宋体" charset="-122"/>
                    </a:rPr>
                    <a:t>      </a:t>
                  </a:r>
                  <a:r>
                    <a:rPr lang="en-US" altLang="zh-CN" b="1" dirty="0">
                      <a:latin typeface="Arial" charset="0"/>
                      <a:ea typeface="宋体" charset="-122"/>
                    </a:rPr>
                    <a:t>0011</a:t>
                  </a:r>
                  <a:endParaRPr lang="zh-CN" altLang="en-US" b="1" dirty="0">
                    <a:latin typeface="Arial" charset="0"/>
                    <a:ea typeface="宋体" charset="-122"/>
                  </a:endParaRPr>
                </a:p>
              </p:txBody>
            </p:sp>
          </p:grpSp>
        </p:grpSp>
      </p:grpSp>
      <p:sp>
        <p:nvSpPr>
          <p:cNvPr id="407" name="矩形 406"/>
          <p:cNvSpPr/>
          <p:nvPr/>
        </p:nvSpPr>
        <p:spPr bwMode="auto">
          <a:xfrm>
            <a:off x="4641426" y="1209462"/>
            <a:ext cx="693099" cy="286454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胶</a:t>
            </a:r>
            <a:endParaRPr kumimoji="0" lang="en-US" altLang="zh-CN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水</a:t>
            </a:r>
            <a:endParaRPr kumimoji="0" lang="en-US" altLang="zh-CN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涂</a:t>
            </a:r>
            <a:endParaRPr kumimoji="0" lang="en-US" altLang="zh-CN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抹</a:t>
            </a:r>
            <a:endParaRPr kumimoji="0" lang="en-US" altLang="zh-CN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endParaRPr kumimoji="0" lang="en-US" altLang="zh-CN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域</a:t>
            </a:r>
          </a:p>
        </p:txBody>
      </p:sp>
      <p:grpSp>
        <p:nvGrpSpPr>
          <p:cNvPr id="326" name="组合 85"/>
          <p:cNvGrpSpPr>
            <a:grpSpLocks/>
          </p:cNvGrpSpPr>
          <p:nvPr/>
        </p:nvGrpSpPr>
        <p:grpSpPr bwMode="auto">
          <a:xfrm>
            <a:off x="4672956" y="1163491"/>
            <a:ext cx="6119812" cy="2879725"/>
            <a:chOff x="827584" y="1556792"/>
            <a:chExt cx="6504723" cy="3672408"/>
          </a:xfrm>
        </p:grpSpPr>
        <p:sp>
          <p:nvSpPr>
            <p:cNvPr id="327" name="矩形 326"/>
            <p:cNvSpPr/>
            <p:nvPr/>
          </p:nvSpPr>
          <p:spPr>
            <a:xfrm>
              <a:off x="827584" y="1556792"/>
              <a:ext cx="6335988" cy="3672408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328" name="组合 100"/>
            <p:cNvGrpSpPr>
              <a:grpSpLocks/>
            </p:cNvGrpSpPr>
            <p:nvPr/>
          </p:nvGrpSpPr>
          <p:grpSpPr bwMode="auto">
            <a:xfrm>
              <a:off x="911951" y="1700530"/>
              <a:ext cx="6420356" cy="3489953"/>
              <a:chOff x="911951" y="2420610"/>
              <a:chExt cx="6420356" cy="3489953"/>
            </a:xfrm>
          </p:grpSpPr>
          <p:sp>
            <p:nvSpPr>
              <p:cNvPr id="361" name="TextBox 4"/>
              <p:cNvSpPr txBox="1"/>
              <p:nvPr/>
            </p:nvSpPr>
            <p:spPr>
              <a:xfrm>
                <a:off x="4310268" y="2916608"/>
                <a:ext cx="3022039" cy="47099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600" b="1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发票代码 </a:t>
                </a:r>
                <a:r>
                  <a:rPr lang="en-US" altLang="zh-CN" b="1" dirty="0">
                    <a:latin typeface="新宋体" pitchFamily="49" charset="-122"/>
                    <a:ea typeface="新宋体" pitchFamily="49" charset="-122"/>
                  </a:rPr>
                  <a:t>152221506107</a:t>
                </a:r>
                <a:endParaRPr lang="zh-CN" altLang="en-US" b="1" dirty="0">
                  <a:latin typeface="新宋体" pitchFamily="49" charset="-122"/>
                  <a:ea typeface="新宋体" pitchFamily="49" charset="-122"/>
                </a:endParaRPr>
              </a:p>
            </p:txBody>
          </p:sp>
          <p:sp>
            <p:nvSpPr>
              <p:cNvPr id="362" name="TextBox 1043"/>
              <p:cNvSpPr txBox="1"/>
              <p:nvPr/>
            </p:nvSpPr>
            <p:spPr>
              <a:xfrm>
                <a:off x="4318705" y="3214206"/>
                <a:ext cx="2492213" cy="46968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600" b="1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发票号码   </a:t>
                </a:r>
                <a:r>
                  <a:rPr lang="en-US" altLang="zh-CN" b="1" dirty="0">
                    <a:latin typeface="新宋体" pitchFamily="49" charset="-122"/>
                    <a:ea typeface="新宋体" pitchFamily="49" charset="-122"/>
                  </a:rPr>
                  <a:t>09897543</a:t>
                </a:r>
                <a:endParaRPr lang="zh-CN" altLang="en-US" b="1" dirty="0">
                  <a:latin typeface="新宋体" pitchFamily="49" charset="-122"/>
                  <a:ea typeface="新宋体" pitchFamily="49" charset="-122"/>
                </a:endParaRPr>
              </a:p>
            </p:txBody>
          </p:sp>
          <p:sp>
            <p:nvSpPr>
              <p:cNvPr id="363" name="TextBox 1044"/>
              <p:cNvSpPr txBox="1"/>
              <p:nvPr/>
            </p:nvSpPr>
            <p:spPr>
              <a:xfrm>
                <a:off x="911951" y="3285064"/>
                <a:ext cx="3664918" cy="51024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起讫</a:t>
                </a:r>
                <a:r>
                  <a:rPr lang="zh-CN" altLang="en-US" b="1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站</a:t>
                </a:r>
                <a:r>
                  <a:rPr lang="zh-CN" altLang="en-US" b="1" smtClean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：</a:t>
                </a:r>
                <a:r>
                  <a:rPr lang="zh-CN" altLang="en-US" sz="2000" b="1">
                    <a:latin typeface="新宋体" pitchFamily="49" charset="-122"/>
                    <a:ea typeface="新宋体" pitchFamily="49" charset="-122"/>
                  </a:rPr>
                  <a:t>铜</a:t>
                </a:r>
                <a:r>
                  <a:rPr lang="zh-CN" altLang="en-US" sz="2000" b="1" smtClean="0">
                    <a:latin typeface="新宋体" pitchFamily="49" charset="-122"/>
                    <a:ea typeface="新宋体" pitchFamily="49" charset="-122"/>
                  </a:rPr>
                  <a:t>仁 到 高铁南</a:t>
                </a:r>
                <a:endParaRPr lang="zh-CN" altLang="en-US" sz="2000" b="1" dirty="0">
                  <a:latin typeface="新宋体" pitchFamily="49" charset="-122"/>
                  <a:ea typeface="新宋体" pitchFamily="49" charset="-122"/>
                </a:endParaRPr>
              </a:p>
            </p:txBody>
          </p:sp>
          <p:sp>
            <p:nvSpPr>
              <p:cNvPr id="364" name="TextBox 1045"/>
              <p:cNvSpPr txBox="1"/>
              <p:nvPr/>
            </p:nvSpPr>
            <p:spPr>
              <a:xfrm>
                <a:off x="911951" y="3687935"/>
                <a:ext cx="4076631" cy="58874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票价</a:t>
                </a:r>
                <a:r>
                  <a:rPr lang="zh-CN" altLang="en-US" sz="20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    </a:t>
                </a:r>
                <a:r>
                  <a:rPr lang="en-US" altLang="zh-CN" sz="2400" b="1" dirty="0">
                    <a:latin typeface="新宋体" pitchFamily="49" charset="-122"/>
                    <a:ea typeface="新宋体" pitchFamily="49" charset="-122"/>
                  </a:rPr>
                  <a:t>28</a:t>
                </a:r>
                <a:r>
                  <a:rPr lang="en-US" altLang="zh-CN" sz="20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 </a:t>
                </a:r>
                <a:r>
                  <a:rPr lang="en-US" altLang="zh-CN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</a:t>
                </a: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元  </a:t>
                </a:r>
                <a:r>
                  <a:rPr lang="zh-CN" altLang="en-US" sz="2400" b="1" dirty="0">
                    <a:latin typeface="新宋体" pitchFamily="49" charset="-122"/>
                    <a:ea typeface="新宋体" pitchFamily="49" charset="-122"/>
                  </a:rPr>
                  <a:t>全</a:t>
                </a:r>
                <a:r>
                  <a:rPr lang="zh-CN" altLang="en-US" sz="24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</a:t>
                </a:r>
                <a:r>
                  <a:rPr lang="zh-CN" altLang="en-US" sz="20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</a:t>
                </a: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票</a:t>
                </a:r>
                <a:endParaRPr lang="zh-CN" altLang="en-US" b="1" dirty="0">
                  <a:latin typeface="新宋体" pitchFamily="49" charset="-122"/>
                  <a:ea typeface="新宋体" pitchFamily="49" charset="-122"/>
                </a:endParaRPr>
              </a:p>
            </p:txBody>
          </p:sp>
          <p:sp>
            <p:nvSpPr>
              <p:cNvPr id="365" name="TextBox 1046"/>
              <p:cNvSpPr txBox="1"/>
              <p:nvPr/>
            </p:nvSpPr>
            <p:spPr>
              <a:xfrm>
                <a:off x="972696" y="5518066"/>
                <a:ext cx="4751570" cy="39249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400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备注：票价内含旅客站务费</a:t>
                </a:r>
                <a:r>
                  <a:rPr lang="en-US" altLang="zh-CN" sz="1400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0.50</a:t>
                </a:r>
                <a:r>
                  <a:rPr lang="zh-CN" altLang="en-US" sz="1400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元。手开无效</a:t>
                </a:r>
              </a:p>
            </p:txBody>
          </p:sp>
          <p:grpSp>
            <p:nvGrpSpPr>
              <p:cNvPr id="366" name="组合 53"/>
              <p:cNvGrpSpPr>
                <a:grpSpLocks/>
              </p:cNvGrpSpPr>
              <p:nvPr/>
            </p:nvGrpSpPr>
            <p:grpSpPr bwMode="auto">
              <a:xfrm>
                <a:off x="4394750" y="3573016"/>
                <a:ext cx="2265482" cy="404331"/>
                <a:chOff x="4572000" y="1484784"/>
                <a:chExt cx="2160240" cy="792088"/>
              </a:xfrm>
            </p:grpSpPr>
            <p:cxnSp>
              <p:nvCxnSpPr>
                <p:cNvPr id="381" name="直接连接符 380"/>
                <p:cNvCxnSpPr/>
                <p:nvPr/>
              </p:nvCxnSpPr>
              <p:spPr>
                <a:xfrm>
                  <a:off x="4571892" y="1495749"/>
                  <a:ext cx="0" cy="781298"/>
                </a:xfrm>
                <a:prstGeom prst="line">
                  <a:avLst/>
                </a:prstGeom>
                <a:ln w="508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2" name="直接连接符 381"/>
                <p:cNvCxnSpPr/>
                <p:nvPr/>
              </p:nvCxnSpPr>
              <p:spPr>
                <a:xfrm>
                  <a:off x="4644294" y="1495749"/>
                  <a:ext cx="0" cy="78129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3" name="直接连接符 37"/>
                <p:cNvCxnSpPr/>
                <p:nvPr/>
              </p:nvCxnSpPr>
              <p:spPr>
                <a:xfrm>
                  <a:off x="4716698" y="1495749"/>
                  <a:ext cx="0" cy="78129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4" name="直接连接符 383"/>
                <p:cNvCxnSpPr/>
                <p:nvPr/>
              </p:nvCxnSpPr>
              <p:spPr>
                <a:xfrm>
                  <a:off x="4789101" y="1495749"/>
                  <a:ext cx="0" cy="781298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5" name="直接连接符 384"/>
                <p:cNvCxnSpPr/>
                <p:nvPr/>
              </p:nvCxnSpPr>
              <p:spPr>
                <a:xfrm>
                  <a:off x="4859895" y="1495749"/>
                  <a:ext cx="0" cy="781298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6" name="直接连接符 385"/>
                <p:cNvCxnSpPr/>
                <p:nvPr/>
              </p:nvCxnSpPr>
              <p:spPr>
                <a:xfrm>
                  <a:off x="4932299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7" name="直接连接符 386"/>
                <p:cNvCxnSpPr/>
                <p:nvPr/>
              </p:nvCxnSpPr>
              <p:spPr>
                <a:xfrm>
                  <a:off x="5003093" y="1495749"/>
                  <a:ext cx="0" cy="78129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8" name="直接连接符 387"/>
                <p:cNvCxnSpPr/>
                <p:nvPr/>
              </p:nvCxnSpPr>
              <p:spPr>
                <a:xfrm>
                  <a:off x="5077106" y="1495749"/>
                  <a:ext cx="0" cy="78129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9" name="直接连接符 43"/>
                <p:cNvCxnSpPr/>
                <p:nvPr/>
              </p:nvCxnSpPr>
              <p:spPr>
                <a:xfrm>
                  <a:off x="5149509" y="1495749"/>
                  <a:ext cx="0" cy="781298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0" name="直接连接符 44"/>
                <p:cNvCxnSpPr/>
                <p:nvPr/>
              </p:nvCxnSpPr>
              <p:spPr>
                <a:xfrm>
                  <a:off x="5220303" y="1495749"/>
                  <a:ext cx="0" cy="78129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1" name="直接连接符 390"/>
                <p:cNvCxnSpPr/>
                <p:nvPr/>
              </p:nvCxnSpPr>
              <p:spPr>
                <a:xfrm>
                  <a:off x="5363501" y="1495749"/>
                  <a:ext cx="0" cy="781298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2" name="直接连接符 46"/>
                <p:cNvCxnSpPr/>
                <p:nvPr/>
              </p:nvCxnSpPr>
              <p:spPr>
                <a:xfrm>
                  <a:off x="6084316" y="1495749"/>
                  <a:ext cx="0" cy="781298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3" name="直接连接符 392"/>
                <p:cNvCxnSpPr/>
                <p:nvPr/>
              </p:nvCxnSpPr>
              <p:spPr>
                <a:xfrm>
                  <a:off x="6589530" y="1495749"/>
                  <a:ext cx="0" cy="781298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4" name="直接连接符 48"/>
                <p:cNvCxnSpPr/>
                <p:nvPr/>
              </p:nvCxnSpPr>
              <p:spPr>
                <a:xfrm>
                  <a:off x="6444724" y="1495749"/>
                  <a:ext cx="0" cy="781298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5" name="直接连接符 394"/>
                <p:cNvCxnSpPr/>
                <p:nvPr/>
              </p:nvCxnSpPr>
              <p:spPr>
                <a:xfrm>
                  <a:off x="6517127" y="1495749"/>
                  <a:ext cx="0" cy="781298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6" name="直接连接符 50"/>
                <p:cNvCxnSpPr/>
                <p:nvPr/>
              </p:nvCxnSpPr>
              <p:spPr>
                <a:xfrm>
                  <a:off x="6732728" y="1495749"/>
                  <a:ext cx="0" cy="781298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7" name="直接连接符 396"/>
                <p:cNvCxnSpPr/>
                <p:nvPr/>
              </p:nvCxnSpPr>
              <p:spPr>
                <a:xfrm>
                  <a:off x="6301526" y="1495749"/>
                  <a:ext cx="0" cy="781298"/>
                </a:xfrm>
                <a:prstGeom prst="line">
                  <a:avLst/>
                </a:prstGeom>
                <a:ln w="508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8" name="直接连接符 52"/>
                <p:cNvCxnSpPr/>
                <p:nvPr/>
              </p:nvCxnSpPr>
              <p:spPr>
                <a:xfrm>
                  <a:off x="5797921" y="1495749"/>
                  <a:ext cx="0" cy="781298"/>
                </a:xfrm>
                <a:prstGeom prst="line">
                  <a:avLst/>
                </a:prstGeom>
                <a:ln w="508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9" name="直接连接符 398"/>
                <p:cNvCxnSpPr/>
                <p:nvPr/>
              </p:nvCxnSpPr>
              <p:spPr>
                <a:xfrm>
                  <a:off x="5580710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0" name="直接连接符 54"/>
                <p:cNvCxnSpPr/>
                <p:nvPr/>
              </p:nvCxnSpPr>
              <p:spPr>
                <a:xfrm>
                  <a:off x="5508308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1" name="直接连接符 400"/>
                <p:cNvCxnSpPr/>
                <p:nvPr/>
              </p:nvCxnSpPr>
              <p:spPr>
                <a:xfrm>
                  <a:off x="6229123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2" name="直接连接符 401"/>
                <p:cNvCxnSpPr/>
                <p:nvPr/>
              </p:nvCxnSpPr>
              <p:spPr>
                <a:xfrm>
                  <a:off x="5941118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3" name="直接连接符 402"/>
                <p:cNvCxnSpPr/>
                <p:nvPr/>
              </p:nvCxnSpPr>
              <p:spPr>
                <a:xfrm>
                  <a:off x="5653114" y="1495749"/>
                  <a:ext cx="0" cy="78129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4" name="直接连接符 403"/>
                <p:cNvCxnSpPr/>
                <p:nvPr/>
              </p:nvCxnSpPr>
              <p:spPr>
                <a:xfrm>
                  <a:off x="5723909" y="1495749"/>
                  <a:ext cx="0" cy="78129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67" name="组合 99"/>
              <p:cNvGrpSpPr>
                <a:grpSpLocks/>
              </p:cNvGrpSpPr>
              <p:nvPr/>
            </p:nvGrpSpPr>
            <p:grpSpPr bwMode="auto">
              <a:xfrm>
                <a:off x="1115615" y="2420610"/>
                <a:ext cx="5131729" cy="824242"/>
                <a:chOff x="1115615" y="2420610"/>
                <a:chExt cx="5131729" cy="824242"/>
              </a:xfrm>
            </p:grpSpPr>
            <p:cxnSp>
              <p:nvCxnSpPr>
                <p:cNvPr id="368" name="直接连接符 367"/>
                <p:cNvCxnSpPr/>
                <p:nvPr/>
              </p:nvCxnSpPr>
              <p:spPr>
                <a:xfrm>
                  <a:off x="2062722" y="2853848"/>
                  <a:ext cx="4154249" cy="0"/>
                </a:xfrm>
                <a:prstGeom prst="line">
                  <a:avLst/>
                </a:prstGeom>
                <a:ln w="2540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69" name="组合 96"/>
                <p:cNvGrpSpPr>
                  <a:grpSpLocks/>
                </p:cNvGrpSpPr>
                <p:nvPr/>
              </p:nvGrpSpPr>
              <p:grpSpPr bwMode="auto">
                <a:xfrm>
                  <a:off x="1115615" y="2420610"/>
                  <a:ext cx="5131729" cy="824242"/>
                  <a:chOff x="1115616" y="2420610"/>
                  <a:chExt cx="4968618" cy="824242"/>
                </a:xfrm>
              </p:grpSpPr>
              <p:sp>
                <p:nvSpPr>
                  <p:cNvPr id="370" name="TextBox 1051"/>
                  <p:cNvSpPr txBox="1"/>
                  <p:nvPr/>
                </p:nvSpPr>
                <p:spPr>
                  <a:xfrm>
                    <a:off x="1978707" y="2420610"/>
                    <a:ext cx="4105527" cy="824242"/>
                  </a:xfrm>
                  <a:prstGeom prst="rect">
                    <a:avLst/>
                  </a:prstGeom>
                  <a:noFill/>
                </p:spPr>
                <p:txBody>
                  <a:bodyPr>
                    <a:spAutoFit/>
                  </a:bodyPr>
                  <a:lstStyle/>
                  <a:p>
                    <a:pPr algn="ctr">
                      <a:defRPr/>
                    </a:pPr>
                    <a:r>
                      <a:rPr lang="zh-CN" altLang="en-US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黑体" pitchFamily="49" charset="-122"/>
                        <a:ea typeface="黑体" pitchFamily="49" charset="-122"/>
                      </a:rPr>
                      <a:t>铜仁全通汽车运输有限责任公司客运票</a:t>
                    </a:r>
                    <a:endParaRPr lang="en-US" altLang="zh-CN" b="1" dirty="0">
                      <a:solidFill>
                        <a:schemeClr val="accent6">
                          <a:lumMod val="75000"/>
                        </a:schemeClr>
                      </a:solidFill>
                      <a:latin typeface="黑体" pitchFamily="49" charset="-122"/>
                      <a:ea typeface="黑体" pitchFamily="49" charset="-122"/>
                    </a:endParaRPr>
                  </a:p>
                </p:txBody>
              </p:sp>
              <p:grpSp>
                <p:nvGrpSpPr>
                  <p:cNvPr id="371" name="组合 86"/>
                  <p:cNvGrpSpPr>
                    <a:grpSpLocks/>
                  </p:cNvGrpSpPr>
                  <p:nvPr/>
                </p:nvGrpSpPr>
                <p:grpSpPr bwMode="auto">
                  <a:xfrm>
                    <a:off x="1115616" y="2428259"/>
                    <a:ext cx="591191" cy="568693"/>
                    <a:chOff x="1331640" y="2068219"/>
                    <a:chExt cx="591191" cy="568693"/>
                  </a:xfrm>
                </p:grpSpPr>
                <p:sp>
                  <p:nvSpPr>
                    <p:cNvPr id="372" name="弧形 371"/>
                    <p:cNvSpPr/>
                    <p:nvPr/>
                  </p:nvSpPr>
                  <p:spPr>
                    <a:xfrm rot="1354171">
                      <a:off x="1408914" y="2074742"/>
                      <a:ext cx="514620" cy="498022"/>
                    </a:xfrm>
                    <a:prstGeom prst="arc">
                      <a:avLst>
                        <a:gd name="adj1" fmla="val 15579663"/>
                        <a:gd name="adj2" fmla="val 21067988"/>
                      </a:avLst>
                    </a:prstGeom>
                    <a:solidFill>
                      <a:schemeClr val="bg1"/>
                    </a:solidFill>
                    <a:ln w="69850">
                      <a:solidFill>
                        <a:schemeClr val="accent6">
                          <a:lumMod val="7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zh-CN" altLang="en-US"/>
                    </a:p>
                  </p:txBody>
                </p:sp>
                <p:grpSp>
                  <p:nvGrpSpPr>
                    <p:cNvPr id="373" name="组合 11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331640" y="2072883"/>
                      <a:ext cx="553068" cy="564029"/>
                      <a:chOff x="1403740" y="2058892"/>
                      <a:chExt cx="553068" cy="564029"/>
                    </a:xfrm>
                  </p:grpSpPr>
                  <p:sp>
                    <p:nvSpPr>
                      <p:cNvPr id="374" name="弧形 28"/>
                      <p:cNvSpPr/>
                      <p:nvPr/>
                    </p:nvSpPr>
                    <p:spPr>
                      <a:xfrm rot="7746521">
                        <a:off x="1445735" y="2091627"/>
                        <a:ext cx="526364" cy="537493"/>
                      </a:xfrm>
                      <a:prstGeom prst="arc">
                        <a:avLst>
                          <a:gd name="adj1" fmla="val 15230483"/>
                          <a:gd name="adj2" fmla="val 1603118"/>
                        </a:avLst>
                      </a:prstGeom>
                      <a:solidFill>
                        <a:schemeClr val="bg1"/>
                      </a:solidFill>
                      <a:ln w="69850">
                        <a:solidFill>
                          <a:schemeClr val="accent6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zh-CN" altLang="en-US"/>
                      </a:p>
                    </p:txBody>
                  </p:sp>
                  <p:grpSp>
                    <p:nvGrpSpPr>
                      <p:cNvPr id="375" name="组合 11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403740" y="2058892"/>
                        <a:ext cx="503964" cy="514188"/>
                        <a:chOff x="1403740" y="2058892"/>
                        <a:chExt cx="503964" cy="514188"/>
                      </a:xfrm>
                    </p:grpSpPr>
                    <p:sp>
                      <p:nvSpPr>
                        <p:cNvPr id="376" name="弧形 30"/>
                        <p:cNvSpPr/>
                        <p:nvPr/>
                      </p:nvSpPr>
                      <p:spPr>
                        <a:xfrm rot="15014040">
                          <a:off x="1409332" y="2059698"/>
                          <a:ext cx="514217" cy="524424"/>
                        </a:xfrm>
                        <a:prstGeom prst="arc">
                          <a:avLst>
                            <a:gd name="adj1" fmla="val 16739022"/>
                            <a:gd name="adj2" fmla="val 200284"/>
                          </a:avLst>
                        </a:prstGeom>
                        <a:solidFill>
                          <a:schemeClr val="bg1"/>
                        </a:solidFill>
                        <a:ln w="69850">
                          <a:solidFill>
                            <a:schemeClr val="accent6">
                              <a:lumMod val="75000"/>
                            </a:schemeClr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zh-CN" altLang="en-US"/>
                        </a:p>
                      </p:txBody>
                    </p:sp>
                    <p:grpSp>
                      <p:nvGrpSpPr>
                        <p:cNvPr id="377" name="组合 11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475656" y="2132856"/>
                          <a:ext cx="432048" cy="360040"/>
                          <a:chOff x="2627784" y="1844824"/>
                          <a:chExt cx="432048" cy="360040"/>
                        </a:xfrm>
                      </p:grpSpPr>
                      <p:cxnSp>
                        <p:nvCxnSpPr>
                          <p:cNvPr id="378" name="直接连接符 377"/>
                          <p:cNvCxnSpPr/>
                          <p:nvPr/>
                        </p:nvCxnSpPr>
                        <p:spPr>
                          <a:xfrm flipH="1">
                            <a:off x="2628240" y="2066268"/>
                            <a:ext cx="243425" cy="137665"/>
                          </a:xfrm>
                          <a:prstGeom prst="line">
                            <a:avLst/>
                          </a:prstGeom>
                          <a:ln w="63500">
                            <a:solidFill>
                              <a:schemeClr val="accent6">
                                <a:lumMod val="75000"/>
                              </a:schemeClr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379" name="直接连接符 378"/>
                          <p:cNvCxnSpPr/>
                          <p:nvPr/>
                        </p:nvCxnSpPr>
                        <p:spPr>
                          <a:xfrm>
                            <a:off x="2865130" y="2066268"/>
                            <a:ext cx="215651" cy="137665"/>
                          </a:xfrm>
                          <a:prstGeom prst="line">
                            <a:avLst/>
                          </a:prstGeom>
                          <a:ln w="63500">
                            <a:solidFill>
                              <a:schemeClr val="accent6">
                                <a:lumMod val="75000"/>
                              </a:schemeClr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380" name="直接连接符 379"/>
                          <p:cNvCxnSpPr/>
                          <p:nvPr/>
                        </p:nvCxnSpPr>
                        <p:spPr>
                          <a:xfrm>
                            <a:off x="2865130" y="1851673"/>
                            <a:ext cx="11436" cy="265208"/>
                          </a:xfrm>
                          <a:prstGeom prst="line">
                            <a:avLst/>
                          </a:prstGeom>
                          <a:ln w="63500">
                            <a:solidFill>
                              <a:schemeClr val="accent6">
                                <a:lumMod val="75000"/>
                              </a:schemeClr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</p:grpSp>
                  </p:grpSp>
                </p:grpSp>
              </p:grpSp>
            </p:grpSp>
          </p:grpSp>
        </p:grpSp>
        <p:grpSp>
          <p:nvGrpSpPr>
            <p:cNvPr id="329" name="Group 33"/>
            <p:cNvGrpSpPr>
              <a:grpSpLocks/>
            </p:cNvGrpSpPr>
            <p:nvPr/>
          </p:nvGrpSpPr>
          <p:grpSpPr bwMode="auto">
            <a:xfrm>
              <a:off x="3038784" y="1772816"/>
              <a:ext cx="1461208" cy="876051"/>
              <a:chOff x="1020" y="1344"/>
              <a:chExt cx="1316" cy="816"/>
            </a:xfrm>
          </p:grpSpPr>
          <p:grpSp>
            <p:nvGrpSpPr>
              <p:cNvPr id="355" name="Group 27"/>
              <p:cNvGrpSpPr>
                <a:grpSpLocks/>
              </p:cNvGrpSpPr>
              <p:nvPr/>
            </p:nvGrpSpPr>
            <p:grpSpPr bwMode="auto">
              <a:xfrm>
                <a:off x="1020" y="1344"/>
                <a:ext cx="1316" cy="816"/>
                <a:chOff x="4860" y="4376"/>
                <a:chExt cx="2160" cy="1248"/>
              </a:xfrm>
            </p:grpSpPr>
            <p:sp>
              <p:nvSpPr>
                <p:cNvPr id="359" name="Oval 28"/>
                <p:cNvSpPr>
                  <a:spLocks noChangeArrowheads="1"/>
                </p:cNvSpPr>
                <p:nvPr/>
              </p:nvSpPr>
              <p:spPr bwMode="auto">
                <a:xfrm>
                  <a:off x="4860" y="4376"/>
                  <a:ext cx="2160" cy="1248"/>
                </a:xfrm>
                <a:prstGeom prst="ellipse">
                  <a:avLst/>
                </a:prstGeom>
                <a:solidFill>
                  <a:srgbClr val="FFFFFF">
                    <a:alpha val="3922"/>
                  </a:srgbClr>
                </a:solidFill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360" name="Oval 29"/>
                <p:cNvSpPr>
                  <a:spLocks noChangeArrowheads="1"/>
                </p:cNvSpPr>
                <p:nvPr/>
              </p:nvSpPr>
              <p:spPr bwMode="auto">
                <a:xfrm>
                  <a:off x="4954" y="4454"/>
                  <a:ext cx="1971" cy="1092"/>
                </a:xfrm>
                <a:prstGeom prst="ellipse">
                  <a:avLst/>
                </a:prstGeom>
                <a:solidFill>
                  <a:srgbClr val="FFFFFF">
                    <a:alpha val="0"/>
                  </a:srgbClr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sp>
            <p:nvSpPr>
              <p:cNvPr id="356" name="WordArt 30"/>
              <p:cNvSpPr>
                <a:spLocks noChangeAspect="1" noChangeArrowheads="1" noChangeShapeType="1" noTextEdit="1"/>
              </p:cNvSpPr>
              <p:nvPr/>
            </p:nvSpPr>
            <p:spPr bwMode="auto">
              <a:xfrm>
                <a:off x="1292" y="1525"/>
                <a:ext cx="783" cy="258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0852364"/>
                  </a:avLst>
                </a:prstTxWarp>
              </a:bodyPr>
              <a:lstStyle/>
              <a:p>
                <a:pPr algn="ctr"/>
                <a:r>
                  <a:rPr lang="zh-CN" altLang="en-US" sz="3200" kern="10">
                    <a:ln w="952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noFill/>
                    <a:latin typeface="宋体" panose="02010600030101010101" pitchFamily="2" charset="-122"/>
                  </a:rPr>
                  <a:t>全国统一发票监制章</a:t>
                </a:r>
              </a:p>
            </p:txBody>
          </p:sp>
          <p:sp>
            <p:nvSpPr>
              <p:cNvPr id="357" name="WordArt 3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338" y="1706"/>
                <a:ext cx="672" cy="9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zh-CN" altLang="en-US" sz="1200" kern="10">
                    <a:ln w="952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latin typeface="宋体" panose="02010600030101010101" pitchFamily="2" charset="-122"/>
                  </a:rPr>
                  <a:t>贵州省铜仁市</a:t>
                </a:r>
              </a:p>
            </p:txBody>
          </p:sp>
          <p:sp>
            <p:nvSpPr>
              <p:cNvPr id="358" name="WordArt 3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92" y="1497"/>
                <a:ext cx="972" cy="561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Down">
                  <a:avLst>
                    <a:gd name="adj" fmla="val 881421"/>
                  </a:avLst>
                </a:prstTxWarp>
              </a:bodyPr>
              <a:lstStyle/>
              <a:p>
                <a:pPr algn="ctr"/>
                <a:r>
                  <a:rPr lang="zh-CN" altLang="en-US" sz="1000" kern="10">
                    <a:ln w="952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宋体" panose="02010600030101010101" pitchFamily="2" charset="-122"/>
                  </a:rPr>
                  <a:t>国 家 税 务 局 监 制</a:t>
                </a:r>
              </a:p>
            </p:txBody>
          </p:sp>
        </p:grpSp>
        <p:grpSp>
          <p:nvGrpSpPr>
            <p:cNvPr id="330" name="组合 82"/>
            <p:cNvGrpSpPr>
              <a:grpSpLocks/>
            </p:cNvGrpSpPr>
            <p:nvPr/>
          </p:nvGrpSpPr>
          <p:grpSpPr bwMode="auto">
            <a:xfrm>
              <a:off x="1043564" y="3500294"/>
              <a:ext cx="5688048" cy="1407013"/>
              <a:chOff x="1043564" y="3356278"/>
              <a:chExt cx="5688048" cy="1407013"/>
            </a:xfrm>
          </p:grpSpPr>
          <p:cxnSp>
            <p:nvCxnSpPr>
              <p:cNvPr id="331" name="直接连接符 330"/>
              <p:cNvCxnSpPr/>
              <p:nvPr/>
            </p:nvCxnSpPr>
            <p:spPr>
              <a:xfrm flipV="1">
                <a:off x="6586499" y="3356278"/>
                <a:ext cx="0" cy="1295668"/>
              </a:xfrm>
              <a:prstGeom prst="line">
                <a:avLst/>
              </a:prstGeom>
              <a:ln w="254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32" name="组合 152"/>
              <p:cNvGrpSpPr>
                <a:grpSpLocks/>
              </p:cNvGrpSpPr>
              <p:nvPr/>
            </p:nvGrpSpPr>
            <p:grpSpPr bwMode="auto">
              <a:xfrm>
                <a:off x="1043564" y="3356992"/>
                <a:ext cx="5688048" cy="1406299"/>
                <a:chOff x="1043564" y="3356992"/>
                <a:chExt cx="5688048" cy="1406299"/>
              </a:xfrm>
            </p:grpSpPr>
            <p:grpSp>
              <p:nvGrpSpPr>
                <p:cNvPr id="333" name="组合 139"/>
                <p:cNvGrpSpPr>
                  <a:grpSpLocks/>
                </p:cNvGrpSpPr>
                <p:nvPr/>
              </p:nvGrpSpPr>
              <p:grpSpPr bwMode="auto">
                <a:xfrm>
                  <a:off x="1043608" y="3356992"/>
                  <a:ext cx="5544616" cy="1296144"/>
                  <a:chOff x="1043608" y="3356992"/>
                  <a:chExt cx="5544616" cy="1296144"/>
                </a:xfrm>
              </p:grpSpPr>
              <p:cxnSp>
                <p:nvCxnSpPr>
                  <p:cNvPr id="346" name="直接连接符 345"/>
                  <p:cNvCxnSpPr/>
                  <p:nvPr/>
                </p:nvCxnSpPr>
                <p:spPr>
                  <a:xfrm>
                    <a:off x="1043564" y="4627652"/>
                    <a:ext cx="5544623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7" name="直接连接符 346"/>
                  <p:cNvCxnSpPr/>
                  <p:nvPr/>
                </p:nvCxnSpPr>
                <p:spPr>
                  <a:xfrm>
                    <a:off x="1043564" y="4196437"/>
                    <a:ext cx="5544623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8" name="直接连接符 347"/>
                  <p:cNvCxnSpPr/>
                  <p:nvPr/>
                </p:nvCxnSpPr>
                <p:spPr>
                  <a:xfrm>
                    <a:off x="1043564" y="3789517"/>
                    <a:ext cx="5544623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9" name="直接连接符 348"/>
                  <p:cNvCxnSpPr/>
                  <p:nvPr/>
                </p:nvCxnSpPr>
                <p:spPr>
                  <a:xfrm>
                    <a:off x="1043564" y="3356278"/>
                    <a:ext cx="5544623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0" name="直接连接符 349"/>
                  <p:cNvCxnSpPr/>
                  <p:nvPr/>
                </p:nvCxnSpPr>
                <p:spPr>
                  <a:xfrm flipV="1">
                    <a:off x="1043564" y="3356278"/>
                    <a:ext cx="0" cy="1271375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1" name="直接连接符 350"/>
                  <p:cNvCxnSpPr/>
                  <p:nvPr/>
                </p:nvCxnSpPr>
                <p:spPr>
                  <a:xfrm flipV="1">
                    <a:off x="4860344" y="3356278"/>
                    <a:ext cx="0" cy="840159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2" name="直接连接符 351"/>
                  <p:cNvCxnSpPr/>
                  <p:nvPr/>
                </p:nvCxnSpPr>
                <p:spPr>
                  <a:xfrm flipV="1">
                    <a:off x="2771408" y="3356278"/>
                    <a:ext cx="0" cy="840159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3" name="直接连接符 352"/>
                  <p:cNvCxnSpPr/>
                  <p:nvPr/>
                </p:nvCxnSpPr>
                <p:spPr>
                  <a:xfrm flipV="1">
                    <a:off x="3923866" y="3356278"/>
                    <a:ext cx="0" cy="1271375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4" name="直接连接符 353"/>
                  <p:cNvCxnSpPr/>
                  <p:nvPr/>
                </p:nvCxnSpPr>
                <p:spPr>
                  <a:xfrm flipV="1">
                    <a:off x="5724266" y="3356278"/>
                    <a:ext cx="0" cy="840159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34" name="TextBox 1015"/>
                <p:cNvSpPr txBox="1"/>
                <p:nvPr/>
              </p:nvSpPr>
              <p:spPr>
                <a:xfrm>
                  <a:off x="1259545" y="3429159"/>
                  <a:ext cx="1295883" cy="47099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乘车日期</a:t>
                  </a:r>
                </a:p>
              </p:txBody>
            </p:sp>
            <p:sp>
              <p:nvSpPr>
                <p:cNvPr id="335" name="TextBox 94"/>
                <p:cNvSpPr txBox="1">
                  <a:spLocks noChangeArrowheads="1"/>
                </p:cNvSpPr>
                <p:nvPr/>
              </p:nvSpPr>
              <p:spPr bwMode="auto">
                <a:xfrm>
                  <a:off x="1115616" y="3851756"/>
                  <a:ext cx="1656184" cy="471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2017--06--</a:t>
                  </a:r>
                  <a:r>
                    <a:rPr lang="en-US" altLang="zh-CN" b="1" smtClean="0"/>
                    <a:t>10</a:t>
                  </a:r>
                  <a:endParaRPr lang="zh-CN" altLang="en-US" b="1"/>
                </a:p>
              </p:txBody>
            </p:sp>
            <p:sp>
              <p:nvSpPr>
                <p:cNvPr id="336" name="TextBox 1017"/>
                <p:cNvSpPr txBox="1"/>
                <p:nvPr/>
              </p:nvSpPr>
              <p:spPr>
                <a:xfrm>
                  <a:off x="2773095" y="3429159"/>
                  <a:ext cx="1223327" cy="47099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开车时间</a:t>
                  </a:r>
                </a:p>
              </p:txBody>
            </p:sp>
            <p:sp>
              <p:nvSpPr>
                <p:cNvPr id="337" name="TextBox 96"/>
                <p:cNvSpPr txBox="1">
                  <a:spLocks noChangeArrowheads="1"/>
                </p:cNvSpPr>
                <p:nvPr/>
              </p:nvSpPr>
              <p:spPr bwMode="auto">
                <a:xfrm>
                  <a:off x="2843808" y="3851756"/>
                  <a:ext cx="864096" cy="471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17:20</a:t>
                  </a:r>
                  <a:endParaRPr lang="zh-CN" altLang="en-US" b="1"/>
                </a:p>
              </p:txBody>
            </p:sp>
            <p:sp>
              <p:nvSpPr>
                <p:cNvPr id="338" name="TextBox 1019"/>
                <p:cNvSpPr txBox="1"/>
                <p:nvPr/>
              </p:nvSpPr>
              <p:spPr>
                <a:xfrm>
                  <a:off x="3996422" y="3429159"/>
                  <a:ext cx="789678" cy="47099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车次</a:t>
                  </a:r>
                </a:p>
              </p:txBody>
            </p:sp>
            <p:sp>
              <p:nvSpPr>
                <p:cNvPr id="339" name="TextBox 1020"/>
                <p:cNvSpPr txBox="1"/>
                <p:nvPr/>
              </p:nvSpPr>
              <p:spPr>
                <a:xfrm>
                  <a:off x="4860344" y="3429159"/>
                  <a:ext cx="791365" cy="47099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座号</a:t>
                  </a:r>
                </a:p>
              </p:txBody>
            </p:sp>
            <p:sp>
              <p:nvSpPr>
                <p:cNvPr id="340" name="TextBox 1021"/>
                <p:cNvSpPr txBox="1"/>
                <p:nvPr/>
              </p:nvSpPr>
              <p:spPr>
                <a:xfrm>
                  <a:off x="5724266" y="3429159"/>
                  <a:ext cx="1007346" cy="47099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检票口</a:t>
                  </a:r>
                </a:p>
              </p:txBody>
            </p:sp>
            <p:sp>
              <p:nvSpPr>
                <p:cNvPr id="341" name="TextBox 100"/>
                <p:cNvSpPr txBox="1">
                  <a:spLocks noChangeArrowheads="1"/>
                </p:cNvSpPr>
                <p:nvPr/>
              </p:nvSpPr>
              <p:spPr bwMode="auto">
                <a:xfrm>
                  <a:off x="3995936" y="3861048"/>
                  <a:ext cx="792088" cy="471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7850</a:t>
                  </a:r>
                  <a:endParaRPr lang="zh-CN" altLang="en-US" b="1"/>
                </a:p>
              </p:txBody>
            </p:sp>
            <p:sp>
              <p:nvSpPr>
                <p:cNvPr id="342" name="TextBox 101"/>
                <p:cNvSpPr txBox="1">
                  <a:spLocks noChangeArrowheads="1"/>
                </p:cNvSpPr>
                <p:nvPr/>
              </p:nvSpPr>
              <p:spPr bwMode="auto">
                <a:xfrm>
                  <a:off x="5076056" y="3851756"/>
                  <a:ext cx="496149" cy="4710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9</a:t>
                  </a:r>
                  <a:endParaRPr lang="zh-CN" altLang="en-US" b="1"/>
                </a:p>
              </p:txBody>
            </p:sp>
            <p:sp>
              <p:nvSpPr>
                <p:cNvPr id="343" name="TextBox 102"/>
                <p:cNvSpPr txBox="1">
                  <a:spLocks noChangeArrowheads="1"/>
                </p:cNvSpPr>
                <p:nvPr/>
              </p:nvSpPr>
              <p:spPr bwMode="auto">
                <a:xfrm>
                  <a:off x="5868144" y="3851756"/>
                  <a:ext cx="360040" cy="471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3</a:t>
                  </a:r>
                  <a:endParaRPr lang="zh-CN" altLang="en-US" b="1"/>
                </a:p>
              </p:txBody>
            </p:sp>
            <p:sp>
              <p:nvSpPr>
                <p:cNvPr id="344" name="TextBox 1025"/>
                <p:cNvSpPr txBox="1"/>
                <p:nvPr/>
              </p:nvSpPr>
              <p:spPr>
                <a:xfrm>
                  <a:off x="1043564" y="4283490"/>
                  <a:ext cx="2375785" cy="47099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车型 </a:t>
                  </a:r>
                  <a:r>
                    <a:rPr lang="zh-CN" altLang="en-US" b="1" dirty="0">
                      <a:latin typeface="Arial" charset="0"/>
                      <a:ea typeface="宋体" charset="-122"/>
                    </a:rPr>
                    <a:t>    金龙</a:t>
                  </a:r>
                  <a:r>
                    <a:rPr lang="en-US" altLang="zh-CN" b="1" dirty="0">
                      <a:latin typeface="Arial" charset="0"/>
                      <a:ea typeface="宋体" charset="-122"/>
                    </a:rPr>
                    <a:t>KLQ6</a:t>
                  </a:r>
                  <a:r>
                    <a:rPr lang="zh-CN" altLang="en-US" b="1" dirty="0">
                      <a:latin typeface="Arial" charset="0"/>
                      <a:ea typeface="宋体" charset="-122"/>
                    </a:rPr>
                    <a:t>   </a:t>
                  </a:r>
                </a:p>
              </p:txBody>
            </p:sp>
            <p:sp>
              <p:nvSpPr>
                <p:cNvPr id="345" name="TextBox 1026"/>
                <p:cNvSpPr txBox="1"/>
                <p:nvPr/>
              </p:nvSpPr>
              <p:spPr>
                <a:xfrm>
                  <a:off x="3996422" y="4291588"/>
                  <a:ext cx="2374097" cy="471703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工号 </a:t>
                  </a:r>
                  <a:r>
                    <a:rPr lang="zh-CN" altLang="en-US" b="1" dirty="0">
                      <a:latin typeface="Arial" charset="0"/>
                      <a:ea typeface="宋体" charset="-122"/>
                    </a:rPr>
                    <a:t>      </a:t>
                  </a:r>
                  <a:r>
                    <a:rPr lang="en-US" altLang="zh-CN" b="1" dirty="0">
                      <a:latin typeface="Arial" charset="0"/>
                      <a:ea typeface="宋体" charset="-122"/>
                    </a:rPr>
                    <a:t>0011</a:t>
                  </a:r>
                  <a:endParaRPr lang="zh-CN" altLang="en-US" b="1" dirty="0">
                    <a:latin typeface="Arial" charset="0"/>
                    <a:ea typeface="宋体" charset="-122"/>
                  </a:endParaRPr>
                </a:p>
              </p:txBody>
            </p:sp>
          </p:grpSp>
        </p:grpSp>
      </p:grpSp>
      <p:grpSp>
        <p:nvGrpSpPr>
          <p:cNvPr id="408" name="组合 85"/>
          <p:cNvGrpSpPr>
            <a:grpSpLocks/>
          </p:cNvGrpSpPr>
          <p:nvPr/>
        </p:nvGrpSpPr>
        <p:grpSpPr bwMode="auto">
          <a:xfrm>
            <a:off x="2366320" y="3850214"/>
            <a:ext cx="6119812" cy="2879725"/>
            <a:chOff x="827584" y="1556792"/>
            <a:chExt cx="6504723" cy="3672408"/>
          </a:xfrm>
        </p:grpSpPr>
        <p:sp>
          <p:nvSpPr>
            <p:cNvPr id="409" name="矩形 408"/>
            <p:cNvSpPr/>
            <p:nvPr/>
          </p:nvSpPr>
          <p:spPr>
            <a:xfrm>
              <a:off x="827584" y="1556792"/>
              <a:ext cx="6335988" cy="3672408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410" name="组合 100"/>
            <p:cNvGrpSpPr>
              <a:grpSpLocks/>
            </p:cNvGrpSpPr>
            <p:nvPr/>
          </p:nvGrpSpPr>
          <p:grpSpPr bwMode="auto">
            <a:xfrm>
              <a:off x="911951" y="1700530"/>
              <a:ext cx="6420356" cy="3489953"/>
              <a:chOff x="911951" y="2420610"/>
              <a:chExt cx="6420356" cy="3489953"/>
            </a:xfrm>
          </p:grpSpPr>
          <p:sp>
            <p:nvSpPr>
              <p:cNvPr id="443" name="TextBox 4"/>
              <p:cNvSpPr txBox="1"/>
              <p:nvPr/>
            </p:nvSpPr>
            <p:spPr>
              <a:xfrm>
                <a:off x="4310268" y="2916608"/>
                <a:ext cx="3022039" cy="47099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600" b="1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发票代码 </a:t>
                </a:r>
                <a:r>
                  <a:rPr lang="en-US" altLang="zh-CN" b="1" dirty="0">
                    <a:latin typeface="新宋体" pitchFamily="49" charset="-122"/>
                    <a:ea typeface="新宋体" pitchFamily="49" charset="-122"/>
                  </a:rPr>
                  <a:t>152221506107</a:t>
                </a:r>
                <a:endParaRPr lang="zh-CN" altLang="en-US" b="1" dirty="0">
                  <a:latin typeface="新宋体" pitchFamily="49" charset="-122"/>
                  <a:ea typeface="新宋体" pitchFamily="49" charset="-122"/>
                </a:endParaRPr>
              </a:p>
            </p:txBody>
          </p:sp>
          <p:sp>
            <p:nvSpPr>
              <p:cNvPr id="444" name="TextBox 1043"/>
              <p:cNvSpPr txBox="1"/>
              <p:nvPr/>
            </p:nvSpPr>
            <p:spPr>
              <a:xfrm>
                <a:off x="4318705" y="3214206"/>
                <a:ext cx="2492213" cy="46968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600" b="1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发票号码   </a:t>
                </a:r>
                <a:r>
                  <a:rPr lang="en-US" altLang="zh-CN" b="1" dirty="0">
                    <a:latin typeface="新宋体" pitchFamily="49" charset="-122"/>
                    <a:ea typeface="新宋体" pitchFamily="49" charset="-122"/>
                  </a:rPr>
                  <a:t>09897543</a:t>
                </a:r>
                <a:endParaRPr lang="zh-CN" altLang="en-US" b="1" dirty="0">
                  <a:latin typeface="新宋体" pitchFamily="49" charset="-122"/>
                  <a:ea typeface="新宋体" pitchFamily="49" charset="-122"/>
                </a:endParaRPr>
              </a:p>
            </p:txBody>
          </p:sp>
          <p:sp>
            <p:nvSpPr>
              <p:cNvPr id="445" name="TextBox 1044"/>
              <p:cNvSpPr txBox="1"/>
              <p:nvPr/>
            </p:nvSpPr>
            <p:spPr>
              <a:xfrm>
                <a:off x="911951" y="3285064"/>
                <a:ext cx="3664918" cy="51024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起讫</a:t>
                </a:r>
                <a:r>
                  <a:rPr lang="zh-CN" altLang="en-US" b="1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站</a:t>
                </a:r>
                <a:r>
                  <a:rPr lang="zh-CN" altLang="en-US" b="1" smtClean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：</a:t>
                </a:r>
                <a:r>
                  <a:rPr lang="zh-CN" altLang="en-US" sz="2000" b="1">
                    <a:latin typeface="新宋体" pitchFamily="49" charset="-122"/>
                    <a:ea typeface="新宋体" pitchFamily="49" charset="-122"/>
                  </a:rPr>
                  <a:t>铜</a:t>
                </a:r>
                <a:r>
                  <a:rPr lang="zh-CN" altLang="en-US" sz="2000" b="1" smtClean="0">
                    <a:latin typeface="新宋体" pitchFamily="49" charset="-122"/>
                    <a:ea typeface="新宋体" pitchFamily="49" charset="-122"/>
                  </a:rPr>
                  <a:t>仁 到 高铁南</a:t>
                </a:r>
                <a:endParaRPr lang="zh-CN" altLang="en-US" sz="2000" b="1" dirty="0">
                  <a:latin typeface="新宋体" pitchFamily="49" charset="-122"/>
                  <a:ea typeface="新宋体" pitchFamily="49" charset="-122"/>
                </a:endParaRPr>
              </a:p>
            </p:txBody>
          </p:sp>
          <p:sp>
            <p:nvSpPr>
              <p:cNvPr id="446" name="TextBox 1045"/>
              <p:cNvSpPr txBox="1"/>
              <p:nvPr/>
            </p:nvSpPr>
            <p:spPr>
              <a:xfrm>
                <a:off x="911951" y="3687935"/>
                <a:ext cx="4076631" cy="58874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票价</a:t>
                </a:r>
                <a:r>
                  <a:rPr lang="zh-CN" altLang="en-US" sz="20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    </a:t>
                </a:r>
                <a:r>
                  <a:rPr lang="en-US" altLang="zh-CN" sz="2400" b="1" dirty="0">
                    <a:latin typeface="新宋体" pitchFamily="49" charset="-122"/>
                    <a:ea typeface="新宋体" pitchFamily="49" charset="-122"/>
                  </a:rPr>
                  <a:t>28</a:t>
                </a:r>
                <a:r>
                  <a:rPr lang="en-US" altLang="zh-CN" sz="20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 </a:t>
                </a:r>
                <a:r>
                  <a:rPr lang="en-US" altLang="zh-CN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</a:t>
                </a: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元  </a:t>
                </a:r>
                <a:r>
                  <a:rPr lang="zh-CN" altLang="en-US" sz="2400" b="1" dirty="0">
                    <a:latin typeface="新宋体" pitchFamily="49" charset="-122"/>
                    <a:ea typeface="新宋体" pitchFamily="49" charset="-122"/>
                  </a:rPr>
                  <a:t>全</a:t>
                </a:r>
                <a:r>
                  <a:rPr lang="zh-CN" altLang="en-US" sz="24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</a:t>
                </a:r>
                <a:r>
                  <a:rPr lang="zh-CN" altLang="en-US" sz="20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</a:t>
                </a: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票</a:t>
                </a:r>
                <a:endParaRPr lang="zh-CN" altLang="en-US" b="1" dirty="0">
                  <a:latin typeface="新宋体" pitchFamily="49" charset="-122"/>
                  <a:ea typeface="新宋体" pitchFamily="49" charset="-122"/>
                </a:endParaRPr>
              </a:p>
            </p:txBody>
          </p:sp>
          <p:sp>
            <p:nvSpPr>
              <p:cNvPr id="447" name="TextBox 1046"/>
              <p:cNvSpPr txBox="1"/>
              <p:nvPr/>
            </p:nvSpPr>
            <p:spPr>
              <a:xfrm>
                <a:off x="972696" y="5518066"/>
                <a:ext cx="4751570" cy="39249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400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备注：票价内含旅客站务费</a:t>
                </a:r>
                <a:r>
                  <a:rPr lang="en-US" altLang="zh-CN" sz="1400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0.50</a:t>
                </a:r>
                <a:r>
                  <a:rPr lang="zh-CN" altLang="en-US" sz="1400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元。手开无效</a:t>
                </a:r>
              </a:p>
            </p:txBody>
          </p:sp>
          <p:grpSp>
            <p:nvGrpSpPr>
              <p:cNvPr id="448" name="组合 53"/>
              <p:cNvGrpSpPr>
                <a:grpSpLocks/>
              </p:cNvGrpSpPr>
              <p:nvPr/>
            </p:nvGrpSpPr>
            <p:grpSpPr bwMode="auto">
              <a:xfrm>
                <a:off x="4394750" y="3573016"/>
                <a:ext cx="2265482" cy="404331"/>
                <a:chOff x="4572000" y="1484784"/>
                <a:chExt cx="2160240" cy="792088"/>
              </a:xfrm>
            </p:grpSpPr>
            <p:cxnSp>
              <p:nvCxnSpPr>
                <p:cNvPr id="463" name="直接连接符 462"/>
                <p:cNvCxnSpPr/>
                <p:nvPr/>
              </p:nvCxnSpPr>
              <p:spPr>
                <a:xfrm>
                  <a:off x="4571892" y="1495749"/>
                  <a:ext cx="0" cy="781298"/>
                </a:xfrm>
                <a:prstGeom prst="line">
                  <a:avLst/>
                </a:prstGeom>
                <a:ln w="508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4" name="直接连接符 463"/>
                <p:cNvCxnSpPr/>
                <p:nvPr/>
              </p:nvCxnSpPr>
              <p:spPr>
                <a:xfrm>
                  <a:off x="4644294" y="1495749"/>
                  <a:ext cx="0" cy="78129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5" name="直接连接符 37"/>
                <p:cNvCxnSpPr/>
                <p:nvPr/>
              </p:nvCxnSpPr>
              <p:spPr>
                <a:xfrm>
                  <a:off x="4716698" y="1495749"/>
                  <a:ext cx="0" cy="78129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6" name="直接连接符 465"/>
                <p:cNvCxnSpPr/>
                <p:nvPr/>
              </p:nvCxnSpPr>
              <p:spPr>
                <a:xfrm>
                  <a:off x="4789101" y="1495749"/>
                  <a:ext cx="0" cy="781298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7" name="直接连接符 466"/>
                <p:cNvCxnSpPr/>
                <p:nvPr/>
              </p:nvCxnSpPr>
              <p:spPr>
                <a:xfrm>
                  <a:off x="4859895" y="1495749"/>
                  <a:ext cx="0" cy="781298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8" name="直接连接符 467"/>
                <p:cNvCxnSpPr/>
                <p:nvPr/>
              </p:nvCxnSpPr>
              <p:spPr>
                <a:xfrm>
                  <a:off x="4932299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9" name="直接连接符 468"/>
                <p:cNvCxnSpPr/>
                <p:nvPr/>
              </p:nvCxnSpPr>
              <p:spPr>
                <a:xfrm>
                  <a:off x="5003093" y="1495749"/>
                  <a:ext cx="0" cy="78129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0" name="直接连接符 469"/>
                <p:cNvCxnSpPr/>
                <p:nvPr/>
              </p:nvCxnSpPr>
              <p:spPr>
                <a:xfrm>
                  <a:off x="5077106" y="1495749"/>
                  <a:ext cx="0" cy="78129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1" name="直接连接符 43"/>
                <p:cNvCxnSpPr/>
                <p:nvPr/>
              </p:nvCxnSpPr>
              <p:spPr>
                <a:xfrm>
                  <a:off x="5149509" y="1495749"/>
                  <a:ext cx="0" cy="781298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2" name="直接连接符 44"/>
                <p:cNvCxnSpPr/>
                <p:nvPr/>
              </p:nvCxnSpPr>
              <p:spPr>
                <a:xfrm>
                  <a:off x="5220303" y="1495749"/>
                  <a:ext cx="0" cy="78129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3" name="直接连接符 472"/>
                <p:cNvCxnSpPr/>
                <p:nvPr/>
              </p:nvCxnSpPr>
              <p:spPr>
                <a:xfrm>
                  <a:off x="5363501" y="1495749"/>
                  <a:ext cx="0" cy="781298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4" name="直接连接符 46"/>
                <p:cNvCxnSpPr/>
                <p:nvPr/>
              </p:nvCxnSpPr>
              <p:spPr>
                <a:xfrm>
                  <a:off x="6084316" y="1495749"/>
                  <a:ext cx="0" cy="781298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5" name="直接连接符 474"/>
                <p:cNvCxnSpPr/>
                <p:nvPr/>
              </p:nvCxnSpPr>
              <p:spPr>
                <a:xfrm>
                  <a:off x="6589530" y="1495749"/>
                  <a:ext cx="0" cy="781298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6" name="直接连接符 48"/>
                <p:cNvCxnSpPr/>
                <p:nvPr/>
              </p:nvCxnSpPr>
              <p:spPr>
                <a:xfrm>
                  <a:off x="6444724" y="1495749"/>
                  <a:ext cx="0" cy="781298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7" name="直接连接符 476"/>
                <p:cNvCxnSpPr/>
                <p:nvPr/>
              </p:nvCxnSpPr>
              <p:spPr>
                <a:xfrm>
                  <a:off x="6517127" y="1495749"/>
                  <a:ext cx="0" cy="781298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8" name="直接连接符 50"/>
                <p:cNvCxnSpPr/>
                <p:nvPr/>
              </p:nvCxnSpPr>
              <p:spPr>
                <a:xfrm>
                  <a:off x="6732728" y="1495749"/>
                  <a:ext cx="0" cy="781298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9" name="直接连接符 478"/>
                <p:cNvCxnSpPr/>
                <p:nvPr/>
              </p:nvCxnSpPr>
              <p:spPr>
                <a:xfrm>
                  <a:off x="6301526" y="1495749"/>
                  <a:ext cx="0" cy="781298"/>
                </a:xfrm>
                <a:prstGeom prst="line">
                  <a:avLst/>
                </a:prstGeom>
                <a:ln w="508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0" name="直接连接符 52"/>
                <p:cNvCxnSpPr/>
                <p:nvPr/>
              </p:nvCxnSpPr>
              <p:spPr>
                <a:xfrm>
                  <a:off x="5797921" y="1495749"/>
                  <a:ext cx="0" cy="781298"/>
                </a:xfrm>
                <a:prstGeom prst="line">
                  <a:avLst/>
                </a:prstGeom>
                <a:ln w="508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1" name="直接连接符 480"/>
                <p:cNvCxnSpPr/>
                <p:nvPr/>
              </p:nvCxnSpPr>
              <p:spPr>
                <a:xfrm>
                  <a:off x="5580710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2" name="直接连接符 54"/>
                <p:cNvCxnSpPr/>
                <p:nvPr/>
              </p:nvCxnSpPr>
              <p:spPr>
                <a:xfrm>
                  <a:off x="5508308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3" name="直接连接符 482"/>
                <p:cNvCxnSpPr/>
                <p:nvPr/>
              </p:nvCxnSpPr>
              <p:spPr>
                <a:xfrm>
                  <a:off x="6229123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4" name="直接连接符 483"/>
                <p:cNvCxnSpPr/>
                <p:nvPr/>
              </p:nvCxnSpPr>
              <p:spPr>
                <a:xfrm>
                  <a:off x="5941118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5" name="直接连接符 484"/>
                <p:cNvCxnSpPr/>
                <p:nvPr/>
              </p:nvCxnSpPr>
              <p:spPr>
                <a:xfrm>
                  <a:off x="5653114" y="1495749"/>
                  <a:ext cx="0" cy="78129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6" name="直接连接符 485"/>
                <p:cNvCxnSpPr/>
                <p:nvPr/>
              </p:nvCxnSpPr>
              <p:spPr>
                <a:xfrm>
                  <a:off x="5723909" y="1495749"/>
                  <a:ext cx="0" cy="78129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49" name="组合 99"/>
              <p:cNvGrpSpPr>
                <a:grpSpLocks/>
              </p:cNvGrpSpPr>
              <p:nvPr/>
            </p:nvGrpSpPr>
            <p:grpSpPr bwMode="auto">
              <a:xfrm>
                <a:off x="1115615" y="2420610"/>
                <a:ext cx="5131729" cy="824242"/>
                <a:chOff x="1115615" y="2420610"/>
                <a:chExt cx="5131729" cy="824242"/>
              </a:xfrm>
            </p:grpSpPr>
            <p:cxnSp>
              <p:nvCxnSpPr>
                <p:cNvPr id="450" name="直接连接符 449"/>
                <p:cNvCxnSpPr/>
                <p:nvPr/>
              </p:nvCxnSpPr>
              <p:spPr>
                <a:xfrm>
                  <a:off x="2062722" y="2853848"/>
                  <a:ext cx="4154249" cy="0"/>
                </a:xfrm>
                <a:prstGeom prst="line">
                  <a:avLst/>
                </a:prstGeom>
                <a:ln w="2540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451" name="组合 96"/>
                <p:cNvGrpSpPr>
                  <a:grpSpLocks/>
                </p:cNvGrpSpPr>
                <p:nvPr/>
              </p:nvGrpSpPr>
              <p:grpSpPr bwMode="auto">
                <a:xfrm>
                  <a:off x="1115615" y="2420610"/>
                  <a:ext cx="5131729" cy="824242"/>
                  <a:chOff x="1115616" y="2420610"/>
                  <a:chExt cx="4968618" cy="824242"/>
                </a:xfrm>
              </p:grpSpPr>
              <p:sp>
                <p:nvSpPr>
                  <p:cNvPr id="452" name="TextBox 1051"/>
                  <p:cNvSpPr txBox="1"/>
                  <p:nvPr/>
                </p:nvSpPr>
                <p:spPr>
                  <a:xfrm>
                    <a:off x="1978707" y="2420610"/>
                    <a:ext cx="4105527" cy="824242"/>
                  </a:xfrm>
                  <a:prstGeom prst="rect">
                    <a:avLst/>
                  </a:prstGeom>
                  <a:noFill/>
                </p:spPr>
                <p:txBody>
                  <a:bodyPr>
                    <a:spAutoFit/>
                  </a:bodyPr>
                  <a:lstStyle/>
                  <a:p>
                    <a:pPr algn="ctr">
                      <a:defRPr/>
                    </a:pPr>
                    <a:r>
                      <a:rPr lang="zh-CN" altLang="en-US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黑体" pitchFamily="49" charset="-122"/>
                        <a:ea typeface="黑体" pitchFamily="49" charset="-122"/>
                      </a:rPr>
                      <a:t>铜仁全通汽车运输有限责任公司客运票</a:t>
                    </a:r>
                    <a:endParaRPr lang="en-US" altLang="zh-CN" b="1" dirty="0">
                      <a:solidFill>
                        <a:schemeClr val="accent6">
                          <a:lumMod val="75000"/>
                        </a:schemeClr>
                      </a:solidFill>
                      <a:latin typeface="黑体" pitchFamily="49" charset="-122"/>
                      <a:ea typeface="黑体" pitchFamily="49" charset="-122"/>
                    </a:endParaRPr>
                  </a:p>
                </p:txBody>
              </p:sp>
              <p:grpSp>
                <p:nvGrpSpPr>
                  <p:cNvPr id="453" name="组合 86"/>
                  <p:cNvGrpSpPr>
                    <a:grpSpLocks/>
                  </p:cNvGrpSpPr>
                  <p:nvPr/>
                </p:nvGrpSpPr>
                <p:grpSpPr bwMode="auto">
                  <a:xfrm>
                    <a:off x="1115616" y="2428259"/>
                    <a:ext cx="591191" cy="568693"/>
                    <a:chOff x="1331640" y="2068219"/>
                    <a:chExt cx="591191" cy="568693"/>
                  </a:xfrm>
                </p:grpSpPr>
                <p:sp>
                  <p:nvSpPr>
                    <p:cNvPr id="454" name="弧形 453"/>
                    <p:cNvSpPr/>
                    <p:nvPr/>
                  </p:nvSpPr>
                  <p:spPr>
                    <a:xfrm rot="1354171">
                      <a:off x="1408914" y="2074742"/>
                      <a:ext cx="514620" cy="498022"/>
                    </a:xfrm>
                    <a:prstGeom prst="arc">
                      <a:avLst>
                        <a:gd name="adj1" fmla="val 15579663"/>
                        <a:gd name="adj2" fmla="val 21067988"/>
                      </a:avLst>
                    </a:prstGeom>
                    <a:solidFill>
                      <a:schemeClr val="bg1"/>
                    </a:solidFill>
                    <a:ln w="69850">
                      <a:solidFill>
                        <a:schemeClr val="accent6">
                          <a:lumMod val="7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zh-CN" altLang="en-US"/>
                    </a:p>
                  </p:txBody>
                </p:sp>
                <p:grpSp>
                  <p:nvGrpSpPr>
                    <p:cNvPr id="455" name="组合 11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331640" y="2072883"/>
                      <a:ext cx="553068" cy="564029"/>
                      <a:chOff x="1403740" y="2058892"/>
                      <a:chExt cx="553068" cy="564029"/>
                    </a:xfrm>
                  </p:grpSpPr>
                  <p:sp>
                    <p:nvSpPr>
                      <p:cNvPr id="456" name="弧形 28"/>
                      <p:cNvSpPr/>
                      <p:nvPr/>
                    </p:nvSpPr>
                    <p:spPr>
                      <a:xfrm rot="7746521">
                        <a:off x="1445735" y="2091627"/>
                        <a:ext cx="526364" cy="537493"/>
                      </a:xfrm>
                      <a:prstGeom prst="arc">
                        <a:avLst>
                          <a:gd name="adj1" fmla="val 15230483"/>
                          <a:gd name="adj2" fmla="val 1603118"/>
                        </a:avLst>
                      </a:prstGeom>
                      <a:solidFill>
                        <a:schemeClr val="bg1"/>
                      </a:solidFill>
                      <a:ln w="69850">
                        <a:solidFill>
                          <a:schemeClr val="accent6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zh-CN" altLang="en-US"/>
                      </a:p>
                    </p:txBody>
                  </p:sp>
                  <p:grpSp>
                    <p:nvGrpSpPr>
                      <p:cNvPr id="457" name="组合 11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403740" y="2058892"/>
                        <a:ext cx="503964" cy="514188"/>
                        <a:chOff x="1403740" y="2058892"/>
                        <a:chExt cx="503964" cy="514188"/>
                      </a:xfrm>
                    </p:grpSpPr>
                    <p:sp>
                      <p:nvSpPr>
                        <p:cNvPr id="458" name="弧形 30"/>
                        <p:cNvSpPr/>
                        <p:nvPr/>
                      </p:nvSpPr>
                      <p:spPr>
                        <a:xfrm rot="15014040">
                          <a:off x="1409332" y="2059698"/>
                          <a:ext cx="514217" cy="524424"/>
                        </a:xfrm>
                        <a:prstGeom prst="arc">
                          <a:avLst>
                            <a:gd name="adj1" fmla="val 16739022"/>
                            <a:gd name="adj2" fmla="val 200284"/>
                          </a:avLst>
                        </a:prstGeom>
                        <a:solidFill>
                          <a:schemeClr val="bg1"/>
                        </a:solidFill>
                        <a:ln w="69850">
                          <a:solidFill>
                            <a:schemeClr val="accent6">
                              <a:lumMod val="75000"/>
                            </a:schemeClr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zh-CN" altLang="en-US"/>
                        </a:p>
                      </p:txBody>
                    </p:sp>
                    <p:grpSp>
                      <p:nvGrpSpPr>
                        <p:cNvPr id="459" name="组合 11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475656" y="2132856"/>
                          <a:ext cx="432048" cy="360040"/>
                          <a:chOff x="2627784" y="1844824"/>
                          <a:chExt cx="432048" cy="360040"/>
                        </a:xfrm>
                      </p:grpSpPr>
                      <p:cxnSp>
                        <p:nvCxnSpPr>
                          <p:cNvPr id="460" name="直接连接符 459"/>
                          <p:cNvCxnSpPr/>
                          <p:nvPr/>
                        </p:nvCxnSpPr>
                        <p:spPr>
                          <a:xfrm flipH="1">
                            <a:off x="2628240" y="2066268"/>
                            <a:ext cx="243425" cy="137665"/>
                          </a:xfrm>
                          <a:prstGeom prst="line">
                            <a:avLst/>
                          </a:prstGeom>
                          <a:ln w="63500">
                            <a:solidFill>
                              <a:schemeClr val="accent6">
                                <a:lumMod val="75000"/>
                              </a:schemeClr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461" name="直接连接符 460"/>
                          <p:cNvCxnSpPr/>
                          <p:nvPr/>
                        </p:nvCxnSpPr>
                        <p:spPr>
                          <a:xfrm>
                            <a:off x="2865130" y="2066268"/>
                            <a:ext cx="215651" cy="137665"/>
                          </a:xfrm>
                          <a:prstGeom prst="line">
                            <a:avLst/>
                          </a:prstGeom>
                          <a:ln w="63500">
                            <a:solidFill>
                              <a:schemeClr val="accent6">
                                <a:lumMod val="75000"/>
                              </a:schemeClr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462" name="直接连接符 461"/>
                          <p:cNvCxnSpPr/>
                          <p:nvPr/>
                        </p:nvCxnSpPr>
                        <p:spPr>
                          <a:xfrm>
                            <a:off x="2865130" y="1851673"/>
                            <a:ext cx="11436" cy="265208"/>
                          </a:xfrm>
                          <a:prstGeom prst="line">
                            <a:avLst/>
                          </a:prstGeom>
                          <a:ln w="63500">
                            <a:solidFill>
                              <a:schemeClr val="accent6">
                                <a:lumMod val="75000"/>
                              </a:schemeClr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</p:grpSp>
                  </p:grpSp>
                </p:grpSp>
              </p:grpSp>
            </p:grpSp>
          </p:grpSp>
        </p:grpSp>
        <p:grpSp>
          <p:nvGrpSpPr>
            <p:cNvPr id="411" name="Group 33"/>
            <p:cNvGrpSpPr>
              <a:grpSpLocks/>
            </p:cNvGrpSpPr>
            <p:nvPr/>
          </p:nvGrpSpPr>
          <p:grpSpPr bwMode="auto">
            <a:xfrm>
              <a:off x="3038784" y="1772816"/>
              <a:ext cx="1461208" cy="876051"/>
              <a:chOff x="1020" y="1344"/>
              <a:chExt cx="1316" cy="816"/>
            </a:xfrm>
          </p:grpSpPr>
          <p:grpSp>
            <p:nvGrpSpPr>
              <p:cNvPr id="437" name="Group 27"/>
              <p:cNvGrpSpPr>
                <a:grpSpLocks/>
              </p:cNvGrpSpPr>
              <p:nvPr/>
            </p:nvGrpSpPr>
            <p:grpSpPr bwMode="auto">
              <a:xfrm>
                <a:off x="1020" y="1344"/>
                <a:ext cx="1316" cy="816"/>
                <a:chOff x="4860" y="4376"/>
                <a:chExt cx="2160" cy="1248"/>
              </a:xfrm>
            </p:grpSpPr>
            <p:sp>
              <p:nvSpPr>
                <p:cNvPr id="441" name="Oval 28"/>
                <p:cNvSpPr>
                  <a:spLocks noChangeArrowheads="1"/>
                </p:cNvSpPr>
                <p:nvPr/>
              </p:nvSpPr>
              <p:spPr bwMode="auto">
                <a:xfrm>
                  <a:off x="4860" y="4376"/>
                  <a:ext cx="2160" cy="1248"/>
                </a:xfrm>
                <a:prstGeom prst="ellipse">
                  <a:avLst/>
                </a:prstGeom>
                <a:solidFill>
                  <a:srgbClr val="FFFFFF">
                    <a:alpha val="3922"/>
                  </a:srgbClr>
                </a:solidFill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42" name="Oval 29"/>
                <p:cNvSpPr>
                  <a:spLocks noChangeArrowheads="1"/>
                </p:cNvSpPr>
                <p:nvPr/>
              </p:nvSpPr>
              <p:spPr bwMode="auto">
                <a:xfrm>
                  <a:off x="4954" y="4454"/>
                  <a:ext cx="1971" cy="1092"/>
                </a:xfrm>
                <a:prstGeom prst="ellipse">
                  <a:avLst/>
                </a:prstGeom>
                <a:solidFill>
                  <a:srgbClr val="FFFFFF">
                    <a:alpha val="0"/>
                  </a:srgbClr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sp>
            <p:nvSpPr>
              <p:cNvPr id="438" name="WordArt 30"/>
              <p:cNvSpPr>
                <a:spLocks noChangeAspect="1" noChangeArrowheads="1" noChangeShapeType="1" noTextEdit="1"/>
              </p:cNvSpPr>
              <p:nvPr/>
            </p:nvSpPr>
            <p:spPr bwMode="auto">
              <a:xfrm>
                <a:off x="1292" y="1525"/>
                <a:ext cx="783" cy="258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0852364"/>
                  </a:avLst>
                </a:prstTxWarp>
              </a:bodyPr>
              <a:lstStyle/>
              <a:p>
                <a:pPr algn="ctr"/>
                <a:r>
                  <a:rPr lang="zh-CN" altLang="en-US" sz="3200" kern="10">
                    <a:ln w="952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noFill/>
                    <a:latin typeface="宋体" panose="02010600030101010101" pitchFamily="2" charset="-122"/>
                  </a:rPr>
                  <a:t>全国统一发票监制章</a:t>
                </a:r>
              </a:p>
            </p:txBody>
          </p:sp>
          <p:sp>
            <p:nvSpPr>
              <p:cNvPr id="439" name="WordArt 3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338" y="1706"/>
                <a:ext cx="672" cy="9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zh-CN" altLang="en-US" sz="1200" kern="10">
                    <a:ln w="952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latin typeface="宋体" panose="02010600030101010101" pitchFamily="2" charset="-122"/>
                  </a:rPr>
                  <a:t>贵州省铜仁市</a:t>
                </a:r>
              </a:p>
            </p:txBody>
          </p:sp>
          <p:sp>
            <p:nvSpPr>
              <p:cNvPr id="440" name="WordArt 3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92" y="1497"/>
                <a:ext cx="972" cy="561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Down">
                  <a:avLst>
                    <a:gd name="adj" fmla="val 881421"/>
                  </a:avLst>
                </a:prstTxWarp>
              </a:bodyPr>
              <a:lstStyle/>
              <a:p>
                <a:pPr algn="ctr"/>
                <a:r>
                  <a:rPr lang="zh-CN" altLang="en-US" sz="1000" kern="10">
                    <a:ln w="952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宋体" panose="02010600030101010101" pitchFamily="2" charset="-122"/>
                  </a:rPr>
                  <a:t>国 家 税 务 局 监 制</a:t>
                </a:r>
              </a:p>
            </p:txBody>
          </p:sp>
        </p:grpSp>
        <p:grpSp>
          <p:nvGrpSpPr>
            <p:cNvPr id="412" name="组合 82"/>
            <p:cNvGrpSpPr>
              <a:grpSpLocks/>
            </p:cNvGrpSpPr>
            <p:nvPr/>
          </p:nvGrpSpPr>
          <p:grpSpPr bwMode="auto">
            <a:xfrm>
              <a:off x="1043564" y="3500294"/>
              <a:ext cx="5688048" cy="1407013"/>
              <a:chOff x="1043564" y="3356278"/>
              <a:chExt cx="5688048" cy="1407013"/>
            </a:xfrm>
          </p:grpSpPr>
          <p:cxnSp>
            <p:nvCxnSpPr>
              <p:cNvPr id="413" name="直接连接符 412"/>
              <p:cNvCxnSpPr/>
              <p:nvPr/>
            </p:nvCxnSpPr>
            <p:spPr>
              <a:xfrm flipV="1">
                <a:off x="6586499" y="3356278"/>
                <a:ext cx="0" cy="1295668"/>
              </a:xfrm>
              <a:prstGeom prst="line">
                <a:avLst/>
              </a:prstGeom>
              <a:ln w="254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14" name="组合 152"/>
              <p:cNvGrpSpPr>
                <a:grpSpLocks/>
              </p:cNvGrpSpPr>
              <p:nvPr/>
            </p:nvGrpSpPr>
            <p:grpSpPr bwMode="auto">
              <a:xfrm>
                <a:off x="1043564" y="3356992"/>
                <a:ext cx="5688048" cy="1406299"/>
                <a:chOff x="1043564" y="3356992"/>
                <a:chExt cx="5688048" cy="1406299"/>
              </a:xfrm>
            </p:grpSpPr>
            <p:grpSp>
              <p:nvGrpSpPr>
                <p:cNvPr id="415" name="组合 139"/>
                <p:cNvGrpSpPr>
                  <a:grpSpLocks/>
                </p:cNvGrpSpPr>
                <p:nvPr/>
              </p:nvGrpSpPr>
              <p:grpSpPr bwMode="auto">
                <a:xfrm>
                  <a:off x="1043608" y="3356992"/>
                  <a:ext cx="5544616" cy="1296144"/>
                  <a:chOff x="1043608" y="3356992"/>
                  <a:chExt cx="5544616" cy="1296144"/>
                </a:xfrm>
              </p:grpSpPr>
              <p:cxnSp>
                <p:nvCxnSpPr>
                  <p:cNvPr id="428" name="直接连接符 427"/>
                  <p:cNvCxnSpPr/>
                  <p:nvPr/>
                </p:nvCxnSpPr>
                <p:spPr>
                  <a:xfrm>
                    <a:off x="1043564" y="4627652"/>
                    <a:ext cx="5544623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9" name="直接连接符 428"/>
                  <p:cNvCxnSpPr/>
                  <p:nvPr/>
                </p:nvCxnSpPr>
                <p:spPr>
                  <a:xfrm>
                    <a:off x="1043564" y="4196437"/>
                    <a:ext cx="5544623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0" name="直接连接符 429"/>
                  <p:cNvCxnSpPr/>
                  <p:nvPr/>
                </p:nvCxnSpPr>
                <p:spPr>
                  <a:xfrm>
                    <a:off x="1043564" y="3789517"/>
                    <a:ext cx="5544623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1" name="直接连接符 430"/>
                  <p:cNvCxnSpPr/>
                  <p:nvPr/>
                </p:nvCxnSpPr>
                <p:spPr>
                  <a:xfrm>
                    <a:off x="1043564" y="3356278"/>
                    <a:ext cx="5544623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2" name="直接连接符 431"/>
                  <p:cNvCxnSpPr/>
                  <p:nvPr/>
                </p:nvCxnSpPr>
                <p:spPr>
                  <a:xfrm flipV="1">
                    <a:off x="1043564" y="3356278"/>
                    <a:ext cx="0" cy="1271375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3" name="直接连接符 432"/>
                  <p:cNvCxnSpPr/>
                  <p:nvPr/>
                </p:nvCxnSpPr>
                <p:spPr>
                  <a:xfrm flipV="1">
                    <a:off x="4860344" y="3356278"/>
                    <a:ext cx="0" cy="840159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4" name="直接连接符 433"/>
                  <p:cNvCxnSpPr/>
                  <p:nvPr/>
                </p:nvCxnSpPr>
                <p:spPr>
                  <a:xfrm flipV="1">
                    <a:off x="2771408" y="3356278"/>
                    <a:ext cx="0" cy="840159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5" name="直接连接符 434"/>
                  <p:cNvCxnSpPr/>
                  <p:nvPr/>
                </p:nvCxnSpPr>
                <p:spPr>
                  <a:xfrm flipV="1">
                    <a:off x="3923866" y="3356278"/>
                    <a:ext cx="0" cy="1271375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6" name="直接连接符 435"/>
                  <p:cNvCxnSpPr/>
                  <p:nvPr/>
                </p:nvCxnSpPr>
                <p:spPr>
                  <a:xfrm flipV="1">
                    <a:off x="5724266" y="3356278"/>
                    <a:ext cx="0" cy="840159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16" name="TextBox 1015"/>
                <p:cNvSpPr txBox="1"/>
                <p:nvPr/>
              </p:nvSpPr>
              <p:spPr>
                <a:xfrm>
                  <a:off x="1259545" y="3429159"/>
                  <a:ext cx="1295883" cy="47099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乘车日期</a:t>
                  </a:r>
                </a:p>
              </p:txBody>
            </p:sp>
            <p:sp>
              <p:nvSpPr>
                <p:cNvPr id="417" name="TextBox 94"/>
                <p:cNvSpPr txBox="1">
                  <a:spLocks noChangeArrowheads="1"/>
                </p:cNvSpPr>
                <p:nvPr/>
              </p:nvSpPr>
              <p:spPr bwMode="auto">
                <a:xfrm>
                  <a:off x="1115616" y="3851756"/>
                  <a:ext cx="1656184" cy="471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2017--06--</a:t>
                  </a:r>
                  <a:r>
                    <a:rPr lang="en-US" altLang="zh-CN" b="1" smtClean="0"/>
                    <a:t>10</a:t>
                  </a:r>
                  <a:endParaRPr lang="zh-CN" altLang="en-US" b="1"/>
                </a:p>
              </p:txBody>
            </p:sp>
            <p:sp>
              <p:nvSpPr>
                <p:cNvPr id="418" name="TextBox 1017"/>
                <p:cNvSpPr txBox="1"/>
                <p:nvPr/>
              </p:nvSpPr>
              <p:spPr>
                <a:xfrm>
                  <a:off x="2773095" y="3429159"/>
                  <a:ext cx="1223327" cy="47099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开车时间</a:t>
                  </a:r>
                </a:p>
              </p:txBody>
            </p:sp>
            <p:sp>
              <p:nvSpPr>
                <p:cNvPr id="419" name="TextBox 96"/>
                <p:cNvSpPr txBox="1">
                  <a:spLocks noChangeArrowheads="1"/>
                </p:cNvSpPr>
                <p:nvPr/>
              </p:nvSpPr>
              <p:spPr bwMode="auto">
                <a:xfrm>
                  <a:off x="2843808" y="3851756"/>
                  <a:ext cx="864096" cy="471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17:20</a:t>
                  </a:r>
                  <a:endParaRPr lang="zh-CN" altLang="en-US" b="1"/>
                </a:p>
              </p:txBody>
            </p:sp>
            <p:sp>
              <p:nvSpPr>
                <p:cNvPr id="420" name="TextBox 1019"/>
                <p:cNvSpPr txBox="1"/>
                <p:nvPr/>
              </p:nvSpPr>
              <p:spPr>
                <a:xfrm>
                  <a:off x="3996422" y="3429159"/>
                  <a:ext cx="789678" cy="47099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车次</a:t>
                  </a:r>
                </a:p>
              </p:txBody>
            </p:sp>
            <p:sp>
              <p:nvSpPr>
                <p:cNvPr id="421" name="TextBox 1020"/>
                <p:cNvSpPr txBox="1"/>
                <p:nvPr/>
              </p:nvSpPr>
              <p:spPr>
                <a:xfrm>
                  <a:off x="4860344" y="3429159"/>
                  <a:ext cx="791365" cy="47099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座号</a:t>
                  </a:r>
                </a:p>
              </p:txBody>
            </p:sp>
            <p:sp>
              <p:nvSpPr>
                <p:cNvPr id="422" name="TextBox 1021"/>
                <p:cNvSpPr txBox="1"/>
                <p:nvPr/>
              </p:nvSpPr>
              <p:spPr>
                <a:xfrm>
                  <a:off x="5724266" y="3429159"/>
                  <a:ext cx="1007346" cy="47099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检票口</a:t>
                  </a:r>
                </a:p>
              </p:txBody>
            </p:sp>
            <p:sp>
              <p:nvSpPr>
                <p:cNvPr id="423" name="TextBox 100"/>
                <p:cNvSpPr txBox="1">
                  <a:spLocks noChangeArrowheads="1"/>
                </p:cNvSpPr>
                <p:nvPr/>
              </p:nvSpPr>
              <p:spPr bwMode="auto">
                <a:xfrm>
                  <a:off x="3995936" y="3861048"/>
                  <a:ext cx="792088" cy="471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7850</a:t>
                  </a:r>
                  <a:endParaRPr lang="zh-CN" altLang="en-US" b="1"/>
                </a:p>
              </p:txBody>
            </p:sp>
            <p:sp>
              <p:nvSpPr>
                <p:cNvPr id="424" name="TextBox 101"/>
                <p:cNvSpPr txBox="1">
                  <a:spLocks noChangeArrowheads="1"/>
                </p:cNvSpPr>
                <p:nvPr/>
              </p:nvSpPr>
              <p:spPr bwMode="auto">
                <a:xfrm>
                  <a:off x="5076056" y="3851756"/>
                  <a:ext cx="496149" cy="4710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9</a:t>
                  </a:r>
                  <a:endParaRPr lang="zh-CN" altLang="en-US" b="1"/>
                </a:p>
              </p:txBody>
            </p:sp>
            <p:sp>
              <p:nvSpPr>
                <p:cNvPr id="425" name="TextBox 102"/>
                <p:cNvSpPr txBox="1">
                  <a:spLocks noChangeArrowheads="1"/>
                </p:cNvSpPr>
                <p:nvPr/>
              </p:nvSpPr>
              <p:spPr bwMode="auto">
                <a:xfrm>
                  <a:off x="5868144" y="3851756"/>
                  <a:ext cx="360040" cy="471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3</a:t>
                  </a:r>
                  <a:endParaRPr lang="zh-CN" altLang="en-US" b="1"/>
                </a:p>
              </p:txBody>
            </p:sp>
            <p:sp>
              <p:nvSpPr>
                <p:cNvPr id="426" name="TextBox 1025"/>
                <p:cNvSpPr txBox="1"/>
                <p:nvPr/>
              </p:nvSpPr>
              <p:spPr>
                <a:xfrm>
                  <a:off x="1043564" y="4283490"/>
                  <a:ext cx="2375785" cy="47099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车型 </a:t>
                  </a:r>
                  <a:r>
                    <a:rPr lang="zh-CN" altLang="en-US" b="1" dirty="0">
                      <a:latin typeface="Arial" charset="0"/>
                      <a:ea typeface="宋体" charset="-122"/>
                    </a:rPr>
                    <a:t>    金龙</a:t>
                  </a:r>
                  <a:r>
                    <a:rPr lang="en-US" altLang="zh-CN" b="1" dirty="0">
                      <a:latin typeface="Arial" charset="0"/>
                      <a:ea typeface="宋体" charset="-122"/>
                    </a:rPr>
                    <a:t>KLQ6</a:t>
                  </a:r>
                  <a:r>
                    <a:rPr lang="zh-CN" altLang="en-US" b="1" dirty="0">
                      <a:latin typeface="Arial" charset="0"/>
                      <a:ea typeface="宋体" charset="-122"/>
                    </a:rPr>
                    <a:t>   </a:t>
                  </a:r>
                </a:p>
              </p:txBody>
            </p:sp>
            <p:sp>
              <p:nvSpPr>
                <p:cNvPr id="427" name="TextBox 1026"/>
                <p:cNvSpPr txBox="1"/>
                <p:nvPr/>
              </p:nvSpPr>
              <p:spPr>
                <a:xfrm>
                  <a:off x="3996422" y="4291588"/>
                  <a:ext cx="2374097" cy="471703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工号 </a:t>
                  </a:r>
                  <a:r>
                    <a:rPr lang="zh-CN" altLang="en-US" b="1" dirty="0">
                      <a:latin typeface="Arial" charset="0"/>
                      <a:ea typeface="宋体" charset="-122"/>
                    </a:rPr>
                    <a:t>      </a:t>
                  </a:r>
                  <a:r>
                    <a:rPr lang="en-US" altLang="zh-CN" b="1" dirty="0">
                      <a:latin typeface="Arial" charset="0"/>
                      <a:ea typeface="宋体" charset="-122"/>
                    </a:rPr>
                    <a:t>0011</a:t>
                  </a:r>
                  <a:endParaRPr lang="zh-CN" altLang="en-US" b="1" dirty="0">
                    <a:latin typeface="Arial" charset="0"/>
                    <a:ea typeface="宋体" charset="-122"/>
                  </a:endParaRPr>
                </a:p>
              </p:txBody>
            </p:sp>
          </p:grpSp>
        </p:grpSp>
      </p:grpSp>
      <p:grpSp>
        <p:nvGrpSpPr>
          <p:cNvPr id="487" name="组合 85"/>
          <p:cNvGrpSpPr>
            <a:grpSpLocks/>
          </p:cNvGrpSpPr>
          <p:nvPr/>
        </p:nvGrpSpPr>
        <p:grpSpPr bwMode="auto">
          <a:xfrm>
            <a:off x="2366320" y="2551201"/>
            <a:ext cx="6119812" cy="2879725"/>
            <a:chOff x="827584" y="1556792"/>
            <a:chExt cx="6504723" cy="3672408"/>
          </a:xfrm>
        </p:grpSpPr>
        <p:sp>
          <p:nvSpPr>
            <p:cNvPr id="488" name="矩形 487"/>
            <p:cNvSpPr/>
            <p:nvPr/>
          </p:nvSpPr>
          <p:spPr>
            <a:xfrm>
              <a:off x="827584" y="1556792"/>
              <a:ext cx="6335988" cy="3672408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489" name="组合 100"/>
            <p:cNvGrpSpPr>
              <a:grpSpLocks/>
            </p:cNvGrpSpPr>
            <p:nvPr/>
          </p:nvGrpSpPr>
          <p:grpSpPr bwMode="auto">
            <a:xfrm>
              <a:off x="911951" y="1700530"/>
              <a:ext cx="6420356" cy="3489953"/>
              <a:chOff x="911951" y="2420610"/>
              <a:chExt cx="6420356" cy="3489953"/>
            </a:xfrm>
          </p:grpSpPr>
          <p:sp>
            <p:nvSpPr>
              <p:cNvPr id="522" name="TextBox 4"/>
              <p:cNvSpPr txBox="1"/>
              <p:nvPr/>
            </p:nvSpPr>
            <p:spPr>
              <a:xfrm>
                <a:off x="4310268" y="2916608"/>
                <a:ext cx="3022039" cy="47099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600" b="1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发票代码 </a:t>
                </a:r>
                <a:r>
                  <a:rPr lang="en-US" altLang="zh-CN" b="1" dirty="0">
                    <a:latin typeface="新宋体" pitchFamily="49" charset="-122"/>
                    <a:ea typeface="新宋体" pitchFamily="49" charset="-122"/>
                  </a:rPr>
                  <a:t>152221506107</a:t>
                </a:r>
                <a:endParaRPr lang="zh-CN" altLang="en-US" b="1" dirty="0">
                  <a:latin typeface="新宋体" pitchFamily="49" charset="-122"/>
                  <a:ea typeface="新宋体" pitchFamily="49" charset="-122"/>
                </a:endParaRPr>
              </a:p>
            </p:txBody>
          </p:sp>
          <p:sp>
            <p:nvSpPr>
              <p:cNvPr id="523" name="TextBox 1043"/>
              <p:cNvSpPr txBox="1"/>
              <p:nvPr/>
            </p:nvSpPr>
            <p:spPr>
              <a:xfrm>
                <a:off x="4318705" y="3214206"/>
                <a:ext cx="2492213" cy="46968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600" b="1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发票号码   </a:t>
                </a:r>
                <a:r>
                  <a:rPr lang="en-US" altLang="zh-CN" b="1" dirty="0">
                    <a:latin typeface="新宋体" pitchFamily="49" charset="-122"/>
                    <a:ea typeface="新宋体" pitchFamily="49" charset="-122"/>
                  </a:rPr>
                  <a:t>09897543</a:t>
                </a:r>
                <a:endParaRPr lang="zh-CN" altLang="en-US" b="1" dirty="0">
                  <a:latin typeface="新宋体" pitchFamily="49" charset="-122"/>
                  <a:ea typeface="新宋体" pitchFamily="49" charset="-122"/>
                </a:endParaRPr>
              </a:p>
            </p:txBody>
          </p:sp>
          <p:sp>
            <p:nvSpPr>
              <p:cNvPr id="524" name="TextBox 1044"/>
              <p:cNvSpPr txBox="1"/>
              <p:nvPr/>
            </p:nvSpPr>
            <p:spPr>
              <a:xfrm>
                <a:off x="911951" y="3285064"/>
                <a:ext cx="3664918" cy="51024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起讫</a:t>
                </a:r>
                <a:r>
                  <a:rPr lang="zh-CN" altLang="en-US" b="1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站</a:t>
                </a:r>
                <a:r>
                  <a:rPr lang="zh-CN" altLang="en-US" b="1" smtClean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：</a:t>
                </a:r>
                <a:r>
                  <a:rPr lang="zh-CN" altLang="en-US" sz="2000" b="1">
                    <a:latin typeface="新宋体" pitchFamily="49" charset="-122"/>
                    <a:ea typeface="新宋体" pitchFamily="49" charset="-122"/>
                  </a:rPr>
                  <a:t>铜</a:t>
                </a:r>
                <a:r>
                  <a:rPr lang="zh-CN" altLang="en-US" sz="2000" b="1" smtClean="0">
                    <a:latin typeface="新宋体" pitchFamily="49" charset="-122"/>
                    <a:ea typeface="新宋体" pitchFamily="49" charset="-122"/>
                  </a:rPr>
                  <a:t>仁 到 高铁南</a:t>
                </a:r>
                <a:endParaRPr lang="zh-CN" altLang="en-US" sz="2000" b="1" dirty="0">
                  <a:latin typeface="新宋体" pitchFamily="49" charset="-122"/>
                  <a:ea typeface="新宋体" pitchFamily="49" charset="-122"/>
                </a:endParaRPr>
              </a:p>
            </p:txBody>
          </p:sp>
          <p:sp>
            <p:nvSpPr>
              <p:cNvPr id="525" name="TextBox 1045"/>
              <p:cNvSpPr txBox="1"/>
              <p:nvPr/>
            </p:nvSpPr>
            <p:spPr>
              <a:xfrm>
                <a:off x="911951" y="3687935"/>
                <a:ext cx="4076631" cy="58874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票价</a:t>
                </a:r>
                <a:r>
                  <a:rPr lang="zh-CN" altLang="en-US" sz="20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    </a:t>
                </a:r>
                <a:r>
                  <a:rPr lang="en-US" altLang="zh-CN" sz="2400" b="1" dirty="0">
                    <a:latin typeface="新宋体" pitchFamily="49" charset="-122"/>
                    <a:ea typeface="新宋体" pitchFamily="49" charset="-122"/>
                  </a:rPr>
                  <a:t>28</a:t>
                </a:r>
                <a:r>
                  <a:rPr lang="en-US" altLang="zh-CN" sz="20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 </a:t>
                </a:r>
                <a:r>
                  <a:rPr lang="en-US" altLang="zh-CN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</a:t>
                </a: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元  </a:t>
                </a:r>
                <a:r>
                  <a:rPr lang="zh-CN" altLang="en-US" sz="2400" b="1" dirty="0">
                    <a:latin typeface="新宋体" pitchFamily="49" charset="-122"/>
                    <a:ea typeface="新宋体" pitchFamily="49" charset="-122"/>
                  </a:rPr>
                  <a:t>全</a:t>
                </a:r>
                <a:r>
                  <a:rPr lang="zh-CN" altLang="en-US" sz="24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</a:t>
                </a:r>
                <a:r>
                  <a:rPr lang="zh-CN" altLang="en-US" sz="20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</a:t>
                </a: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票</a:t>
                </a:r>
                <a:endParaRPr lang="zh-CN" altLang="en-US" b="1" dirty="0">
                  <a:latin typeface="新宋体" pitchFamily="49" charset="-122"/>
                  <a:ea typeface="新宋体" pitchFamily="49" charset="-122"/>
                </a:endParaRPr>
              </a:p>
            </p:txBody>
          </p:sp>
          <p:sp>
            <p:nvSpPr>
              <p:cNvPr id="526" name="TextBox 1046"/>
              <p:cNvSpPr txBox="1"/>
              <p:nvPr/>
            </p:nvSpPr>
            <p:spPr>
              <a:xfrm>
                <a:off x="972696" y="5518066"/>
                <a:ext cx="4751570" cy="39249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400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备注：票价内含旅客站务费</a:t>
                </a:r>
                <a:r>
                  <a:rPr lang="en-US" altLang="zh-CN" sz="1400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0.50</a:t>
                </a:r>
                <a:r>
                  <a:rPr lang="zh-CN" altLang="en-US" sz="1400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元。手开无效</a:t>
                </a:r>
              </a:p>
            </p:txBody>
          </p:sp>
          <p:grpSp>
            <p:nvGrpSpPr>
              <p:cNvPr id="527" name="组合 53"/>
              <p:cNvGrpSpPr>
                <a:grpSpLocks/>
              </p:cNvGrpSpPr>
              <p:nvPr/>
            </p:nvGrpSpPr>
            <p:grpSpPr bwMode="auto">
              <a:xfrm>
                <a:off x="4394750" y="3573016"/>
                <a:ext cx="2265482" cy="404331"/>
                <a:chOff x="4572000" y="1484784"/>
                <a:chExt cx="2160240" cy="792088"/>
              </a:xfrm>
            </p:grpSpPr>
            <p:cxnSp>
              <p:nvCxnSpPr>
                <p:cNvPr id="542" name="直接连接符 541"/>
                <p:cNvCxnSpPr/>
                <p:nvPr/>
              </p:nvCxnSpPr>
              <p:spPr>
                <a:xfrm>
                  <a:off x="4571892" y="1495749"/>
                  <a:ext cx="0" cy="781298"/>
                </a:xfrm>
                <a:prstGeom prst="line">
                  <a:avLst/>
                </a:prstGeom>
                <a:ln w="508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3" name="直接连接符 542"/>
                <p:cNvCxnSpPr/>
                <p:nvPr/>
              </p:nvCxnSpPr>
              <p:spPr>
                <a:xfrm>
                  <a:off x="4644294" y="1495749"/>
                  <a:ext cx="0" cy="78129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4" name="直接连接符 37"/>
                <p:cNvCxnSpPr/>
                <p:nvPr/>
              </p:nvCxnSpPr>
              <p:spPr>
                <a:xfrm>
                  <a:off x="4716698" y="1495749"/>
                  <a:ext cx="0" cy="78129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5" name="直接连接符 544"/>
                <p:cNvCxnSpPr/>
                <p:nvPr/>
              </p:nvCxnSpPr>
              <p:spPr>
                <a:xfrm>
                  <a:off x="4789101" y="1495749"/>
                  <a:ext cx="0" cy="781298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6" name="直接连接符 545"/>
                <p:cNvCxnSpPr/>
                <p:nvPr/>
              </p:nvCxnSpPr>
              <p:spPr>
                <a:xfrm>
                  <a:off x="4859895" y="1495749"/>
                  <a:ext cx="0" cy="781298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7" name="直接连接符 546"/>
                <p:cNvCxnSpPr/>
                <p:nvPr/>
              </p:nvCxnSpPr>
              <p:spPr>
                <a:xfrm>
                  <a:off x="4932299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8" name="直接连接符 547"/>
                <p:cNvCxnSpPr/>
                <p:nvPr/>
              </p:nvCxnSpPr>
              <p:spPr>
                <a:xfrm>
                  <a:off x="5003093" y="1495749"/>
                  <a:ext cx="0" cy="78129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9" name="直接连接符 548"/>
                <p:cNvCxnSpPr/>
                <p:nvPr/>
              </p:nvCxnSpPr>
              <p:spPr>
                <a:xfrm>
                  <a:off x="5077106" y="1495749"/>
                  <a:ext cx="0" cy="78129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0" name="直接连接符 43"/>
                <p:cNvCxnSpPr/>
                <p:nvPr/>
              </p:nvCxnSpPr>
              <p:spPr>
                <a:xfrm>
                  <a:off x="5149509" y="1495749"/>
                  <a:ext cx="0" cy="781298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1" name="直接连接符 44"/>
                <p:cNvCxnSpPr/>
                <p:nvPr/>
              </p:nvCxnSpPr>
              <p:spPr>
                <a:xfrm>
                  <a:off x="5220303" y="1495749"/>
                  <a:ext cx="0" cy="78129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2" name="直接连接符 551"/>
                <p:cNvCxnSpPr/>
                <p:nvPr/>
              </p:nvCxnSpPr>
              <p:spPr>
                <a:xfrm>
                  <a:off x="5363501" y="1495749"/>
                  <a:ext cx="0" cy="781298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3" name="直接连接符 46"/>
                <p:cNvCxnSpPr/>
                <p:nvPr/>
              </p:nvCxnSpPr>
              <p:spPr>
                <a:xfrm>
                  <a:off x="6084316" y="1495749"/>
                  <a:ext cx="0" cy="781298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4" name="直接连接符 553"/>
                <p:cNvCxnSpPr/>
                <p:nvPr/>
              </p:nvCxnSpPr>
              <p:spPr>
                <a:xfrm>
                  <a:off x="6589530" y="1495749"/>
                  <a:ext cx="0" cy="781298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5" name="直接连接符 48"/>
                <p:cNvCxnSpPr/>
                <p:nvPr/>
              </p:nvCxnSpPr>
              <p:spPr>
                <a:xfrm>
                  <a:off x="6444724" y="1495749"/>
                  <a:ext cx="0" cy="781298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6" name="直接连接符 555"/>
                <p:cNvCxnSpPr/>
                <p:nvPr/>
              </p:nvCxnSpPr>
              <p:spPr>
                <a:xfrm>
                  <a:off x="6517127" y="1495749"/>
                  <a:ext cx="0" cy="781298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7" name="直接连接符 50"/>
                <p:cNvCxnSpPr/>
                <p:nvPr/>
              </p:nvCxnSpPr>
              <p:spPr>
                <a:xfrm>
                  <a:off x="6732728" y="1495749"/>
                  <a:ext cx="0" cy="781298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8" name="直接连接符 557"/>
                <p:cNvCxnSpPr/>
                <p:nvPr/>
              </p:nvCxnSpPr>
              <p:spPr>
                <a:xfrm>
                  <a:off x="6301526" y="1495749"/>
                  <a:ext cx="0" cy="781298"/>
                </a:xfrm>
                <a:prstGeom prst="line">
                  <a:avLst/>
                </a:prstGeom>
                <a:ln w="508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9" name="直接连接符 52"/>
                <p:cNvCxnSpPr/>
                <p:nvPr/>
              </p:nvCxnSpPr>
              <p:spPr>
                <a:xfrm>
                  <a:off x="5797921" y="1495749"/>
                  <a:ext cx="0" cy="781298"/>
                </a:xfrm>
                <a:prstGeom prst="line">
                  <a:avLst/>
                </a:prstGeom>
                <a:ln w="508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0" name="直接连接符 559"/>
                <p:cNvCxnSpPr/>
                <p:nvPr/>
              </p:nvCxnSpPr>
              <p:spPr>
                <a:xfrm>
                  <a:off x="5580710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1" name="直接连接符 54"/>
                <p:cNvCxnSpPr/>
                <p:nvPr/>
              </p:nvCxnSpPr>
              <p:spPr>
                <a:xfrm>
                  <a:off x="5508308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2" name="直接连接符 561"/>
                <p:cNvCxnSpPr/>
                <p:nvPr/>
              </p:nvCxnSpPr>
              <p:spPr>
                <a:xfrm>
                  <a:off x="6229123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3" name="直接连接符 562"/>
                <p:cNvCxnSpPr/>
                <p:nvPr/>
              </p:nvCxnSpPr>
              <p:spPr>
                <a:xfrm>
                  <a:off x="5941118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4" name="直接连接符 563"/>
                <p:cNvCxnSpPr/>
                <p:nvPr/>
              </p:nvCxnSpPr>
              <p:spPr>
                <a:xfrm>
                  <a:off x="5653114" y="1495749"/>
                  <a:ext cx="0" cy="78129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5" name="直接连接符 564"/>
                <p:cNvCxnSpPr/>
                <p:nvPr/>
              </p:nvCxnSpPr>
              <p:spPr>
                <a:xfrm>
                  <a:off x="5723909" y="1495749"/>
                  <a:ext cx="0" cy="78129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28" name="组合 99"/>
              <p:cNvGrpSpPr>
                <a:grpSpLocks/>
              </p:cNvGrpSpPr>
              <p:nvPr/>
            </p:nvGrpSpPr>
            <p:grpSpPr bwMode="auto">
              <a:xfrm>
                <a:off x="1115615" y="2420610"/>
                <a:ext cx="5131729" cy="824242"/>
                <a:chOff x="1115615" y="2420610"/>
                <a:chExt cx="5131729" cy="824242"/>
              </a:xfrm>
            </p:grpSpPr>
            <p:cxnSp>
              <p:nvCxnSpPr>
                <p:cNvPr id="529" name="直接连接符 528"/>
                <p:cNvCxnSpPr/>
                <p:nvPr/>
              </p:nvCxnSpPr>
              <p:spPr>
                <a:xfrm>
                  <a:off x="2062722" y="2853848"/>
                  <a:ext cx="4154249" cy="0"/>
                </a:xfrm>
                <a:prstGeom prst="line">
                  <a:avLst/>
                </a:prstGeom>
                <a:ln w="2540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30" name="组合 96"/>
                <p:cNvGrpSpPr>
                  <a:grpSpLocks/>
                </p:cNvGrpSpPr>
                <p:nvPr/>
              </p:nvGrpSpPr>
              <p:grpSpPr bwMode="auto">
                <a:xfrm>
                  <a:off x="1115615" y="2420610"/>
                  <a:ext cx="5131729" cy="824242"/>
                  <a:chOff x="1115616" y="2420610"/>
                  <a:chExt cx="4968618" cy="824242"/>
                </a:xfrm>
              </p:grpSpPr>
              <p:sp>
                <p:nvSpPr>
                  <p:cNvPr id="531" name="TextBox 1051"/>
                  <p:cNvSpPr txBox="1"/>
                  <p:nvPr/>
                </p:nvSpPr>
                <p:spPr>
                  <a:xfrm>
                    <a:off x="1978707" y="2420610"/>
                    <a:ext cx="4105527" cy="824242"/>
                  </a:xfrm>
                  <a:prstGeom prst="rect">
                    <a:avLst/>
                  </a:prstGeom>
                  <a:noFill/>
                </p:spPr>
                <p:txBody>
                  <a:bodyPr>
                    <a:spAutoFit/>
                  </a:bodyPr>
                  <a:lstStyle/>
                  <a:p>
                    <a:pPr algn="ctr">
                      <a:defRPr/>
                    </a:pPr>
                    <a:r>
                      <a:rPr lang="zh-CN" altLang="en-US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黑体" pitchFamily="49" charset="-122"/>
                        <a:ea typeface="黑体" pitchFamily="49" charset="-122"/>
                      </a:rPr>
                      <a:t>铜仁全通汽车运输有限责任公司客运票</a:t>
                    </a:r>
                    <a:endParaRPr lang="en-US" altLang="zh-CN" b="1" dirty="0">
                      <a:solidFill>
                        <a:schemeClr val="accent6">
                          <a:lumMod val="75000"/>
                        </a:schemeClr>
                      </a:solidFill>
                      <a:latin typeface="黑体" pitchFamily="49" charset="-122"/>
                      <a:ea typeface="黑体" pitchFamily="49" charset="-122"/>
                    </a:endParaRPr>
                  </a:p>
                </p:txBody>
              </p:sp>
              <p:grpSp>
                <p:nvGrpSpPr>
                  <p:cNvPr id="532" name="组合 86"/>
                  <p:cNvGrpSpPr>
                    <a:grpSpLocks/>
                  </p:cNvGrpSpPr>
                  <p:nvPr/>
                </p:nvGrpSpPr>
                <p:grpSpPr bwMode="auto">
                  <a:xfrm>
                    <a:off x="1115616" y="2428259"/>
                    <a:ext cx="591191" cy="568693"/>
                    <a:chOff x="1331640" y="2068219"/>
                    <a:chExt cx="591191" cy="568693"/>
                  </a:xfrm>
                </p:grpSpPr>
                <p:sp>
                  <p:nvSpPr>
                    <p:cNvPr id="533" name="弧形 532"/>
                    <p:cNvSpPr/>
                    <p:nvPr/>
                  </p:nvSpPr>
                  <p:spPr>
                    <a:xfrm rot="1354171">
                      <a:off x="1408914" y="2074742"/>
                      <a:ext cx="514620" cy="498022"/>
                    </a:xfrm>
                    <a:prstGeom prst="arc">
                      <a:avLst>
                        <a:gd name="adj1" fmla="val 15579663"/>
                        <a:gd name="adj2" fmla="val 21067988"/>
                      </a:avLst>
                    </a:prstGeom>
                    <a:solidFill>
                      <a:schemeClr val="bg1"/>
                    </a:solidFill>
                    <a:ln w="69850">
                      <a:solidFill>
                        <a:schemeClr val="accent6">
                          <a:lumMod val="7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zh-CN" altLang="en-US"/>
                    </a:p>
                  </p:txBody>
                </p:sp>
                <p:grpSp>
                  <p:nvGrpSpPr>
                    <p:cNvPr id="534" name="组合 11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331640" y="2072883"/>
                      <a:ext cx="553068" cy="564029"/>
                      <a:chOff x="1403740" y="2058892"/>
                      <a:chExt cx="553068" cy="564029"/>
                    </a:xfrm>
                  </p:grpSpPr>
                  <p:sp>
                    <p:nvSpPr>
                      <p:cNvPr id="535" name="弧形 28"/>
                      <p:cNvSpPr/>
                      <p:nvPr/>
                    </p:nvSpPr>
                    <p:spPr>
                      <a:xfrm rot="7746521">
                        <a:off x="1445735" y="2091627"/>
                        <a:ext cx="526364" cy="537493"/>
                      </a:xfrm>
                      <a:prstGeom prst="arc">
                        <a:avLst>
                          <a:gd name="adj1" fmla="val 15230483"/>
                          <a:gd name="adj2" fmla="val 1603118"/>
                        </a:avLst>
                      </a:prstGeom>
                      <a:solidFill>
                        <a:schemeClr val="bg1"/>
                      </a:solidFill>
                      <a:ln w="69850">
                        <a:solidFill>
                          <a:schemeClr val="accent6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zh-CN" altLang="en-US"/>
                      </a:p>
                    </p:txBody>
                  </p:sp>
                  <p:grpSp>
                    <p:nvGrpSpPr>
                      <p:cNvPr id="536" name="组合 11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403740" y="2058892"/>
                        <a:ext cx="503964" cy="514188"/>
                        <a:chOff x="1403740" y="2058892"/>
                        <a:chExt cx="503964" cy="514188"/>
                      </a:xfrm>
                    </p:grpSpPr>
                    <p:sp>
                      <p:nvSpPr>
                        <p:cNvPr id="537" name="弧形 30"/>
                        <p:cNvSpPr/>
                        <p:nvPr/>
                      </p:nvSpPr>
                      <p:spPr>
                        <a:xfrm rot="15014040">
                          <a:off x="1409332" y="2059698"/>
                          <a:ext cx="514217" cy="524424"/>
                        </a:xfrm>
                        <a:prstGeom prst="arc">
                          <a:avLst>
                            <a:gd name="adj1" fmla="val 16739022"/>
                            <a:gd name="adj2" fmla="val 200284"/>
                          </a:avLst>
                        </a:prstGeom>
                        <a:solidFill>
                          <a:schemeClr val="bg1"/>
                        </a:solidFill>
                        <a:ln w="69850">
                          <a:solidFill>
                            <a:schemeClr val="accent6">
                              <a:lumMod val="75000"/>
                            </a:schemeClr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zh-CN" altLang="en-US"/>
                        </a:p>
                      </p:txBody>
                    </p:sp>
                    <p:grpSp>
                      <p:nvGrpSpPr>
                        <p:cNvPr id="538" name="组合 11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475656" y="2132856"/>
                          <a:ext cx="432048" cy="360040"/>
                          <a:chOff x="2627784" y="1844824"/>
                          <a:chExt cx="432048" cy="360040"/>
                        </a:xfrm>
                      </p:grpSpPr>
                      <p:cxnSp>
                        <p:nvCxnSpPr>
                          <p:cNvPr id="539" name="直接连接符 538"/>
                          <p:cNvCxnSpPr/>
                          <p:nvPr/>
                        </p:nvCxnSpPr>
                        <p:spPr>
                          <a:xfrm flipH="1">
                            <a:off x="2628240" y="2066268"/>
                            <a:ext cx="243425" cy="137665"/>
                          </a:xfrm>
                          <a:prstGeom prst="line">
                            <a:avLst/>
                          </a:prstGeom>
                          <a:ln w="63500">
                            <a:solidFill>
                              <a:schemeClr val="accent6">
                                <a:lumMod val="75000"/>
                              </a:schemeClr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540" name="直接连接符 539"/>
                          <p:cNvCxnSpPr/>
                          <p:nvPr/>
                        </p:nvCxnSpPr>
                        <p:spPr>
                          <a:xfrm>
                            <a:off x="2865130" y="2066268"/>
                            <a:ext cx="215651" cy="137665"/>
                          </a:xfrm>
                          <a:prstGeom prst="line">
                            <a:avLst/>
                          </a:prstGeom>
                          <a:ln w="63500">
                            <a:solidFill>
                              <a:schemeClr val="accent6">
                                <a:lumMod val="75000"/>
                              </a:schemeClr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541" name="直接连接符 540"/>
                          <p:cNvCxnSpPr/>
                          <p:nvPr/>
                        </p:nvCxnSpPr>
                        <p:spPr>
                          <a:xfrm>
                            <a:off x="2865130" y="1851673"/>
                            <a:ext cx="11436" cy="265208"/>
                          </a:xfrm>
                          <a:prstGeom prst="line">
                            <a:avLst/>
                          </a:prstGeom>
                          <a:ln w="63500">
                            <a:solidFill>
                              <a:schemeClr val="accent6">
                                <a:lumMod val="75000"/>
                              </a:schemeClr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</p:grpSp>
                  </p:grpSp>
                </p:grpSp>
              </p:grpSp>
            </p:grpSp>
          </p:grpSp>
        </p:grpSp>
        <p:grpSp>
          <p:nvGrpSpPr>
            <p:cNvPr id="490" name="Group 33"/>
            <p:cNvGrpSpPr>
              <a:grpSpLocks/>
            </p:cNvGrpSpPr>
            <p:nvPr/>
          </p:nvGrpSpPr>
          <p:grpSpPr bwMode="auto">
            <a:xfrm>
              <a:off x="3038784" y="1772816"/>
              <a:ext cx="1461208" cy="876051"/>
              <a:chOff x="1020" y="1344"/>
              <a:chExt cx="1316" cy="816"/>
            </a:xfrm>
          </p:grpSpPr>
          <p:grpSp>
            <p:nvGrpSpPr>
              <p:cNvPr id="516" name="Group 27"/>
              <p:cNvGrpSpPr>
                <a:grpSpLocks/>
              </p:cNvGrpSpPr>
              <p:nvPr/>
            </p:nvGrpSpPr>
            <p:grpSpPr bwMode="auto">
              <a:xfrm>
                <a:off x="1020" y="1344"/>
                <a:ext cx="1316" cy="816"/>
                <a:chOff x="4860" y="4376"/>
                <a:chExt cx="2160" cy="1248"/>
              </a:xfrm>
            </p:grpSpPr>
            <p:sp>
              <p:nvSpPr>
                <p:cNvPr id="520" name="Oval 28"/>
                <p:cNvSpPr>
                  <a:spLocks noChangeArrowheads="1"/>
                </p:cNvSpPr>
                <p:nvPr/>
              </p:nvSpPr>
              <p:spPr bwMode="auto">
                <a:xfrm>
                  <a:off x="4860" y="4376"/>
                  <a:ext cx="2160" cy="1248"/>
                </a:xfrm>
                <a:prstGeom prst="ellipse">
                  <a:avLst/>
                </a:prstGeom>
                <a:solidFill>
                  <a:srgbClr val="FFFFFF">
                    <a:alpha val="3922"/>
                  </a:srgbClr>
                </a:solidFill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521" name="Oval 29"/>
                <p:cNvSpPr>
                  <a:spLocks noChangeArrowheads="1"/>
                </p:cNvSpPr>
                <p:nvPr/>
              </p:nvSpPr>
              <p:spPr bwMode="auto">
                <a:xfrm>
                  <a:off x="4954" y="4454"/>
                  <a:ext cx="1971" cy="1092"/>
                </a:xfrm>
                <a:prstGeom prst="ellipse">
                  <a:avLst/>
                </a:prstGeom>
                <a:solidFill>
                  <a:srgbClr val="FFFFFF">
                    <a:alpha val="0"/>
                  </a:srgbClr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sp>
            <p:nvSpPr>
              <p:cNvPr id="517" name="WordArt 30"/>
              <p:cNvSpPr>
                <a:spLocks noChangeAspect="1" noChangeArrowheads="1" noChangeShapeType="1" noTextEdit="1"/>
              </p:cNvSpPr>
              <p:nvPr/>
            </p:nvSpPr>
            <p:spPr bwMode="auto">
              <a:xfrm>
                <a:off x="1292" y="1525"/>
                <a:ext cx="783" cy="258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0852364"/>
                  </a:avLst>
                </a:prstTxWarp>
              </a:bodyPr>
              <a:lstStyle/>
              <a:p>
                <a:pPr algn="ctr"/>
                <a:r>
                  <a:rPr lang="zh-CN" altLang="en-US" sz="3200" kern="10">
                    <a:ln w="952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noFill/>
                    <a:latin typeface="宋体" panose="02010600030101010101" pitchFamily="2" charset="-122"/>
                  </a:rPr>
                  <a:t>全国统一发票监制章</a:t>
                </a:r>
              </a:p>
            </p:txBody>
          </p:sp>
          <p:sp>
            <p:nvSpPr>
              <p:cNvPr id="518" name="WordArt 3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338" y="1706"/>
                <a:ext cx="672" cy="9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zh-CN" altLang="en-US" sz="1200" kern="10">
                    <a:ln w="952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latin typeface="宋体" panose="02010600030101010101" pitchFamily="2" charset="-122"/>
                  </a:rPr>
                  <a:t>贵州省铜仁市</a:t>
                </a:r>
              </a:p>
            </p:txBody>
          </p:sp>
          <p:sp>
            <p:nvSpPr>
              <p:cNvPr id="519" name="WordArt 3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92" y="1497"/>
                <a:ext cx="972" cy="561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Down">
                  <a:avLst>
                    <a:gd name="adj" fmla="val 881421"/>
                  </a:avLst>
                </a:prstTxWarp>
              </a:bodyPr>
              <a:lstStyle/>
              <a:p>
                <a:pPr algn="ctr"/>
                <a:r>
                  <a:rPr lang="zh-CN" altLang="en-US" sz="1000" kern="10">
                    <a:ln w="952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宋体" panose="02010600030101010101" pitchFamily="2" charset="-122"/>
                  </a:rPr>
                  <a:t>国 家 税 务 局 监 制</a:t>
                </a:r>
              </a:p>
            </p:txBody>
          </p:sp>
        </p:grpSp>
        <p:grpSp>
          <p:nvGrpSpPr>
            <p:cNvPr id="491" name="组合 82"/>
            <p:cNvGrpSpPr>
              <a:grpSpLocks/>
            </p:cNvGrpSpPr>
            <p:nvPr/>
          </p:nvGrpSpPr>
          <p:grpSpPr bwMode="auto">
            <a:xfrm>
              <a:off x="1043564" y="3500294"/>
              <a:ext cx="5688048" cy="1407013"/>
              <a:chOff x="1043564" y="3356278"/>
              <a:chExt cx="5688048" cy="1407013"/>
            </a:xfrm>
          </p:grpSpPr>
          <p:cxnSp>
            <p:nvCxnSpPr>
              <p:cNvPr id="492" name="直接连接符 491"/>
              <p:cNvCxnSpPr/>
              <p:nvPr/>
            </p:nvCxnSpPr>
            <p:spPr>
              <a:xfrm flipV="1">
                <a:off x="6586499" y="3356278"/>
                <a:ext cx="0" cy="1295668"/>
              </a:xfrm>
              <a:prstGeom prst="line">
                <a:avLst/>
              </a:prstGeom>
              <a:ln w="254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93" name="组合 152"/>
              <p:cNvGrpSpPr>
                <a:grpSpLocks/>
              </p:cNvGrpSpPr>
              <p:nvPr/>
            </p:nvGrpSpPr>
            <p:grpSpPr bwMode="auto">
              <a:xfrm>
                <a:off x="1043564" y="3356992"/>
                <a:ext cx="5688048" cy="1406299"/>
                <a:chOff x="1043564" y="3356992"/>
                <a:chExt cx="5688048" cy="1406299"/>
              </a:xfrm>
            </p:grpSpPr>
            <p:grpSp>
              <p:nvGrpSpPr>
                <p:cNvPr id="494" name="组合 139"/>
                <p:cNvGrpSpPr>
                  <a:grpSpLocks/>
                </p:cNvGrpSpPr>
                <p:nvPr/>
              </p:nvGrpSpPr>
              <p:grpSpPr bwMode="auto">
                <a:xfrm>
                  <a:off x="1043608" y="3356992"/>
                  <a:ext cx="5544616" cy="1296144"/>
                  <a:chOff x="1043608" y="3356992"/>
                  <a:chExt cx="5544616" cy="1296144"/>
                </a:xfrm>
              </p:grpSpPr>
              <p:cxnSp>
                <p:nvCxnSpPr>
                  <p:cNvPr id="507" name="直接连接符 506"/>
                  <p:cNvCxnSpPr/>
                  <p:nvPr/>
                </p:nvCxnSpPr>
                <p:spPr>
                  <a:xfrm>
                    <a:off x="1043564" y="4627652"/>
                    <a:ext cx="5544623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8" name="直接连接符 507"/>
                  <p:cNvCxnSpPr/>
                  <p:nvPr/>
                </p:nvCxnSpPr>
                <p:spPr>
                  <a:xfrm>
                    <a:off x="1043564" y="4196437"/>
                    <a:ext cx="5544623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9" name="直接连接符 508"/>
                  <p:cNvCxnSpPr/>
                  <p:nvPr/>
                </p:nvCxnSpPr>
                <p:spPr>
                  <a:xfrm>
                    <a:off x="1043564" y="3789517"/>
                    <a:ext cx="5544623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0" name="直接连接符 509"/>
                  <p:cNvCxnSpPr/>
                  <p:nvPr/>
                </p:nvCxnSpPr>
                <p:spPr>
                  <a:xfrm>
                    <a:off x="1043564" y="3356278"/>
                    <a:ext cx="5544623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1" name="直接连接符 510"/>
                  <p:cNvCxnSpPr/>
                  <p:nvPr/>
                </p:nvCxnSpPr>
                <p:spPr>
                  <a:xfrm flipV="1">
                    <a:off x="1043564" y="3356278"/>
                    <a:ext cx="0" cy="1271375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2" name="直接连接符 511"/>
                  <p:cNvCxnSpPr/>
                  <p:nvPr/>
                </p:nvCxnSpPr>
                <p:spPr>
                  <a:xfrm flipV="1">
                    <a:off x="4860344" y="3356278"/>
                    <a:ext cx="0" cy="840159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3" name="直接连接符 512"/>
                  <p:cNvCxnSpPr/>
                  <p:nvPr/>
                </p:nvCxnSpPr>
                <p:spPr>
                  <a:xfrm flipV="1">
                    <a:off x="2771408" y="3356278"/>
                    <a:ext cx="0" cy="840159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4" name="直接连接符 513"/>
                  <p:cNvCxnSpPr/>
                  <p:nvPr/>
                </p:nvCxnSpPr>
                <p:spPr>
                  <a:xfrm flipV="1">
                    <a:off x="3923866" y="3356278"/>
                    <a:ext cx="0" cy="1271375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5" name="直接连接符 514"/>
                  <p:cNvCxnSpPr/>
                  <p:nvPr/>
                </p:nvCxnSpPr>
                <p:spPr>
                  <a:xfrm flipV="1">
                    <a:off x="5724266" y="3356278"/>
                    <a:ext cx="0" cy="840159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95" name="TextBox 1015"/>
                <p:cNvSpPr txBox="1"/>
                <p:nvPr/>
              </p:nvSpPr>
              <p:spPr>
                <a:xfrm>
                  <a:off x="1259545" y="3429159"/>
                  <a:ext cx="1295883" cy="47099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乘车日期</a:t>
                  </a:r>
                </a:p>
              </p:txBody>
            </p:sp>
            <p:sp>
              <p:nvSpPr>
                <p:cNvPr id="496" name="TextBox 94"/>
                <p:cNvSpPr txBox="1">
                  <a:spLocks noChangeArrowheads="1"/>
                </p:cNvSpPr>
                <p:nvPr/>
              </p:nvSpPr>
              <p:spPr bwMode="auto">
                <a:xfrm>
                  <a:off x="1115616" y="3851756"/>
                  <a:ext cx="1656184" cy="471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2017--06--</a:t>
                  </a:r>
                  <a:r>
                    <a:rPr lang="en-US" altLang="zh-CN" b="1" smtClean="0"/>
                    <a:t>10</a:t>
                  </a:r>
                  <a:endParaRPr lang="zh-CN" altLang="en-US" b="1"/>
                </a:p>
              </p:txBody>
            </p:sp>
            <p:sp>
              <p:nvSpPr>
                <p:cNvPr id="497" name="TextBox 1017"/>
                <p:cNvSpPr txBox="1"/>
                <p:nvPr/>
              </p:nvSpPr>
              <p:spPr>
                <a:xfrm>
                  <a:off x="2773095" y="3429159"/>
                  <a:ext cx="1223327" cy="47099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开车时间</a:t>
                  </a:r>
                </a:p>
              </p:txBody>
            </p:sp>
            <p:sp>
              <p:nvSpPr>
                <p:cNvPr id="498" name="TextBox 96"/>
                <p:cNvSpPr txBox="1">
                  <a:spLocks noChangeArrowheads="1"/>
                </p:cNvSpPr>
                <p:nvPr/>
              </p:nvSpPr>
              <p:spPr bwMode="auto">
                <a:xfrm>
                  <a:off x="2843808" y="3851756"/>
                  <a:ext cx="864096" cy="471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17:20</a:t>
                  </a:r>
                  <a:endParaRPr lang="zh-CN" altLang="en-US" b="1"/>
                </a:p>
              </p:txBody>
            </p:sp>
            <p:sp>
              <p:nvSpPr>
                <p:cNvPr id="499" name="TextBox 1019"/>
                <p:cNvSpPr txBox="1"/>
                <p:nvPr/>
              </p:nvSpPr>
              <p:spPr>
                <a:xfrm>
                  <a:off x="3996422" y="3429159"/>
                  <a:ext cx="789678" cy="47099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车次</a:t>
                  </a:r>
                </a:p>
              </p:txBody>
            </p:sp>
            <p:sp>
              <p:nvSpPr>
                <p:cNvPr id="500" name="TextBox 1020"/>
                <p:cNvSpPr txBox="1"/>
                <p:nvPr/>
              </p:nvSpPr>
              <p:spPr>
                <a:xfrm>
                  <a:off x="4860344" y="3429159"/>
                  <a:ext cx="791365" cy="47099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座号</a:t>
                  </a:r>
                </a:p>
              </p:txBody>
            </p:sp>
            <p:sp>
              <p:nvSpPr>
                <p:cNvPr id="501" name="TextBox 1021"/>
                <p:cNvSpPr txBox="1"/>
                <p:nvPr/>
              </p:nvSpPr>
              <p:spPr>
                <a:xfrm>
                  <a:off x="5724266" y="3429159"/>
                  <a:ext cx="1007346" cy="47099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检票口</a:t>
                  </a:r>
                </a:p>
              </p:txBody>
            </p:sp>
            <p:sp>
              <p:nvSpPr>
                <p:cNvPr id="502" name="TextBox 100"/>
                <p:cNvSpPr txBox="1">
                  <a:spLocks noChangeArrowheads="1"/>
                </p:cNvSpPr>
                <p:nvPr/>
              </p:nvSpPr>
              <p:spPr bwMode="auto">
                <a:xfrm>
                  <a:off x="3995936" y="3861048"/>
                  <a:ext cx="792088" cy="471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7850</a:t>
                  </a:r>
                  <a:endParaRPr lang="zh-CN" altLang="en-US" b="1"/>
                </a:p>
              </p:txBody>
            </p:sp>
            <p:sp>
              <p:nvSpPr>
                <p:cNvPr id="503" name="TextBox 101"/>
                <p:cNvSpPr txBox="1">
                  <a:spLocks noChangeArrowheads="1"/>
                </p:cNvSpPr>
                <p:nvPr/>
              </p:nvSpPr>
              <p:spPr bwMode="auto">
                <a:xfrm>
                  <a:off x="5076056" y="3851756"/>
                  <a:ext cx="496149" cy="4710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9</a:t>
                  </a:r>
                  <a:endParaRPr lang="zh-CN" altLang="en-US" b="1"/>
                </a:p>
              </p:txBody>
            </p:sp>
            <p:sp>
              <p:nvSpPr>
                <p:cNvPr id="504" name="TextBox 102"/>
                <p:cNvSpPr txBox="1">
                  <a:spLocks noChangeArrowheads="1"/>
                </p:cNvSpPr>
                <p:nvPr/>
              </p:nvSpPr>
              <p:spPr bwMode="auto">
                <a:xfrm>
                  <a:off x="5868144" y="3851756"/>
                  <a:ext cx="360040" cy="471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3</a:t>
                  </a:r>
                  <a:endParaRPr lang="zh-CN" altLang="en-US" b="1"/>
                </a:p>
              </p:txBody>
            </p:sp>
            <p:sp>
              <p:nvSpPr>
                <p:cNvPr id="505" name="TextBox 1025"/>
                <p:cNvSpPr txBox="1"/>
                <p:nvPr/>
              </p:nvSpPr>
              <p:spPr>
                <a:xfrm>
                  <a:off x="1043564" y="4283490"/>
                  <a:ext cx="2375785" cy="47099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车型 </a:t>
                  </a:r>
                  <a:r>
                    <a:rPr lang="zh-CN" altLang="en-US" b="1" dirty="0">
                      <a:latin typeface="Arial" charset="0"/>
                      <a:ea typeface="宋体" charset="-122"/>
                    </a:rPr>
                    <a:t>    金龙</a:t>
                  </a:r>
                  <a:r>
                    <a:rPr lang="en-US" altLang="zh-CN" b="1" dirty="0">
                      <a:latin typeface="Arial" charset="0"/>
                      <a:ea typeface="宋体" charset="-122"/>
                    </a:rPr>
                    <a:t>KLQ6</a:t>
                  </a:r>
                  <a:r>
                    <a:rPr lang="zh-CN" altLang="en-US" b="1" dirty="0">
                      <a:latin typeface="Arial" charset="0"/>
                      <a:ea typeface="宋体" charset="-122"/>
                    </a:rPr>
                    <a:t>   </a:t>
                  </a:r>
                </a:p>
              </p:txBody>
            </p:sp>
            <p:sp>
              <p:nvSpPr>
                <p:cNvPr id="506" name="TextBox 1026"/>
                <p:cNvSpPr txBox="1"/>
                <p:nvPr/>
              </p:nvSpPr>
              <p:spPr>
                <a:xfrm>
                  <a:off x="3996422" y="4291588"/>
                  <a:ext cx="2374097" cy="471703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工号 </a:t>
                  </a:r>
                  <a:r>
                    <a:rPr lang="zh-CN" altLang="en-US" b="1" dirty="0">
                      <a:latin typeface="Arial" charset="0"/>
                      <a:ea typeface="宋体" charset="-122"/>
                    </a:rPr>
                    <a:t>      </a:t>
                  </a:r>
                  <a:r>
                    <a:rPr lang="en-US" altLang="zh-CN" b="1" dirty="0">
                      <a:latin typeface="Arial" charset="0"/>
                      <a:ea typeface="宋体" charset="-122"/>
                    </a:rPr>
                    <a:t>0011</a:t>
                  </a:r>
                  <a:endParaRPr lang="zh-CN" altLang="en-US" b="1" dirty="0">
                    <a:latin typeface="Arial" charset="0"/>
                    <a:ea typeface="宋体" charset="-122"/>
                  </a:endParaRPr>
                </a:p>
              </p:txBody>
            </p:sp>
          </p:grpSp>
        </p:grpSp>
      </p:grpSp>
      <p:grpSp>
        <p:nvGrpSpPr>
          <p:cNvPr id="566" name="组合 85"/>
          <p:cNvGrpSpPr>
            <a:grpSpLocks/>
          </p:cNvGrpSpPr>
          <p:nvPr/>
        </p:nvGrpSpPr>
        <p:grpSpPr bwMode="auto">
          <a:xfrm>
            <a:off x="2366320" y="1162875"/>
            <a:ext cx="6119812" cy="2879725"/>
            <a:chOff x="827584" y="1556792"/>
            <a:chExt cx="6504723" cy="3672408"/>
          </a:xfrm>
        </p:grpSpPr>
        <p:sp>
          <p:nvSpPr>
            <p:cNvPr id="567" name="矩形 566"/>
            <p:cNvSpPr/>
            <p:nvPr/>
          </p:nvSpPr>
          <p:spPr>
            <a:xfrm>
              <a:off x="827584" y="1556792"/>
              <a:ext cx="6335988" cy="3672408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568" name="组合 100"/>
            <p:cNvGrpSpPr>
              <a:grpSpLocks/>
            </p:cNvGrpSpPr>
            <p:nvPr/>
          </p:nvGrpSpPr>
          <p:grpSpPr bwMode="auto">
            <a:xfrm>
              <a:off x="911951" y="1700530"/>
              <a:ext cx="6420356" cy="3489953"/>
              <a:chOff x="911951" y="2420610"/>
              <a:chExt cx="6420356" cy="3489953"/>
            </a:xfrm>
          </p:grpSpPr>
          <p:sp>
            <p:nvSpPr>
              <p:cNvPr id="601" name="TextBox 4"/>
              <p:cNvSpPr txBox="1"/>
              <p:nvPr/>
            </p:nvSpPr>
            <p:spPr>
              <a:xfrm>
                <a:off x="4310268" y="2916608"/>
                <a:ext cx="3022039" cy="47099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600" b="1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发票代码 </a:t>
                </a:r>
                <a:r>
                  <a:rPr lang="en-US" altLang="zh-CN" b="1" dirty="0">
                    <a:latin typeface="新宋体" pitchFamily="49" charset="-122"/>
                    <a:ea typeface="新宋体" pitchFamily="49" charset="-122"/>
                  </a:rPr>
                  <a:t>152221506107</a:t>
                </a:r>
                <a:endParaRPr lang="zh-CN" altLang="en-US" b="1" dirty="0">
                  <a:latin typeface="新宋体" pitchFamily="49" charset="-122"/>
                  <a:ea typeface="新宋体" pitchFamily="49" charset="-122"/>
                </a:endParaRPr>
              </a:p>
            </p:txBody>
          </p:sp>
          <p:sp>
            <p:nvSpPr>
              <p:cNvPr id="602" name="TextBox 1043"/>
              <p:cNvSpPr txBox="1"/>
              <p:nvPr/>
            </p:nvSpPr>
            <p:spPr>
              <a:xfrm>
                <a:off x="4318705" y="3214206"/>
                <a:ext cx="2492213" cy="46968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600" b="1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发票号码   </a:t>
                </a:r>
                <a:r>
                  <a:rPr lang="en-US" altLang="zh-CN" b="1" dirty="0">
                    <a:latin typeface="新宋体" pitchFamily="49" charset="-122"/>
                    <a:ea typeface="新宋体" pitchFamily="49" charset="-122"/>
                  </a:rPr>
                  <a:t>09897543</a:t>
                </a:r>
                <a:endParaRPr lang="zh-CN" altLang="en-US" b="1" dirty="0">
                  <a:latin typeface="新宋体" pitchFamily="49" charset="-122"/>
                  <a:ea typeface="新宋体" pitchFamily="49" charset="-122"/>
                </a:endParaRPr>
              </a:p>
            </p:txBody>
          </p:sp>
          <p:sp>
            <p:nvSpPr>
              <p:cNvPr id="603" name="TextBox 1044"/>
              <p:cNvSpPr txBox="1"/>
              <p:nvPr/>
            </p:nvSpPr>
            <p:spPr>
              <a:xfrm>
                <a:off x="911951" y="3285064"/>
                <a:ext cx="3664918" cy="51024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起讫</a:t>
                </a:r>
                <a:r>
                  <a:rPr lang="zh-CN" altLang="en-US" b="1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站</a:t>
                </a:r>
                <a:r>
                  <a:rPr lang="zh-CN" altLang="en-US" b="1" smtClean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：</a:t>
                </a:r>
                <a:r>
                  <a:rPr lang="zh-CN" altLang="en-US" sz="2000" b="1">
                    <a:latin typeface="新宋体" pitchFamily="49" charset="-122"/>
                    <a:ea typeface="新宋体" pitchFamily="49" charset="-122"/>
                  </a:rPr>
                  <a:t>铜</a:t>
                </a:r>
                <a:r>
                  <a:rPr lang="zh-CN" altLang="en-US" sz="2000" b="1" smtClean="0">
                    <a:latin typeface="新宋体" pitchFamily="49" charset="-122"/>
                    <a:ea typeface="新宋体" pitchFamily="49" charset="-122"/>
                  </a:rPr>
                  <a:t>仁 到 高铁南</a:t>
                </a:r>
                <a:endParaRPr lang="zh-CN" altLang="en-US" sz="2000" b="1" dirty="0">
                  <a:latin typeface="新宋体" pitchFamily="49" charset="-122"/>
                  <a:ea typeface="新宋体" pitchFamily="49" charset="-122"/>
                </a:endParaRPr>
              </a:p>
            </p:txBody>
          </p:sp>
          <p:sp>
            <p:nvSpPr>
              <p:cNvPr id="604" name="TextBox 1045"/>
              <p:cNvSpPr txBox="1"/>
              <p:nvPr/>
            </p:nvSpPr>
            <p:spPr>
              <a:xfrm>
                <a:off x="911951" y="3687935"/>
                <a:ext cx="4076631" cy="58874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票价</a:t>
                </a:r>
                <a:r>
                  <a:rPr lang="zh-CN" altLang="en-US" sz="20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    </a:t>
                </a:r>
                <a:r>
                  <a:rPr lang="en-US" altLang="zh-CN" sz="2400" b="1" dirty="0">
                    <a:latin typeface="新宋体" pitchFamily="49" charset="-122"/>
                    <a:ea typeface="新宋体" pitchFamily="49" charset="-122"/>
                  </a:rPr>
                  <a:t>28</a:t>
                </a:r>
                <a:r>
                  <a:rPr lang="en-US" altLang="zh-CN" sz="20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 </a:t>
                </a:r>
                <a:r>
                  <a:rPr lang="en-US" altLang="zh-CN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</a:t>
                </a: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元  </a:t>
                </a:r>
                <a:r>
                  <a:rPr lang="zh-CN" altLang="en-US" sz="2400" b="1" dirty="0">
                    <a:latin typeface="新宋体" pitchFamily="49" charset="-122"/>
                    <a:ea typeface="新宋体" pitchFamily="49" charset="-122"/>
                  </a:rPr>
                  <a:t>全</a:t>
                </a:r>
                <a:r>
                  <a:rPr lang="zh-CN" altLang="en-US" sz="24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</a:t>
                </a:r>
                <a:r>
                  <a:rPr lang="zh-CN" altLang="en-US" sz="20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</a:t>
                </a: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票</a:t>
                </a:r>
                <a:endParaRPr lang="zh-CN" altLang="en-US" b="1" dirty="0">
                  <a:latin typeface="新宋体" pitchFamily="49" charset="-122"/>
                  <a:ea typeface="新宋体" pitchFamily="49" charset="-122"/>
                </a:endParaRPr>
              </a:p>
            </p:txBody>
          </p:sp>
          <p:sp>
            <p:nvSpPr>
              <p:cNvPr id="605" name="TextBox 1046"/>
              <p:cNvSpPr txBox="1"/>
              <p:nvPr/>
            </p:nvSpPr>
            <p:spPr>
              <a:xfrm>
                <a:off x="972696" y="5518066"/>
                <a:ext cx="4751570" cy="39249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400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备注：票价内含旅客站务费</a:t>
                </a:r>
                <a:r>
                  <a:rPr lang="en-US" altLang="zh-CN" sz="1400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0.50</a:t>
                </a:r>
                <a:r>
                  <a:rPr lang="zh-CN" altLang="en-US" sz="1400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元。手开无效</a:t>
                </a:r>
              </a:p>
            </p:txBody>
          </p:sp>
          <p:grpSp>
            <p:nvGrpSpPr>
              <p:cNvPr id="606" name="组合 53"/>
              <p:cNvGrpSpPr>
                <a:grpSpLocks/>
              </p:cNvGrpSpPr>
              <p:nvPr/>
            </p:nvGrpSpPr>
            <p:grpSpPr bwMode="auto">
              <a:xfrm>
                <a:off x="4394750" y="3573016"/>
                <a:ext cx="2265482" cy="404331"/>
                <a:chOff x="4572000" y="1484784"/>
                <a:chExt cx="2160240" cy="792088"/>
              </a:xfrm>
            </p:grpSpPr>
            <p:cxnSp>
              <p:nvCxnSpPr>
                <p:cNvPr id="621" name="直接连接符 620"/>
                <p:cNvCxnSpPr/>
                <p:nvPr/>
              </p:nvCxnSpPr>
              <p:spPr>
                <a:xfrm>
                  <a:off x="4571892" y="1495749"/>
                  <a:ext cx="0" cy="781298"/>
                </a:xfrm>
                <a:prstGeom prst="line">
                  <a:avLst/>
                </a:prstGeom>
                <a:ln w="508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2" name="直接连接符 621"/>
                <p:cNvCxnSpPr/>
                <p:nvPr/>
              </p:nvCxnSpPr>
              <p:spPr>
                <a:xfrm>
                  <a:off x="4644294" y="1495749"/>
                  <a:ext cx="0" cy="78129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3" name="直接连接符 37"/>
                <p:cNvCxnSpPr/>
                <p:nvPr/>
              </p:nvCxnSpPr>
              <p:spPr>
                <a:xfrm>
                  <a:off x="4716698" y="1495749"/>
                  <a:ext cx="0" cy="78129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4" name="直接连接符 623"/>
                <p:cNvCxnSpPr/>
                <p:nvPr/>
              </p:nvCxnSpPr>
              <p:spPr>
                <a:xfrm>
                  <a:off x="4789101" y="1495749"/>
                  <a:ext cx="0" cy="781298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5" name="直接连接符 624"/>
                <p:cNvCxnSpPr/>
                <p:nvPr/>
              </p:nvCxnSpPr>
              <p:spPr>
                <a:xfrm>
                  <a:off x="4859895" y="1495749"/>
                  <a:ext cx="0" cy="781298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6" name="直接连接符 625"/>
                <p:cNvCxnSpPr/>
                <p:nvPr/>
              </p:nvCxnSpPr>
              <p:spPr>
                <a:xfrm>
                  <a:off x="4932299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7" name="直接连接符 626"/>
                <p:cNvCxnSpPr/>
                <p:nvPr/>
              </p:nvCxnSpPr>
              <p:spPr>
                <a:xfrm>
                  <a:off x="5003093" y="1495749"/>
                  <a:ext cx="0" cy="78129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8" name="直接连接符 627"/>
                <p:cNvCxnSpPr/>
                <p:nvPr/>
              </p:nvCxnSpPr>
              <p:spPr>
                <a:xfrm>
                  <a:off x="5077106" y="1495749"/>
                  <a:ext cx="0" cy="78129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9" name="直接连接符 43"/>
                <p:cNvCxnSpPr/>
                <p:nvPr/>
              </p:nvCxnSpPr>
              <p:spPr>
                <a:xfrm>
                  <a:off x="5149509" y="1495749"/>
                  <a:ext cx="0" cy="781298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0" name="直接连接符 44"/>
                <p:cNvCxnSpPr/>
                <p:nvPr/>
              </p:nvCxnSpPr>
              <p:spPr>
                <a:xfrm>
                  <a:off x="5220303" y="1495749"/>
                  <a:ext cx="0" cy="78129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1" name="直接连接符 630"/>
                <p:cNvCxnSpPr/>
                <p:nvPr/>
              </p:nvCxnSpPr>
              <p:spPr>
                <a:xfrm>
                  <a:off x="5363501" y="1495749"/>
                  <a:ext cx="0" cy="781298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2" name="直接连接符 46"/>
                <p:cNvCxnSpPr/>
                <p:nvPr/>
              </p:nvCxnSpPr>
              <p:spPr>
                <a:xfrm>
                  <a:off x="6084316" y="1495749"/>
                  <a:ext cx="0" cy="781298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3" name="直接连接符 632"/>
                <p:cNvCxnSpPr/>
                <p:nvPr/>
              </p:nvCxnSpPr>
              <p:spPr>
                <a:xfrm>
                  <a:off x="6589530" y="1495749"/>
                  <a:ext cx="0" cy="781298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4" name="直接连接符 48"/>
                <p:cNvCxnSpPr/>
                <p:nvPr/>
              </p:nvCxnSpPr>
              <p:spPr>
                <a:xfrm>
                  <a:off x="6444724" y="1495749"/>
                  <a:ext cx="0" cy="781298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5" name="直接连接符 634"/>
                <p:cNvCxnSpPr/>
                <p:nvPr/>
              </p:nvCxnSpPr>
              <p:spPr>
                <a:xfrm>
                  <a:off x="6517127" y="1495749"/>
                  <a:ext cx="0" cy="781298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6" name="直接连接符 50"/>
                <p:cNvCxnSpPr/>
                <p:nvPr/>
              </p:nvCxnSpPr>
              <p:spPr>
                <a:xfrm>
                  <a:off x="6732728" y="1495749"/>
                  <a:ext cx="0" cy="781298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7" name="直接连接符 636"/>
                <p:cNvCxnSpPr/>
                <p:nvPr/>
              </p:nvCxnSpPr>
              <p:spPr>
                <a:xfrm>
                  <a:off x="6301526" y="1495749"/>
                  <a:ext cx="0" cy="781298"/>
                </a:xfrm>
                <a:prstGeom prst="line">
                  <a:avLst/>
                </a:prstGeom>
                <a:ln w="508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8" name="直接连接符 52"/>
                <p:cNvCxnSpPr/>
                <p:nvPr/>
              </p:nvCxnSpPr>
              <p:spPr>
                <a:xfrm>
                  <a:off x="5797921" y="1495749"/>
                  <a:ext cx="0" cy="781298"/>
                </a:xfrm>
                <a:prstGeom prst="line">
                  <a:avLst/>
                </a:prstGeom>
                <a:ln w="508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9" name="直接连接符 638"/>
                <p:cNvCxnSpPr/>
                <p:nvPr/>
              </p:nvCxnSpPr>
              <p:spPr>
                <a:xfrm>
                  <a:off x="5580710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0" name="直接连接符 54"/>
                <p:cNvCxnSpPr/>
                <p:nvPr/>
              </p:nvCxnSpPr>
              <p:spPr>
                <a:xfrm>
                  <a:off x="5508308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1" name="直接连接符 640"/>
                <p:cNvCxnSpPr/>
                <p:nvPr/>
              </p:nvCxnSpPr>
              <p:spPr>
                <a:xfrm>
                  <a:off x="6229123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2" name="直接连接符 641"/>
                <p:cNvCxnSpPr/>
                <p:nvPr/>
              </p:nvCxnSpPr>
              <p:spPr>
                <a:xfrm>
                  <a:off x="5941118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3" name="直接连接符 642"/>
                <p:cNvCxnSpPr/>
                <p:nvPr/>
              </p:nvCxnSpPr>
              <p:spPr>
                <a:xfrm>
                  <a:off x="5653114" y="1495749"/>
                  <a:ext cx="0" cy="78129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4" name="直接连接符 643"/>
                <p:cNvCxnSpPr/>
                <p:nvPr/>
              </p:nvCxnSpPr>
              <p:spPr>
                <a:xfrm>
                  <a:off x="5723909" y="1495749"/>
                  <a:ext cx="0" cy="78129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7" name="组合 99"/>
              <p:cNvGrpSpPr>
                <a:grpSpLocks/>
              </p:cNvGrpSpPr>
              <p:nvPr/>
            </p:nvGrpSpPr>
            <p:grpSpPr bwMode="auto">
              <a:xfrm>
                <a:off x="1115615" y="2420610"/>
                <a:ext cx="5131729" cy="824242"/>
                <a:chOff x="1115615" y="2420610"/>
                <a:chExt cx="5131729" cy="824242"/>
              </a:xfrm>
            </p:grpSpPr>
            <p:cxnSp>
              <p:nvCxnSpPr>
                <p:cNvPr id="608" name="直接连接符 607"/>
                <p:cNvCxnSpPr/>
                <p:nvPr/>
              </p:nvCxnSpPr>
              <p:spPr>
                <a:xfrm>
                  <a:off x="2062722" y="2853848"/>
                  <a:ext cx="4154249" cy="0"/>
                </a:xfrm>
                <a:prstGeom prst="line">
                  <a:avLst/>
                </a:prstGeom>
                <a:ln w="2540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609" name="组合 96"/>
                <p:cNvGrpSpPr>
                  <a:grpSpLocks/>
                </p:cNvGrpSpPr>
                <p:nvPr/>
              </p:nvGrpSpPr>
              <p:grpSpPr bwMode="auto">
                <a:xfrm>
                  <a:off x="1115615" y="2420610"/>
                  <a:ext cx="5131729" cy="824242"/>
                  <a:chOff x="1115616" y="2420610"/>
                  <a:chExt cx="4968618" cy="824242"/>
                </a:xfrm>
              </p:grpSpPr>
              <p:sp>
                <p:nvSpPr>
                  <p:cNvPr id="610" name="TextBox 1051"/>
                  <p:cNvSpPr txBox="1"/>
                  <p:nvPr/>
                </p:nvSpPr>
                <p:spPr>
                  <a:xfrm>
                    <a:off x="1978707" y="2420610"/>
                    <a:ext cx="4105527" cy="824242"/>
                  </a:xfrm>
                  <a:prstGeom prst="rect">
                    <a:avLst/>
                  </a:prstGeom>
                  <a:noFill/>
                </p:spPr>
                <p:txBody>
                  <a:bodyPr>
                    <a:spAutoFit/>
                  </a:bodyPr>
                  <a:lstStyle/>
                  <a:p>
                    <a:pPr algn="ctr">
                      <a:defRPr/>
                    </a:pPr>
                    <a:r>
                      <a:rPr lang="zh-CN" altLang="en-US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黑体" pitchFamily="49" charset="-122"/>
                        <a:ea typeface="黑体" pitchFamily="49" charset="-122"/>
                      </a:rPr>
                      <a:t>铜仁全通汽车运输有限责任公司客运票</a:t>
                    </a:r>
                    <a:endParaRPr lang="en-US" altLang="zh-CN" b="1" dirty="0">
                      <a:solidFill>
                        <a:schemeClr val="accent6">
                          <a:lumMod val="75000"/>
                        </a:schemeClr>
                      </a:solidFill>
                      <a:latin typeface="黑体" pitchFamily="49" charset="-122"/>
                      <a:ea typeface="黑体" pitchFamily="49" charset="-122"/>
                    </a:endParaRPr>
                  </a:p>
                </p:txBody>
              </p:sp>
              <p:grpSp>
                <p:nvGrpSpPr>
                  <p:cNvPr id="611" name="组合 86"/>
                  <p:cNvGrpSpPr>
                    <a:grpSpLocks/>
                  </p:cNvGrpSpPr>
                  <p:nvPr/>
                </p:nvGrpSpPr>
                <p:grpSpPr bwMode="auto">
                  <a:xfrm>
                    <a:off x="1115616" y="2428259"/>
                    <a:ext cx="591191" cy="568693"/>
                    <a:chOff x="1331640" y="2068219"/>
                    <a:chExt cx="591191" cy="568693"/>
                  </a:xfrm>
                </p:grpSpPr>
                <p:sp>
                  <p:nvSpPr>
                    <p:cNvPr id="612" name="弧形 611"/>
                    <p:cNvSpPr/>
                    <p:nvPr/>
                  </p:nvSpPr>
                  <p:spPr>
                    <a:xfrm rot="1354171">
                      <a:off x="1408914" y="2074742"/>
                      <a:ext cx="514620" cy="498022"/>
                    </a:xfrm>
                    <a:prstGeom prst="arc">
                      <a:avLst>
                        <a:gd name="adj1" fmla="val 15579663"/>
                        <a:gd name="adj2" fmla="val 21067988"/>
                      </a:avLst>
                    </a:prstGeom>
                    <a:solidFill>
                      <a:schemeClr val="bg1"/>
                    </a:solidFill>
                    <a:ln w="69850">
                      <a:solidFill>
                        <a:schemeClr val="accent6">
                          <a:lumMod val="7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zh-CN" altLang="en-US"/>
                    </a:p>
                  </p:txBody>
                </p:sp>
                <p:grpSp>
                  <p:nvGrpSpPr>
                    <p:cNvPr id="613" name="组合 11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331640" y="2072883"/>
                      <a:ext cx="553068" cy="564029"/>
                      <a:chOff x="1403740" y="2058892"/>
                      <a:chExt cx="553068" cy="564029"/>
                    </a:xfrm>
                  </p:grpSpPr>
                  <p:sp>
                    <p:nvSpPr>
                      <p:cNvPr id="614" name="弧形 28"/>
                      <p:cNvSpPr/>
                      <p:nvPr/>
                    </p:nvSpPr>
                    <p:spPr>
                      <a:xfrm rot="7746521">
                        <a:off x="1445735" y="2091627"/>
                        <a:ext cx="526364" cy="537493"/>
                      </a:xfrm>
                      <a:prstGeom prst="arc">
                        <a:avLst>
                          <a:gd name="adj1" fmla="val 15230483"/>
                          <a:gd name="adj2" fmla="val 1603118"/>
                        </a:avLst>
                      </a:prstGeom>
                      <a:solidFill>
                        <a:schemeClr val="bg1"/>
                      </a:solidFill>
                      <a:ln w="69850">
                        <a:solidFill>
                          <a:schemeClr val="accent6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zh-CN" altLang="en-US"/>
                      </a:p>
                    </p:txBody>
                  </p:sp>
                  <p:grpSp>
                    <p:nvGrpSpPr>
                      <p:cNvPr id="615" name="组合 11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403740" y="2058892"/>
                        <a:ext cx="503964" cy="514188"/>
                        <a:chOff x="1403740" y="2058892"/>
                        <a:chExt cx="503964" cy="514188"/>
                      </a:xfrm>
                    </p:grpSpPr>
                    <p:sp>
                      <p:nvSpPr>
                        <p:cNvPr id="616" name="弧形 30"/>
                        <p:cNvSpPr/>
                        <p:nvPr/>
                      </p:nvSpPr>
                      <p:spPr>
                        <a:xfrm rot="15014040">
                          <a:off x="1409332" y="2059698"/>
                          <a:ext cx="514217" cy="524424"/>
                        </a:xfrm>
                        <a:prstGeom prst="arc">
                          <a:avLst>
                            <a:gd name="adj1" fmla="val 16739022"/>
                            <a:gd name="adj2" fmla="val 200284"/>
                          </a:avLst>
                        </a:prstGeom>
                        <a:solidFill>
                          <a:schemeClr val="bg1"/>
                        </a:solidFill>
                        <a:ln w="69850">
                          <a:solidFill>
                            <a:schemeClr val="accent6">
                              <a:lumMod val="75000"/>
                            </a:schemeClr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zh-CN" altLang="en-US"/>
                        </a:p>
                      </p:txBody>
                    </p:sp>
                    <p:grpSp>
                      <p:nvGrpSpPr>
                        <p:cNvPr id="617" name="组合 11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475656" y="2132856"/>
                          <a:ext cx="432048" cy="360040"/>
                          <a:chOff x="2627784" y="1844824"/>
                          <a:chExt cx="432048" cy="360040"/>
                        </a:xfrm>
                      </p:grpSpPr>
                      <p:cxnSp>
                        <p:nvCxnSpPr>
                          <p:cNvPr id="618" name="直接连接符 617"/>
                          <p:cNvCxnSpPr/>
                          <p:nvPr/>
                        </p:nvCxnSpPr>
                        <p:spPr>
                          <a:xfrm flipH="1">
                            <a:off x="2628240" y="2066268"/>
                            <a:ext cx="243425" cy="137665"/>
                          </a:xfrm>
                          <a:prstGeom prst="line">
                            <a:avLst/>
                          </a:prstGeom>
                          <a:ln w="63500">
                            <a:solidFill>
                              <a:schemeClr val="accent6">
                                <a:lumMod val="75000"/>
                              </a:schemeClr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619" name="直接连接符 618"/>
                          <p:cNvCxnSpPr/>
                          <p:nvPr/>
                        </p:nvCxnSpPr>
                        <p:spPr>
                          <a:xfrm>
                            <a:off x="2865130" y="2066268"/>
                            <a:ext cx="215651" cy="137665"/>
                          </a:xfrm>
                          <a:prstGeom prst="line">
                            <a:avLst/>
                          </a:prstGeom>
                          <a:ln w="63500">
                            <a:solidFill>
                              <a:schemeClr val="accent6">
                                <a:lumMod val="75000"/>
                              </a:schemeClr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620" name="直接连接符 619"/>
                          <p:cNvCxnSpPr/>
                          <p:nvPr/>
                        </p:nvCxnSpPr>
                        <p:spPr>
                          <a:xfrm>
                            <a:off x="2865130" y="1851673"/>
                            <a:ext cx="11436" cy="265208"/>
                          </a:xfrm>
                          <a:prstGeom prst="line">
                            <a:avLst/>
                          </a:prstGeom>
                          <a:ln w="63500">
                            <a:solidFill>
                              <a:schemeClr val="accent6">
                                <a:lumMod val="75000"/>
                              </a:schemeClr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</p:grpSp>
                  </p:grpSp>
                </p:grpSp>
              </p:grpSp>
            </p:grpSp>
          </p:grpSp>
        </p:grpSp>
        <p:grpSp>
          <p:nvGrpSpPr>
            <p:cNvPr id="569" name="Group 33"/>
            <p:cNvGrpSpPr>
              <a:grpSpLocks/>
            </p:cNvGrpSpPr>
            <p:nvPr/>
          </p:nvGrpSpPr>
          <p:grpSpPr bwMode="auto">
            <a:xfrm>
              <a:off x="3038784" y="1772816"/>
              <a:ext cx="1461208" cy="876051"/>
              <a:chOff x="1020" y="1344"/>
              <a:chExt cx="1316" cy="816"/>
            </a:xfrm>
          </p:grpSpPr>
          <p:grpSp>
            <p:nvGrpSpPr>
              <p:cNvPr id="595" name="Group 27"/>
              <p:cNvGrpSpPr>
                <a:grpSpLocks/>
              </p:cNvGrpSpPr>
              <p:nvPr/>
            </p:nvGrpSpPr>
            <p:grpSpPr bwMode="auto">
              <a:xfrm>
                <a:off x="1020" y="1344"/>
                <a:ext cx="1316" cy="816"/>
                <a:chOff x="4860" y="4376"/>
                <a:chExt cx="2160" cy="1248"/>
              </a:xfrm>
            </p:grpSpPr>
            <p:sp>
              <p:nvSpPr>
                <p:cNvPr id="599" name="Oval 28"/>
                <p:cNvSpPr>
                  <a:spLocks noChangeArrowheads="1"/>
                </p:cNvSpPr>
                <p:nvPr/>
              </p:nvSpPr>
              <p:spPr bwMode="auto">
                <a:xfrm>
                  <a:off x="4860" y="4376"/>
                  <a:ext cx="2160" cy="1248"/>
                </a:xfrm>
                <a:prstGeom prst="ellipse">
                  <a:avLst/>
                </a:prstGeom>
                <a:solidFill>
                  <a:srgbClr val="FFFFFF">
                    <a:alpha val="3922"/>
                  </a:srgbClr>
                </a:solidFill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600" name="Oval 29"/>
                <p:cNvSpPr>
                  <a:spLocks noChangeArrowheads="1"/>
                </p:cNvSpPr>
                <p:nvPr/>
              </p:nvSpPr>
              <p:spPr bwMode="auto">
                <a:xfrm>
                  <a:off x="4954" y="4454"/>
                  <a:ext cx="1971" cy="1092"/>
                </a:xfrm>
                <a:prstGeom prst="ellipse">
                  <a:avLst/>
                </a:prstGeom>
                <a:solidFill>
                  <a:srgbClr val="FFFFFF">
                    <a:alpha val="0"/>
                  </a:srgbClr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sp>
            <p:nvSpPr>
              <p:cNvPr id="596" name="WordArt 30"/>
              <p:cNvSpPr>
                <a:spLocks noChangeAspect="1" noChangeArrowheads="1" noChangeShapeType="1" noTextEdit="1"/>
              </p:cNvSpPr>
              <p:nvPr/>
            </p:nvSpPr>
            <p:spPr bwMode="auto">
              <a:xfrm>
                <a:off x="1292" y="1525"/>
                <a:ext cx="783" cy="258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0852364"/>
                  </a:avLst>
                </a:prstTxWarp>
              </a:bodyPr>
              <a:lstStyle/>
              <a:p>
                <a:pPr algn="ctr"/>
                <a:r>
                  <a:rPr lang="zh-CN" altLang="en-US" sz="3200" kern="10">
                    <a:ln w="952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noFill/>
                    <a:latin typeface="宋体" panose="02010600030101010101" pitchFamily="2" charset="-122"/>
                  </a:rPr>
                  <a:t>全国统一发票监制章</a:t>
                </a:r>
              </a:p>
            </p:txBody>
          </p:sp>
          <p:sp>
            <p:nvSpPr>
              <p:cNvPr id="597" name="WordArt 3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338" y="1706"/>
                <a:ext cx="672" cy="9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zh-CN" altLang="en-US" sz="1200" kern="10">
                    <a:ln w="952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latin typeface="宋体" panose="02010600030101010101" pitchFamily="2" charset="-122"/>
                  </a:rPr>
                  <a:t>贵州省铜仁市</a:t>
                </a:r>
              </a:p>
            </p:txBody>
          </p:sp>
          <p:sp>
            <p:nvSpPr>
              <p:cNvPr id="598" name="WordArt 3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92" y="1497"/>
                <a:ext cx="972" cy="561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Down">
                  <a:avLst>
                    <a:gd name="adj" fmla="val 881421"/>
                  </a:avLst>
                </a:prstTxWarp>
              </a:bodyPr>
              <a:lstStyle/>
              <a:p>
                <a:pPr algn="ctr"/>
                <a:r>
                  <a:rPr lang="zh-CN" altLang="en-US" sz="1000" kern="10">
                    <a:ln w="952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宋体" panose="02010600030101010101" pitchFamily="2" charset="-122"/>
                  </a:rPr>
                  <a:t>国 家 税 务 局 监 制</a:t>
                </a:r>
              </a:p>
            </p:txBody>
          </p:sp>
        </p:grpSp>
        <p:grpSp>
          <p:nvGrpSpPr>
            <p:cNvPr id="570" name="组合 82"/>
            <p:cNvGrpSpPr>
              <a:grpSpLocks/>
            </p:cNvGrpSpPr>
            <p:nvPr/>
          </p:nvGrpSpPr>
          <p:grpSpPr bwMode="auto">
            <a:xfrm>
              <a:off x="1043564" y="3500294"/>
              <a:ext cx="5688048" cy="1407013"/>
              <a:chOff x="1043564" y="3356278"/>
              <a:chExt cx="5688048" cy="1407013"/>
            </a:xfrm>
          </p:grpSpPr>
          <p:cxnSp>
            <p:nvCxnSpPr>
              <p:cNvPr id="571" name="直接连接符 570"/>
              <p:cNvCxnSpPr/>
              <p:nvPr/>
            </p:nvCxnSpPr>
            <p:spPr>
              <a:xfrm flipV="1">
                <a:off x="6586499" y="3356278"/>
                <a:ext cx="0" cy="1295668"/>
              </a:xfrm>
              <a:prstGeom prst="line">
                <a:avLst/>
              </a:prstGeom>
              <a:ln w="254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72" name="组合 152"/>
              <p:cNvGrpSpPr>
                <a:grpSpLocks/>
              </p:cNvGrpSpPr>
              <p:nvPr/>
            </p:nvGrpSpPr>
            <p:grpSpPr bwMode="auto">
              <a:xfrm>
                <a:off x="1043564" y="3356992"/>
                <a:ext cx="5688048" cy="1406299"/>
                <a:chOff x="1043564" y="3356992"/>
                <a:chExt cx="5688048" cy="1406299"/>
              </a:xfrm>
            </p:grpSpPr>
            <p:grpSp>
              <p:nvGrpSpPr>
                <p:cNvPr id="573" name="组合 139"/>
                <p:cNvGrpSpPr>
                  <a:grpSpLocks/>
                </p:cNvGrpSpPr>
                <p:nvPr/>
              </p:nvGrpSpPr>
              <p:grpSpPr bwMode="auto">
                <a:xfrm>
                  <a:off x="1043608" y="3356992"/>
                  <a:ext cx="5544616" cy="1296144"/>
                  <a:chOff x="1043608" y="3356992"/>
                  <a:chExt cx="5544616" cy="1296144"/>
                </a:xfrm>
              </p:grpSpPr>
              <p:cxnSp>
                <p:nvCxnSpPr>
                  <p:cNvPr id="586" name="直接连接符 585"/>
                  <p:cNvCxnSpPr/>
                  <p:nvPr/>
                </p:nvCxnSpPr>
                <p:spPr>
                  <a:xfrm>
                    <a:off x="1043564" y="4627652"/>
                    <a:ext cx="5544623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7" name="直接连接符 586"/>
                  <p:cNvCxnSpPr/>
                  <p:nvPr/>
                </p:nvCxnSpPr>
                <p:spPr>
                  <a:xfrm>
                    <a:off x="1043564" y="4196437"/>
                    <a:ext cx="5544623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8" name="直接连接符 587"/>
                  <p:cNvCxnSpPr/>
                  <p:nvPr/>
                </p:nvCxnSpPr>
                <p:spPr>
                  <a:xfrm>
                    <a:off x="1043564" y="3789517"/>
                    <a:ext cx="5544623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9" name="直接连接符 588"/>
                  <p:cNvCxnSpPr/>
                  <p:nvPr/>
                </p:nvCxnSpPr>
                <p:spPr>
                  <a:xfrm>
                    <a:off x="1043564" y="3356278"/>
                    <a:ext cx="5544623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0" name="直接连接符 589"/>
                  <p:cNvCxnSpPr/>
                  <p:nvPr/>
                </p:nvCxnSpPr>
                <p:spPr>
                  <a:xfrm flipV="1">
                    <a:off x="1043564" y="3356278"/>
                    <a:ext cx="0" cy="1271375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1" name="直接连接符 590"/>
                  <p:cNvCxnSpPr/>
                  <p:nvPr/>
                </p:nvCxnSpPr>
                <p:spPr>
                  <a:xfrm flipV="1">
                    <a:off x="4860344" y="3356278"/>
                    <a:ext cx="0" cy="840159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2" name="直接连接符 591"/>
                  <p:cNvCxnSpPr/>
                  <p:nvPr/>
                </p:nvCxnSpPr>
                <p:spPr>
                  <a:xfrm flipV="1">
                    <a:off x="2771408" y="3356278"/>
                    <a:ext cx="0" cy="840159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3" name="直接连接符 592"/>
                  <p:cNvCxnSpPr/>
                  <p:nvPr/>
                </p:nvCxnSpPr>
                <p:spPr>
                  <a:xfrm flipV="1">
                    <a:off x="3923866" y="3356278"/>
                    <a:ext cx="0" cy="1271375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4" name="直接连接符 593"/>
                  <p:cNvCxnSpPr/>
                  <p:nvPr/>
                </p:nvCxnSpPr>
                <p:spPr>
                  <a:xfrm flipV="1">
                    <a:off x="5724266" y="3356278"/>
                    <a:ext cx="0" cy="840159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574" name="TextBox 1015"/>
                <p:cNvSpPr txBox="1"/>
                <p:nvPr/>
              </p:nvSpPr>
              <p:spPr>
                <a:xfrm>
                  <a:off x="1259545" y="3429159"/>
                  <a:ext cx="1295883" cy="47099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乘车日期</a:t>
                  </a:r>
                </a:p>
              </p:txBody>
            </p:sp>
            <p:sp>
              <p:nvSpPr>
                <p:cNvPr id="575" name="TextBox 94"/>
                <p:cNvSpPr txBox="1">
                  <a:spLocks noChangeArrowheads="1"/>
                </p:cNvSpPr>
                <p:nvPr/>
              </p:nvSpPr>
              <p:spPr bwMode="auto">
                <a:xfrm>
                  <a:off x="1115616" y="3851756"/>
                  <a:ext cx="1656184" cy="471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2017--06--</a:t>
                  </a:r>
                  <a:r>
                    <a:rPr lang="en-US" altLang="zh-CN" b="1" smtClean="0"/>
                    <a:t>10</a:t>
                  </a:r>
                  <a:endParaRPr lang="zh-CN" altLang="en-US" b="1"/>
                </a:p>
              </p:txBody>
            </p:sp>
            <p:sp>
              <p:nvSpPr>
                <p:cNvPr id="576" name="TextBox 1017"/>
                <p:cNvSpPr txBox="1"/>
                <p:nvPr/>
              </p:nvSpPr>
              <p:spPr>
                <a:xfrm>
                  <a:off x="2773095" y="3429159"/>
                  <a:ext cx="1223327" cy="47099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开车时间</a:t>
                  </a:r>
                </a:p>
              </p:txBody>
            </p:sp>
            <p:sp>
              <p:nvSpPr>
                <p:cNvPr id="577" name="TextBox 96"/>
                <p:cNvSpPr txBox="1">
                  <a:spLocks noChangeArrowheads="1"/>
                </p:cNvSpPr>
                <p:nvPr/>
              </p:nvSpPr>
              <p:spPr bwMode="auto">
                <a:xfrm>
                  <a:off x="2843808" y="3851756"/>
                  <a:ext cx="864096" cy="471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17:20</a:t>
                  </a:r>
                  <a:endParaRPr lang="zh-CN" altLang="en-US" b="1"/>
                </a:p>
              </p:txBody>
            </p:sp>
            <p:sp>
              <p:nvSpPr>
                <p:cNvPr id="578" name="TextBox 1019"/>
                <p:cNvSpPr txBox="1"/>
                <p:nvPr/>
              </p:nvSpPr>
              <p:spPr>
                <a:xfrm>
                  <a:off x="3996422" y="3429159"/>
                  <a:ext cx="789678" cy="47099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车次</a:t>
                  </a:r>
                </a:p>
              </p:txBody>
            </p:sp>
            <p:sp>
              <p:nvSpPr>
                <p:cNvPr id="579" name="TextBox 1020"/>
                <p:cNvSpPr txBox="1"/>
                <p:nvPr/>
              </p:nvSpPr>
              <p:spPr>
                <a:xfrm>
                  <a:off x="4860344" y="3429159"/>
                  <a:ext cx="791365" cy="47099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座号</a:t>
                  </a:r>
                </a:p>
              </p:txBody>
            </p:sp>
            <p:sp>
              <p:nvSpPr>
                <p:cNvPr id="580" name="TextBox 1021"/>
                <p:cNvSpPr txBox="1"/>
                <p:nvPr/>
              </p:nvSpPr>
              <p:spPr>
                <a:xfrm>
                  <a:off x="5724266" y="3429159"/>
                  <a:ext cx="1007346" cy="47099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检票口</a:t>
                  </a:r>
                </a:p>
              </p:txBody>
            </p:sp>
            <p:sp>
              <p:nvSpPr>
                <p:cNvPr id="581" name="TextBox 100"/>
                <p:cNvSpPr txBox="1">
                  <a:spLocks noChangeArrowheads="1"/>
                </p:cNvSpPr>
                <p:nvPr/>
              </p:nvSpPr>
              <p:spPr bwMode="auto">
                <a:xfrm>
                  <a:off x="3995936" y="3861048"/>
                  <a:ext cx="792088" cy="471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7850</a:t>
                  </a:r>
                  <a:endParaRPr lang="zh-CN" altLang="en-US" b="1"/>
                </a:p>
              </p:txBody>
            </p:sp>
            <p:sp>
              <p:nvSpPr>
                <p:cNvPr id="582" name="TextBox 101"/>
                <p:cNvSpPr txBox="1">
                  <a:spLocks noChangeArrowheads="1"/>
                </p:cNvSpPr>
                <p:nvPr/>
              </p:nvSpPr>
              <p:spPr bwMode="auto">
                <a:xfrm>
                  <a:off x="5076056" y="3851756"/>
                  <a:ext cx="496149" cy="4710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9</a:t>
                  </a:r>
                  <a:endParaRPr lang="zh-CN" altLang="en-US" b="1"/>
                </a:p>
              </p:txBody>
            </p:sp>
            <p:sp>
              <p:nvSpPr>
                <p:cNvPr id="583" name="TextBox 102"/>
                <p:cNvSpPr txBox="1">
                  <a:spLocks noChangeArrowheads="1"/>
                </p:cNvSpPr>
                <p:nvPr/>
              </p:nvSpPr>
              <p:spPr bwMode="auto">
                <a:xfrm>
                  <a:off x="5868144" y="3851756"/>
                  <a:ext cx="360040" cy="471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3</a:t>
                  </a:r>
                  <a:endParaRPr lang="zh-CN" altLang="en-US" b="1"/>
                </a:p>
              </p:txBody>
            </p:sp>
            <p:sp>
              <p:nvSpPr>
                <p:cNvPr id="584" name="TextBox 1025"/>
                <p:cNvSpPr txBox="1"/>
                <p:nvPr/>
              </p:nvSpPr>
              <p:spPr>
                <a:xfrm>
                  <a:off x="1043564" y="4283490"/>
                  <a:ext cx="2375785" cy="47099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车型 </a:t>
                  </a:r>
                  <a:r>
                    <a:rPr lang="zh-CN" altLang="en-US" b="1" dirty="0">
                      <a:latin typeface="Arial" charset="0"/>
                      <a:ea typeface="宋体" charset="-122"/>
                    </a:rPr>
                    <a:t>    金龙</a:t>
                  </a:r>
                  <a:r>
                    <a:rPr lang="en-US" altLang="zh-CN" b="1" dirty="0">
                      <a:latin typeface="Arial" charset="0"/>
                      <a:ea typeface="宋体" charset="-122"/>
                    </a:rPr>
                    <a:t>KLQ6</a:t>
                  </a:r>
                  <a:r>
                    <a:rPr lang="zh-CN" altLang="en-US" b="1" dirty="0">
                      <a:latin typeface="Arial" charset="0"/>
                      <a:ea typeface="宋体" charset="-122"/>
                    </a:rPr>
                    <a:t>   </a:t>
                  </a:r>
                </a:p>
              </p:txBody>
            </p:sp>
            <p:sp>
              <p:nvSpPr>
                <p:cNvPr id="585" name="TextBox 1026"/>
                <p:cNvSpPr txBox="1"/>
                <p:nvPr/>
              </p:nvSpPr>
              <p:spPr>
                <a:xfrm>
                  <a:off x="3996422" y="4291588"/>
                  <a:ext cx="2374097" cy="471703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工号 </a:t>
                  </a:r>
                  <a:r>
                    <a:rPr lang="zh-CN" altLang="en-US" b="1" dirty="0">
                      <a:latin typeface="Arial" charset="0"/>
                      <a:ea typeface="宋体" charset="-122"/>
                    </a:rPr>
                    <a:t>      </a:t>
                  </a:r>
                  <a:r>
                    <a:rPr lang="en-US" altLang="zh-CN" b="1" dirty="0">
                      <a:latin typeface="Arial" charset="0"/>
                      <a:ea typeface="宋体" charset="-122"/>
                    </a:rPr>
                    <a:t>0011</a:t>
                  </a:r>
                  <a:endParaRPr lang="zh-CN" altLang="en-US" b="1" dirty="0">
                    <a:latin typeface="Arial" charset="0"/>
                    <a:ea typeface="宋体" charset="-122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367617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06" grpId="0" animBg="1"/>
      <p:bldP spid="40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矩形 16"/>
          <p:cNvSpPr>
            <a:spLocks noChangeArrowheads="1"/>
          </p:cNvSpPr>
          <p:nvPr/>
        </p:nvSpPr>
        <p:spPr bwMode="auto">
          <a:xfrm>
            <a:off x="0" y="274638"/>
            <a:ext cx="503238" cy="538162"/>
          </a:xfrm>
          <a:prstGeom prst="rect">
            <a:avLst/>
          </a:prstGeom>
          <a:solidFill>
            <a:srgbClr val="FF5844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0564E"/>
              </a:solidFill>
            </a:endParaRPr>
          </a:p>
        </p:txBody>
      </p:sp>
      <p:sp>
        <p:nvSpPr>
          <p:cNvPr id="201731" name="矩形 7"/>
          <p:cNvSpPr>
            <a:spLocks noChangeArrowheads="1"/>
          </p:cNvSpPr>
          <p:nvPr/>
        </p:nvSpPr>
        <p:spPr bwMode="auto">
          <a:xfrm>
            <a:off x="563563" y="274638"/>
            <a:ext cx="152400" cy="538162"/>
          </a:xfrm>
          <a:prstGeom prst="rect">
            <a:avLst/>
          </a:prstGeom>
          <a:solidFill>
            <a:srgbClr val="FF5844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0564E"/>
              </a:solidFill>
            </a:endParaRPr>
          </a:p>
        </p:txBody>
      </p:sp>
      <p:sp>
        <p:nvSpPr>
          <p:cNvPr id="201732" name="文本框 1"/>
          <p:cNvSpPr txBox="1">
            <a:spLocks noChangeArrowheads="1"/>
          </p:cNvSpPr>
          <p:nvPr/>
        </p:nvSpPr>
        <p:spPr bwMode="auto">
          <a:xfrm>
            <a:off x="760412" y="228600"/>
            <a:ext cx="786484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二、原始凭证粘贴、排列举例</a:t>
            </a:r>
          </a:p>
        </p:txBody>
      </p:sp>
      <p:sp>
        <p:nvSpPr>
          <p:cNvPr id="646" name="矩形 4"/>
          <p:cNvSpPr>
            <a:spLocks noChangeArrowheads="1"/>
          </p:cNvSpPr>
          <p:nvPr/>
        </p:nvSpPr>
        <p:spPr bwMode="auto">
          <a:xfrm>
            <a:off x="1774826" y="3171825"/>
            <a:ext cx="8424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b="1"/>
          </a:p>
        </p:txBody>
      </p:sp>
      <p:pic>
        <p:nvPicPr>
          <p:cNvPr id="645" name="Picture 23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1" y="789178"/>
            <a:ext cx="9109075" cy="59658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47" name="直接连接符 646"/>
          <p:cNvCxnSpPr/>
          <p:nvPr/>
        </p:nvCxnSpPr>
        <p:spPr>
          <a:xfrm flipV="1">
            <a:off x="4151313" y="5589588"/>
            <a:ext cx="0" cy="57626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 bwMode="auto">
          <a:xfrm>
            <a:off x="6215820" y="4002869"/>
            <a:ext cx="439616" cy="275213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lang="en-US" altLang="zh-CN" smtClean="0">
              <a:ea typeface="宋体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mtClean="0">
                <a:ea typeface="宋体" pitchFamily="2" charset="-122"/>
              </a:rPr>
              <a:t>胶</a:t>
            </a:r>
            <a:endParaRPr lang="en-US" altLang="zh-CN" smtClean="0">
              <a:ea typeface="宋体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mtClean="0">
                <a:ea typeface="宋体" pitchFamily="2" charset="-122"/>
              </a:rPr>
              <a:t>水</a:t>
            </a:r>
            <a:endParaRPr lang="en-US" altLang="zh-CN" smtClean="0">
              <a:ea typeface="宋体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mtClean="0">
                <a:ea typeface="宋体" pitchFamily="2" charset="-122"/>
              </a:rPr>
              <a:t>涂</a:t>
            </a:r>
            <a:endParaRPr lang="en-US" altLang="zh-CN" smtClean="0">
              <a:ea typeface="宋体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mtClean="0">
                <a:ea typeface="宋体" pitchFamily="2" charset="-122"/>
              </a:rPr>
              <a:t>抹</a:t>
            </a:r>
            <a:endParaRPr lang="en-US" altLang="zh-CN" smtClean="0">
              <a:ea typeface="宋体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mtClean="0">
                <a:ea typeface="宋体" pitchFamily="2" charset="-122"/>
              </a:rPr>
              <a:t>区</a:t>
            </a:r>
            <a:endParaRPr lang="en-US" altLang="zh-CN" smtClean="0">
              <a:ea typeface="宋体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mtClean="0">
                <a:ea typeface="宋体" pitchFamily="2" charset="-122"/>
              </a:rPr>
              <a:t>域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237303" y="3974047"/>
            <a:ext cx="4404222" cy="2774852"/>
            <a:chOff x="6981706" y="255386"/>
            <a:chExt cx="4404222" cy="2774852"/>
          </a:xfrm>
        </p:grpSpPr>
        <p:sp>
          <p:nvSpPr>
            <p:cNvPr id="691" name="TextBox 21"/>
            <p:cNvSpPr txBox="1">
              <a:spLocks noChangeArrowheads="1"/>
            </p:cNvSpPr>
            <p:nvPr/>
          </p:nvSpPr>
          <p:spPr bwMode="auto">
            <a:xfrm>
              <a:off x="6981706" y="292275"/>
              <a:ext cx="4320000" cy="27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</p:txBody>
        </p:sp>
        <p:grpSp>
          <p:nvGrpSpPr>
            <p:cNvPr id="692" name="组合 20"/>
            <p:cNvGrpSpPr>
              <a:grpSpLocks/>
            </p:cNvGrpSpPr>
            <p:nvPr/>
          </p:nvGrpSpPr>
          <p:grpSpPr bwMode="auto">
            <a:xfrm>
              <a:off x="6981706" y="255386"/>
              <a:ext cx="4404222" cy="2774852"/>
              <a:chOff x="3198994" y="2849743"/>
              <a:chExt cx="4613367" cy="3214581"/>
            </a:xfrm>
          </p:grpSpPr>
          <p:sp>
            <p:nvSpPr>
              <p:cNvPr id="693" name="TextBox 81"/>
              <p:cNvSpPr txBox="1">
                <a:spLocks noChangeArrowheads="1"/>
              </p:cNvSpPr>
              <p:nvPr/>
            </p:nvSpPr>
            <p:spPr bwMode="auto">
              <a:xfrm>
                <a:off x="3198994" y="2849743"/>
                <a:ext cx="4325334" cy="4278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1">
                    <a:solidFill>
                      <a:srgbClr val="FF0000"/>
                    </a:solidFill>
                  </a:rPr>
                  <a:t>J051026</a:t>
                </a:r>
                <a:r>
                  <a:rPr lang="en-US" altLang="zh-CN"/>
                  <a:t>                              </a:t>
                </a:r>
                <a:r>
                  <a:rPr lang="zh-CN" altLang="en-US"/>
                  <a:t>检票：</a:t>
                </a:r>
                <a:r>
                  <a:rPr lang="en-US" altLang="zh-CN"/>
                  <a:t>23 A</a:t>
                </a:r>
                <a:endParaRPr lang="zh-CN" altLang="en-US"/>
              </a:p>
            </p:txBody>
          </p:sp>
          <p:grpSp>
            <p:nvGrpSpPr>
              <p:cNvPr id="694" name="组合 36"/>
              <p:cNvGrpSpPr>
                <a:grpSpLocks/>
              </p:cNvGrpSpPr>
              <p:nvPr/>
            </p:nvGrpSpPr>
            <p:grpSpPr bwMode="auto">
              <a:xfrm>
                <a:off x="3332863" y="3192721"/>
                <a:ext cx="4047450" cy="463516"/>
                <a:chOff x="2339292" y="2771636"/>
                <a:chExt cx="4228679" cy="474023"/>
              </a:xfrm>
            </p:grpSpPr>
            <p:sp>
              <p:nvSpPr>
                <p:cNvPr id="701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2339292" y="2771636"/>
                  <a:ext cx="4228679" cy="4740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贵阳北</a:t>
                  </a:r>
                  <a:r>
                    <a:rPr lang="zh-CN" altLang="en-US" sz="20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</a:t>
                  </a:r>
                  <a:r>
                    <a:rPr lang="zh-CN" altLang="en-US" sz="1400"/>
                    <a:t>站</a:t>
                  </a:r>
                  <a:r>
                    <a:rPr lang="en-US" altLang="zh-CN"/>
                    <a:t>       </a:t>
                  </a:r>
                  <a:r>
                    <a:rPr lang="en-US" altLang="zh-CN" sz="16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G 2122   </a:t>
                  </a:r>
                  <a:r>
                    <a:rPr lang="zh-CN" altLang="en-US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铜仁南</a:t>
                  </a:r>
                  <a:r>
                    <a:rPr lang="zh-CN" altLang="en-US" sz="20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</a:t>
                  </a:r>
                  <a:r>
                    <a:rPr lang="zh-CN" altLang="en-US" sz="1600"/>
                    <a:t>站</a:t>
                  </a:r>
                </a:p>
              </p:txBody>
            </p:sp>
            <p:cxnSp>
              <p:nvCxnSpPr>
                <p:cNvPr id="702" name="直接箭头连接符 701"/>
                <p:cNvCxnSpPr/>
                <p:nvPr/>
              </p:nvCxnSpPr>
              <p:spPr>
                <a:xfrm>
                  <a:off x="4104101" y="3214567"/>
                  <a:ext cx="865197" cy="0"/>
                </a:xfrm>
                <a:prstGeom prst="straightConnector1">
                  <a:avLst/>
                </a:prstGeom>
                <a:ln w="31750">
                  <a:solidFill>
                    <a:schemeClr val="tx1"/>
                  </a:solidFill>
                  <a:tailEnd type="stealt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95" name="TextBox 83"/>
              <p:cNvSpPr txBox="1">
                <a:spLocks noChangeArrowheads="1"/>
              </p:cNvSpPr>
              <p:nvPr/>
            </p:nvSpPr>
            <p:spPr bwMode="auto">
              <a:xfrm>
                <a:off x="3333304" y="3573015"/>
                <a:ext cx="4479057" cy="356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Guiyangbei                   Tongrennan</a:t>
                </a:r>
                <a:endParaRPr lang="zh-CN" altLang="en-US" sz="14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</p:txBody>
          </p:sp>
          <p:sp>
            <p:nvSpPr>
              <p:cNvPr id="696" name="TextBox 84"/>
              <p:cNvSpPr txBox="1">
                <a:spLocks noChangeArrowheads="1"/>
              </p:cNvSpPr>
              <p:nvPr/>
            </p:nvSpPr>
            <p:spPr bwMode="auto">
              <a:xfrm>
                <a:off x="3211286" y="3835507"/>
                <a:ext cx="4469402" cy="962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2017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年</a:t>
                </a:r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06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月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15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日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14:47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开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09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车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11D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号</a:t>
                </a:r>
                <a:endParaRPr lang="en-US" altLang="zh-CN" sz="14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  <a:p>
                <a:pPr eaLnBrk="1" hangingPunct="1"/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￥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122.5</a:t>
                </a:r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元         网           二等座</a:t>
                </a:r>
                <a:endParaRPr lang="en-US" altLang="zh-CN" sz="16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  <a:p>
                <a:pPr eaLnBrk="1" hangingPunct="1"/>
                <a:r>
                  <a:rPr lang="zh-CN" altLang="en-US" sz="1400">
                    <a:latin typeface="新宋体" panose="02010609030101010101" pitchFamily="49" charset="-122"/>
                    <a:ea typeface="新宋体" panose="02010609030101010101" pitchFamily="49" charset="-122"/>
                  </a:rPr>
                  <a:t>限乘当日当次车</a:t>
                </a:r>
              </a:p>
            </p:txBody>
          </p:sp>
          <p:sp>
            <p:nvSpPr>
              <p:cNvPr id="697" name="TextBox 209"/>
              <p:cNvSpPr txBox="1"/>
              <p:nvPr/>
            </p:nvSpPr>
            <p:spPr bwMode="auto">
              <a:xfrm>
                <a:off x="3266030" y="4710882"/>
                <a:ext cx="3239302" cy="39172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1600" dirty="0">
                    <a:latin typeface="+mn-ea"/>
                    <a:ea typeface="+mn-ea"/>
                  </a:rPr>
                  <a:t>6221211998</a:t>
                </a:r>
                <a:r>
                  <a:rPr lang="zh-CN" altLang="en-US" sz="1600" dirty="0">
                    <a:latin typeface="+mn-ea"/>
                    <a:ea typeface="+mn-ea"/>
                  </a:rPr>
                  <a:t>****</a:t>
                </a:r>
                <a:r>
                  <a:rPr lang="en-US" altLang="zh-CN" sz="1600" dirty="0">
                    <a:latin typeface="+mn-ea"/>
                    <a:ea typeface="+mn-ea"/>
                  </a:rPr>
                  <a:t>5887   </a:t>
                </a:r>
                <a:r>
                  <a:rPr lang="zh-CN" altLang="en-US" sz="1600" dirty="0">
                    <a:latin typeface="+mn-ea"/>
                    <a:ea typeface="+mn-ea"/>
                  </a:rPr>
                  <a:t>周小艳</a:t>
                </a:r>
              </a:p>
            </p:txBody>
          </p:sp>
          <p:sp>
            <p:nvSpPr>
              <p:cNvPr id="698" name="TextBox 210"/>
              <p:cNvSpPr txBox="1"/>
              <p:nvPr/>
            </p:nvSpPr>
            <p:spPr bwMode="auto">
              <a:xfrm>
                <a:off x="3332546" y="5034558"/>
                <a:ext cx="3121238" cy="60613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  <a:prstDash val="sysDash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买票请到</a:t>
                </a: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12306   </a:t>
                </a: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发货请到 </a:t>
                </a: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95306</a:t>
                </a:r>
              </a:p>
              <a:p>
                <a:pPr>
                  <a:defRPr/>
                </a:pP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      </a:t>
                </a: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中国铁路祝你旅途愉快</a:t>
                </a:r>
              </a:p>
            </p:txBody>
          </p:sp>
          <p:sp>
            <p:nvSpPr>
              <p:cNvPr id="699" name="TextBox 211"/>
              <p:cNvSpPr txBox="1"/>
              <p:nvPr/>
            </p:nvSpPr>
            <p:spPr bwMode="auto">
              <a:xfrm>
                <a:off x="3203998" y="5707774"/>
                <a:ext cx="4536353" cy="356550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1400" dirty="0">
                    <a:latin typeface="+mn-ea"/>
                    <a:ea typeface="+mn-ea"/>
                  </a:rPr>
                  <a:t>474833102210808J051026  </a:t>
                </a:r>
                <a:r>
                  <a:rPr lang="zh-CN" altLang="en-US" sz="1400" dirty="0">
                    <a:latin typeface="+mn-ea"/>
                    <a:ea typeface="+mn-ea"/>
                  </a:rPr>
                  <a:t>贵阳北站售</a:t>
                </a:r>
              </a:p>
            </p:txBody>
          </p:sp>
          <p:sp>
            <p:nvSpPr>
              <p:cNvPr id="700" name="矩形 699"/>
              <p:cNvSpPr/>
              <p:nvPr/>
            </p:nvSpPr>
            <p:spPr bwMode="auto">
              <a:xfrm>
                <a:off x="6623398" y="4681457"/>
                <a:ext cx="897959" cy="774249"/>
              </a:xfrm>
              <a:prstGeom prst="rect">
                <a:avLst/>
              </a:prstGeom>
              <a:blipFill>
                <a:blip r:embed="rId4" cstate="print">
                  <a:biLevel thresh="50000"/>
                </a:blip>
                <a:tile tx="0" ty="0" sx="100000" sy="100000" flip="none" algn="tl"/>
              </a:blip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sp>
        <p:nvSpPr>
          <p:cNvPr id="815" name="矩形 814"/>
          <p:cNvSpPr/>
          <p:nvPr/>
        </p:nvSpPr>
        <p:spPr bwMode="auto">
          <a:xfrm>
            <a:off x="6227491" y="2967312"/>
            <a:ext cx="439616" cy="275213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lang="en-US" altLang="zh-CN" smtClean="0">
              <a:ea typeface="宋体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mtClean="0">
                <a:ea typeface="宋体" pitchFamily="2" charset="-122"/>
              </a:rPr>
              <a:t>胶</a:t>
            </a:r>
            <a:endParaRPr lang="en-US" altLang="zh-CN" smtClean="0">
              <a:ea typeface="宋体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mtClean="0">
                <a:ea typeface="宋体" pitchFamily="2" charset="-122"/>
              </a:rPr>
              <a:t>水</a:t>
            </a:r>
            <a:endParaRPr lang="en-US" altLang="zh-CN" smtClean="0">
              <a:ea typeface="宋体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mtClean="0">
                <a:ea typeface="宋体" pitchFamily="2" charset="-122"/>
              </a:rPr>
              <a:t>涂</a:t>
            </a:r>
            <a:endParaRPr lang="en-US" altLang="zh-CN" smtClean="0">
              <a:ea typeface="宋体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mtClean="0">
                <a:ea typeface="宋体" pitchFamily="2" charset="-122"/>
              </a:rPr>
              <a:t>抹</a:t>
            </a:r>
            <a:endParaRPr lang="en-US" altLang="zh-CN" smtClean="0">
              <a:ea typeface="宋体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mtClean="0">
                <a:ea typeface="宋体" pitchFamily="2" charset="-122"/>
              </a:rPr>
              <a:t>区</a:t>
            </a:r>
            <a:endParaRPr lang="en-US" altLang="zh-CN" smtClean="0">
              <a:ea typeface="宋体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mtClean="0">
                <a:ea typeface="宋体" pitchFamily="2" charset="-122"/>
              </a:rPr>
              <a:t>域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grpSp>
        <p:nvGrpSpPr>
          <p:cNvPr id="816" name="组合 815"/>
          <p:cNvGrpSpPr/>
          <p:nvPr/>
        </p:nvGrpSpPr>
        <p:grpSpPr>
          <a:xfrm>
            <a:off x="6215820" y="2903877"/>
            <a:ext cx="4404222" cy="2774852"/>
            <a:chOff x="6981706" y="255386"/>
            <a:chExt cx="4404222" cy="2774852"/>
          </a:xfrm>
        </p:grpSpPr>
        <p:sp>
          <p:nvSpPr>
            <p:cNvPr id="817" name="TextBox 21"/>
            <p:cNvSpPr txBox="1">
              <a:spLocks noChangeArrowheads="1"/>
            </p:cNvSpPr>
            <p:nvPr/>
          </p:nvSpPr>
          <p:spPr bwMode="auto">
            <a:xfrm>
              <a:off x="6981706" y="292275"/>
              <a:ext cx="4320000" cy="27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</p:txBody>
        </p:sp>
        <p:grpSp>
          <p:nvGrpSpPr>
            <p:cNvPr id="818" name="组合 20"/>
            <p:cNvGrpSpPr>
              <a:grpSpLocks/>
            </p:cNvGrpSpPr>
            <p:nvPr/>
          </p:nvGrpSpPr>
          <p:grpSpPr bwMode="auto">
            <a:xfrm>
              <a:off x="6981706" y="255386"/>
              <a:ext cx="4404222" cy="2774852"/>
              <a:chOff x="3198994" y="2849743"/>
              <a:chExt cx="4613367" cy="3214581"/>
            </a:xfrm>
          </p:grpSpPr>
          <p:sp>
            <p:nvSpPr>
              <p:cNvPr id="819" name="TextBox 81"/>
              <p:cNvSpPr txBox="1">
                <a:spLocks noChangeArrowheads="1"/>
              </p:cNvSpPr>
              <p:nvPr/>
            </p:nvSpPr>
            <p:spPr bwMode="auto">
              <a:xfrm>
                <a:off x="3198994" y="2849743"/>
                <a:ext cx="4325334" cy="4278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1">
                    <a:solidFill>
                      <a:srgbClr val="FF0000"/>
                    </a:solidFill>
                  </a:rPr>
                  <a:t>J051026</a:t>
                </a:r>
                <a:r>
                  <a:rPr lang="en-US" altLang="zh-CN"/>
                  <a:t>                              </a:t>
                </a:r>
                <a:r>
                  <a:rPr lang="zh-CN" altLang="en-US"/>
                  <a:t>检票：</a:t>
                </a:r>
                <a:r>
                  <a:rPr lang="en-US" altLang="zh-CN"/>
                  <a:t>23 A</a:t>
                </a:r>
                <a:endParaRPr lang="zh-CN" altLang="en-US"/>
              </a:p>
            </p:txBody>
          </p:sp>
          <p:grpSp>
            <p:nvGrpSpPr>
              <p:cNvPr id="820" name="组合 36"/>
              <p:cNvGrpSpPr>
                <a:grpSpLocks/>
              </p:cNvGrpSpPr>
              <p:nvPr/>
            </p:nvGrpSpPr>
            <p:grpSpPr bwMode="auto">
              <a:xfrm>
                <a:off x="3332863" y="3192721"/>
                <a:ext cx="4047450" cy="463516"/>
                <a:chOff x="2339292" y="2771636"/>
                <a:chExt cx="4228679" cy="474023"/>
              </a:xfrm>
            </p:grpSpPr>
            <p:sp>
              <p:nvSpPr>
                <p:cNvPr id="827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2339292" y="2771636"/>
                  <a:ext cx="4228679" cy="4740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贵阳北</a:t>
                  </a:r>
                  <a:r>
                    <a:rPr lang="zh-CN" altLang="en-US" sz="20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</a:t>
                  </a:r>
                  <a:r>
                    <a:rPr lang="zh-CN" altLang="en-US" sz="1400"/>
                    <a:t>站</a:t>
                  </a:r>
                  <a:r>
                    <a:rPr lang="en-US" altLang="zh-CN"/>
                    <a:t>       </a:t>
                  </a:r>
                  <a:r>
                    <a:rPr lang="en-US" altLang="zh-CN" sz="16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G 2122   </a:t>
                  </a:r>
                  <a:r>
                    <a:rPr lang="zh-CN" altLang="en-US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铜仁南</a:t>
                  </a:r>
                  <a:r>
                    <a:rPr lang="zh-CN" altLang="en-US" sz="20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</a:t>
                  </a:r>
                  <a:r>
                    <a:rPr lang="zh-CN" altLang="en-US" sz="1600"/>
                    <a:t>站</a:t>
                  </a:r>
                </a:p>
              </p:txBody>
            </p:sp>
            <p:cxnSp>
              <p:nvCxnSpPr>
                <p:cNvPr id="828" name="直接箭头连接符 827"/>
                <p:cNvCxnSpPr/>
                <p:nvPr/>
              </p:nvCxnSpPr>
              <p:spPr>
                <a:xfrm>
                  <a:off x="4104101" y="3214567"/>
                  <a:ext cx="865197" cy="0"/>
                </a:xfrm>
                <a:prstGeom prst="straightConnector1">
                  <a:avLst/>
                </a:prstGeom>
                <a:ln w="31750">
                  <a:solidFill>
                    <a:schemeClr val="tx1"/>
                  </a:solidFill>
                  <a:tailEnd type="stealt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21" name="TextBox 83"/>
              <p:cNvSpPr txBox="1">
                <a:spLocks noChangeArrowheads="1"/>
              </p:cNvSpPr>
              <p:nvPr/>
            </p:nvSpPr>
            <p:spPr bwMode="auto">
              <a:xfrm>
                <a:off x="3333304" y="3573015"/>
                <a:ext cx="4479057" cy="356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Guiyangbei                   Tongrennan</a:t>
                </a:r>
                <a:endParaRPr lang="zh-CN" altLang="en-US" sz="14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</p:txBody>
          </p:sp>
          <p:sp>
            <p:nvSpPr>
              <p:cNvPr id="822" name="TextBox 84"/>
              <p:cNvSpPr txBox="1">
                <a:spLocks noChangeArrowheads="1"/>
              </p:cNvSpPr>
              <p:nvPr/>
            </p:nvSpPr>
            <p:spPr bwMode="auto">
              <a:xfrm>
                <a:off x="3211286" y="3835507"/>
                <a:ext cx="4469402" cy="962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2017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年</a:t>
                </a:r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06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月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15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日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14:47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开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09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车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11D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号</a:t>
                </a:r>
                <a:endParaRPr lang="en-US" altLang="zh-CN" sz="14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  <a:p>
                <a:pPr eaLnBrk="1" hangingPunct="1"/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￥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122.5</a:t>
                </a:r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元         网           二等座</a:t>
                </a:r>
                <a:endParaRPr lang="en-US" altLang="zh-CN" sz="16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  <a:p>
                <a:pPr eaLnBrk="1" hangingPunct="1"/>
                <a:r>
                  <a:rPr lang="zh-CN" altLang="en-US" sz="1400">
                    <a:latin typeface="新宋体" panose="02010609030101010101" pitchFamily="49" charset="-122"/>
                    <a:ea typeface="新宋体" panose="02010609030101010101" pitchFamily="49" charset="-122"/>
                  </a:rPr>
                  <a:t>限乘当日当次车</a:t>
                </a:r>
              </a:p>
            </p:txBody>
          </p:sp>
          <p:sp>
            <p:nvSpPr>
              <p:cNvPr id="823" name="TextBox 209"/>
              <p:cNvSpPr txBox="1"/>
              <p:nvPr/>
            </p:nvSpPr>
            <p:spPr bwMode="auto">
              <a:xfrm>
                <a:off x="3266030" y="4710882"/>
                <a:ext cx="3239302" cy="39172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1600" dirty="0">
                    <a:latin typeface="+mn-ea"/>
                    <a:ea typeface="+mn-ea"/>
                  </a:rPr>
                  <a:t>6221211998</a:t>
                </a:r>
                <a:r>
                  <a:rPr lang="zh-CN" altLang="en-US" sz="1600" dirty="0">
                    <a:latin typeface="+mn-ea"/>
                    <a:ea typeface="+mn-ea"/>
                  </a:rPr>
                  <a:t>****</a:t>
                </a:r>
                <a:r>
                  <a:rPr lang="en-US" altLang="zh-CN" sz="1600" dirty="0">
                    <a:latin typeface="+mn-ea"/>
                    <a:ea typeface="+mn-ea"/>
                  </a:rPr>
                  <a:t>5887   </a:t>
                </a:r>
                <a:r>
                  <a:rPr lang="zh-CN" altLang="en-US" sz="1600" dirty="0">
                    <a:latin typeface="+mn-ea"/>
                    <a:ea typeface="+mn-ea"/>
                  </a:rPr>
                  <a:t>周小艳</a:t>
                </a:r>
              </a:p>
            </p:txBody>
          </p:sp>
          <p:sp>
            <p:nvSpPr>
              <p:cNvPr id="824" name="TextBox 210"/>
              <p:cNvSpPr txBox="1"/>
              <p:nvPr/>
            </p:nvSpPr>
            <p:spPr bwMode="auto">
              <a:xfrm>
                <a:off x="3332546" y="5034558"/>
                <a:ext cx="3121238" cy="60613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  <a:prstDash val="sysDash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买票请到</a:t>
                </a: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12306   </a:t>
                </a: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发货请到 </a:t>
                </a: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95306</a:t>
                </a:r>
              </a:p>
              <a:p>
                <a:pPr>
                  <a:defRPr/>
                </a:pP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      </a:t>
                </a: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中国铁路祝你旅途愉快</a:t>
                </a:r>
              </a:p>
            </p:txBody>
          </p:sp>
          <p:sp>
            <p:nvSpPr>
              <p:cNvPr id="825" name="TextBox 211"/>
              <p:cNvSpPr txBox="1"/>
              <p:nvPr/>
            </p:nvSpPr>
            <p:spPr bwMode="auto">
              <a:xfrm>
                <a:off x="3203999" y="5707774"/>
                <a:ext cx="4536353" cy="356550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1400" dirty="0">
                    <a:latin typeface="+mn-ea"/>
                    <a:ea typeface="+mn-ea"/>
                  </a:rPr>
                  <a:t>474833102210808J051026  </a:t>
                </a:r>
                <a:r>
                  <a:rPr lang="zh-CN" altLang="en-US" sz="1400" dirty="0">
                    <a:latin typeface="+mn-ea"/>
                    <a:ea typeface="+mn-ea"/>
                  </a:rPr>
                  <a:t>贵阳北站售</a:t>
                </a:r>
              </a:p>
            </p:txBody>
          </p:sp>
          <p:sp>
            <p:nvSpPr>
              <p:cNvPr id="826" name="矩形 825"/>
              <p:cNvSpPr/>
              <p:nvPr/>
            </p:nvSpPr>
            <p:spPr bwMode="auto">
              <a:xfrm>
                <a:off x="6623398" y="4681457"/>
                <a:ext cx="897959" cy="774249"/>
              </a:xfrm>
              <a:prstGeom prst="rect">
                <a:avLst/>
              </a:prstGeom>
              <a:blipFill>
                <a:blip r:embed="rId4" cstate="print">
                  <a:biLevel thresh="50000"/>
                </a:blip>
                <a:tile tx="0" ty="0" sx="100000" sy="100000" flip="none" algn="tl"/>
              </a:blip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sp>
        <p:nvSpPr>
          <p:cNvPr id="856" name="矩形 855"/>
          <p:cNvSpPr/>
          <p:nvPr/>
        </p:nvSpPr>
        <p:spPr bwMode="auto">
          <a:xfrm>
            <a:off x="6211369" y="1786443"/>
            <a:ext cx="439616" cy="275213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lang="en-US" altLang="zh-CN" smtClean="0">
              <a:ea typeface="宋体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mtClean="0">
                <a:ea typeface="宋体" pitchFamily="2" charset="-122"/>
              </a:rPr>
              <a:t>胶</a:t>
            </a:r>
            <a:endParaRPr lang="en-US" altLang="zh-CN" smtClean="0">
              <a:ea typeface="宋体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mtClean="0">
                <a:ea typeface="宋体" pitchFamily="2" charset="-122"/>
              </a:rPr>
              <a:t>水</a:t>
            </a:r>
            <a:endParaRPr lang="en-US" altLang="zh-CN" smtClean="0">
              <a:ea typeface="宋体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mtClean="0">
                <a:ea typeface="宋体" pitchFamily="2" charset="-122"/>
              </a:rPr>
              <a:t>涂</a:t>
            </a:r>
            <a:endParaRPr lang="en-US" altLang="zh-CN" smtClean="0">
              <a:ea typeface="宋体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mtClean="0">
                <a:ea typeface="宋体" pitchFamily="2" charset="-122"/>
              </a:rPr>
              <a:t>抹</a:t>
            </a:r>
            <a:endParaRPr lang="en-US" altLang="zh-CN" smtClean="0">
              <a:ea typeface="宋体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mtClean="0">
                <a:ea typeface="宋体" pitchFamily="2" charset="-122"/>
              </a:rPr>
              <a:t>区</a:t>
            </a:r>
            <a:endParaRPr lang="en-US" altLang="zh-CN" smtClean="0">
              <a:ea typeface="宋体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mtClean="0">
                <a:ea typeface="宋体" pitchFamily="2" charset="-122"/>
              </a:rPr>
              <a:t>域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grpSp>
        <p:nvGrpSpPr>
          <p:cNvPr id="829" name="组合 828"/>
          <p:cNvGrpSpPr/>
          <p:nvPr/>
        </p:nvGrpSpPr>
        <p:grpSpPr>
          <a:xfrm>
            <a:off x="6147075" y="1768860"/>
            <a:ext cx="4404222" cy="2774852"/>
            <a:chOff x="6981706" y="255386"/>
            <a:chExt cx="4404222" cy="2774852"/>
          </a:xfrm>
        </p:grpSpPr>
        <p:sp>
          <p:nvSpPr>
            <p:cNvPr id="830" name="TextBox 21"/>
            <p:cNvSpPr txBox="1">
              <a:spLocks noChangeArrowheads="1"/>
            </p:cNvSpPr>
            <p:nvPr/>
          </p:nvSpPr>
          <p:spPr bwMode="auto">
            <a:xfrm>
              <a:off x="6981706" y="292275"/>
              <a:ext cx="4320000" cy="27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</p:txBody>
        </p:sp>
        <p:grpSp>
          <p:nvGrpSpPr>
            <p:cNvPr id="831" name="组合 20"/>
            <p:cNvGrpSpPr>
              <a:grpSpLocks/>
            </p:cNvGrpSpPr>
            <p:nvPr/>
          </p:nvGrpSpPr>
          <p:grpSpPr bwMode="auto">
            <a:xfrm>
              <a:off x="6981706" y="255386"/>
              <a:ext cx="4404222" cy="2774852"/>
              <a:chOff x="3198994" y="2849743"/>
              <a:chExt cx="4613367" cy="3214581"/>
            </a:xfrm>
          </p:grpSpPr>
          <p:sp>
            <p:nvSpPr>
              <p:cNvPr id="832" name="TextBox 81"/>
              <p:cNvSpPr txBox="1">
                <a:spLocks noChangeArrowheads="1"/>
              </p:cNvSpPr>
              <p:nvPr/>
            </p:nvSpPr>
            <p:spPr bwMode="auto">
              <a:xfrm>
                <a:off x="3198994" y="2849743"/>
                <a:ext cx="4325334" cy="4278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1">
                    <a:solidFill>
                      <a:srgbClr val="FF0000"/>
                    </a:solidFill>
                  </a:rPr>
                  <a:t>J051026</a:t>
                </a:r>
                <a:r>
                  <a:rPr lang="en-US" altLang="zh-CN"/>
                  <a:t>                              </a:t>
                </a:r>
                <a:r>
                  <a:rPr lang="zh-CN" altLang="en-US"/>
                  <a:t>检票：</a:t>
                </a:r>
                <a:r>
                  <a:rPr lang="en-US" altLang="zh-CN"/>
                  <a:t>23 A</a:t>
                </a:r>
                <a:endParaRPr lang="zh-CN" altLang="en-US"/>
              </a:p>
            </p:txBody>
          </p:sp>
          <p:grpSp>
            <p:nvGrpSpPr>
              <p:cNvPr id="833" name="组合 36"/>
              <p:cNvGrpSpPr>
                <a:grpSpLocks/>
              </p:cNvGrpSpPr>
              <p:nvPr/>
            </p:nvGrpSpPr>
            <p:grpSpPr bwMode="auto">
              <a:xfrm>
                <a:off x="3332863" y="3192721"/>
                <a:ext cx="4047450" cy="463516"/>
                <a:chOff x="2339292" y="2771636"/>
                <a:chExt cx="4228679" cy="474023"/>
              </a:xfrm>
            </p:grpSpPr>
            <p:sp>
              <p:nvSpPr>
                <p:cNvPr id="840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2339292" y="2771636"/>
                  <a:ext cx="4228679" cy="4740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贵阳北</a:t>
                  </a:r>
                  <a:r>
                    <a:rPr lang="zh-CN" altLang="en-US" sz="20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</a:t>
                  </a:r>
                  <a:r>
                    <a:rPr lang="zh-CN" altLang="en-US" sz="1400"/>
                    <a:t>站</a:t>
                  </a:r>
                  <a:r>
                    <a:rPr lang="en-US" altLang="zh-CN"/>
                    <a:t>       </a:t>
                  </a:r>
                  <a:r>
                    <a:rPr lang="en-US" altLang="zh-CN" sz="16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G 2122   </a:t>
                  </a:r>
                  <a:r>
                    <a:rPr lang="zh-CN" altLang="en-US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铜仁南</a:t>
                  </a:r>
                  <a:r>
                    <a:rPr lang="zh-CN" altLang="en-US" sz="20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</a:t>
                  </a:r>
                  <a:r>
                    <a:rPr lang="zh-CN" altLang="en-US" sz="1600"/>
                    <a:t>站</a:t>
                  </a:r>
                </a:p>
              </p:txBody>
            </p:sp>
            <p:cxnSp>
              <p:nvCxnSpPr>
                <p:cNvPr id="841" name="直接箭头连接符 840"/>
                <p:cNvCxnSpPr/>
                <p:nvPr/>
              </p:nvCxnSpPr>
              <p:spPr>
                <a:xfrm>
                  <a:off x="4104101" y="3214567"/>
                  <a:ext cx="865197" cy="0"/>
                </a:xfrm>
                <a:prstGeom prst="straightConnector1">
                  <a:avLst/>
                </a:prstGeom>
                <a:ln w="31750">
                  <a:solidFill>
                    <a:schemeClr val="tx1"/>
                  </a:solidFill>
                  <a:tailEnd type="stealt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34" name="TextBox 83"/>
              <p:cNvSpPr txBox="1">
                <a:spLocks noChangeArrowheads="1"/>
              </p:cNvSpPr>
              <p:nvPr/>
            </p:nvSpPr>
            <p:spPr bwMode="auto">
              <a:xfrm>
                <a:off x="3333304" y="3573015"/>
                <a:ext cx="4479057" cy="356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Guiyangbei                   Tongrennan</a:t>
                </a:r>
                <a:endParaRPr lang="zh-CN" altLang="en-US" sz="14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</p:txBody>
          </p:sp>
          <p:sp>
            <p:nvSpPr>
              <p:cNvPr id="835" name="TextBox 84"/>
              <p:cNvSpPr txBox="1">
                <a:spLocks noChangeArrowheads="1"/>
              </p:cNvSpPr>
              <p:nvPr/>
            </p:nvSpPr>
            <p:spPr bwMode="auto">
              <a:xfrm>
                <a:off x="3211286" y="3835507"/>
                <a:ext cx="4469402" cy="962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2017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年</a:t>
                </a:r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06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月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15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日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14:47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开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09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车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11D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号</a:t>
                </a:r>
                <a:endParaRPr lang="en-US" altLang="zh-CN" sz="14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  <a:p>
                <a:pPr eaLnBrk="1" hangingPunct="1"/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￥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122.5</a:t>
                </a:r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元         网           二等座</a:t>
                </a:r>
                <a:endParaRPr lang="en-US" altLang="zh-CN" sz="16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  <a:p>
                <a:pPr eaLnBrk="1" hangingPunct="1"/>
                <a:r>
                  <a:rPr lang="zh-CN" altLang="en-US" sz="1400">
                    <a:latin typeface="新宋体" panose="02010609030101010101" pitchFamily="49" charset="-122"/>
                    <a:ea typeface="新宋体" panose="02010609030101010101" pitchFamily="49" charset="-122"/>
                  </a:rPr>
                  <a:t>限乘当日当次车</a:t>
                </a:r>
              </a:p>
            </p:txBody>
          </p:sp>
          <p:sp>
            <p:nvSpPr>
              <p:cNvPr id="836" name="TextBox 209"/>
              <p:cNvSpPr txBox="1"/>
              <p:nvPr/>
            </p:nvSpPr>
            <p:spPr bwMode="auto">
              <a:xfrm>
                <a:off x="3266030" y="4710882"/>
                <a:ext cx="3239302" cy="39172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1600" dirty="0">
                    <a:latin typeface="+mn-ea"/>
                    <a:ea typeface="+mn-ea"/>
                  </a:rPr>
                  <a:t>6221211998</a:t>
                </a:r>
                <a:r>
                  <a:rPr lang="zh-CN" altLang="en-US" sz="1600" dirty="0">
                    <a:latin typeface="+mn-ea"/>
                    <a:ea typeface="+mn-ea"/>
                  </a:rPr>
                  <a:t>****</a:t>
                </a:r>
                <a:r>
                  <a:rPr lang="en-US" altLang="zh-CN" sz="1600" dirty="0">
                    <a:latin typeface="+mn-ea"/>
                    <a:ea typeface="+mn-ea"/>
                  </a:rPr>
                  <a:t>5887   </a:t>
                </a:r>
                <a:r>
                  <a:rPr lang="zh-CN" altLang="en-US" sz="1600" dirty="0">
                    <a:latin typeface="+mn-ea"/>
                    <a:ea typeface="+mn-ea"/>
                  </a:rPr>
                  <a:t>周小艳</a:t>
                </a:r>
              </a:p>
            </p:txBody>
          </p:sp>
          <p:sp>
            <p:nvSpPr>
              <p:cNvPr id="837" name="TextBox 210"/>
              <p:cNvSpPr txBox="1"/>
              <p:nvPr/>
            </p:nvSpPr>
            <p:spPr bwMode="auto">
              <a:xfrm>
                <a:off x="3332546" y="5034558"/>
                <a:ext cx="3121238" cy="60613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  <a:prstDash val="sysDash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买票请到</a:t>
                </a: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12306   </a:t>
                </a: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发货请到 </a:t>
                </a: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95306</a:t>
                </a:r>
              </a:p>
              <a:p>
                <a:pPr>
                  <a:defRPr/>
                </a:pP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      </a:t>
                </a: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中国铁路祝你旅途愉快</a:t>
                </a:r>
              </a:p>
            </p:txBody>
          </p:sp>
          <p:sp>
            <p:nvSpPr>
              <p:cNvPr id="838" name="TextBox 211"/>
              <p:cNvSpPr txBox="1"/>
              <p:nvPr/>
            </p:nvSpPr>
            <p:spPr bwMode="auto">
              <a:xfrm>
                <a:off x="3203998" y="5707774"/>
                <a:ext cx="4536353" cy="356550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1400" dirty="0">
                    <a:latin typeface="+mn-ea"/>
                    <a:ea typeface="+mn-ea"/>
                  </a:rPr>
                  <a:t>474833102210808J051026  </a:t>
                </a:r>
                <a:r>
                  <a:rPr lang="zh-CN" altLang="en-US" sz="1400" dirty="0">
                    <a:latin typeface="+mn-ea"/>
                    <a:ea typeface="+mn-ea"/>
                  </a:rPr>
                  <a:t>贵阳北站售</a:t>
                </a:r>
              </a:p>
            </p:txBody>
          </p:sp>
          <p:sp>
            <p:nvSpPr>
              <p:cNvPr id="839" name="矩形 838"/>
              <p:cNvSpPr/>
              <p:nvPr/>
            </p:nvSpPr>
            <p:spPr bwMode="auto">
              <a:xfrm>
                <a:off x="6623398" y="4681457"/>
                <a:ext cx="897959" cy="774249"/>
              </a:xfrm>
              <a:prstGeom prst="rect">
                <a:avLst/>
              </a:prstGeom>
              <a:blipFill>
                <a:blip r:embed="rId4" cstate="print">
                  <a:biLevel thresh="50000"/>
                </a:blip>
                <a:tile tx="0" ty="0" sx="100000" sy="100000" flip="none" algn="tl"/>
              </a:blip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sp>
        <p:nvSpPr>
          <p:cNvPr id="855" name="矩形 854"/>
          <p:cNvSpPr/>
          <p:nvPr/>
        </p:nvSpPr>
        <p:spPr bwMode="auto">
          <a:xfrm>
            <a:off x="6193263" y="771266"/>
            <a:ext cx="439616" cy="275213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lang="en-US" altLang="zh-CN" smtClean="0">
              <a:ea typeface="宋体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mtClean="0">
                <a:ea typeface="宋体" pitchFamily="2" charset="-122"/>
              </a:rPr>
              <a:t>胶</a:t>
            </a:r>
            <a:endParaRPr lang="en-US" altLang="zh-CN" smtClean="0">
              <a:ea typeface="宋体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mtClean="0">
                <a:ea typeface="宋体" pitchFamily="2" charset="-122"/>
              </a:rPr>
              <a:t>水</a:t>
            </a:r>
            <a:endParaRPr lang="en-US" altLang="zh-CN" smtClean="0">
              <a:ea typeface="宋体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mtClean="0">
                <a:ea typeface="宋体" pitchFamily="2" charset="-122"/>
              </a:rPr>
              <a:t>涂</a:t>
            </a:r>
            <a:endParaRPr lang="en-US" altLang="zh-CN" smtClean="0">
              <a:ea typeface="宋体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mtClean="0">
                <a:ea typeface="宋体" pitchFamily="2" charset="-122"/>
              </a:rPr>
              <a:t>抹</a:t>
            </a:r>
            <a:endParaRPr lang="en-US" altLang="zh-CN" smtClean="0">
              <a:ea typeface="宋体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mtClean="0">
                <a:ea typeface="宋体" pitchFamily="2" charset="-122"/>
              </a:rPr>
              <a:t>区</a:t>
            </a:r>
            <a:endParaRPr lang="en-US" altLang="zh-CN" smtClean="0">
              <a:ea typeface="宋体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mtClean="0">
                <a:ea typeface="宋体" pitchFamily="2" charset="-122"/>
              </a:rPr>
              <a:t>域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grpSp>
        <p:nvGrpSpPr>
          <p:cNvPr id="842" name="组合 841"/>
          <p:cNvGrpSpPr/>
          <p:nvPr/>
        </p:nvGrpSpPr>
        <p:grpSpPr>
          <a:xfrm>
            <a:off x="6198842" y="750886"/>
            <a:ext cx="4404222" cy="2774852"/>
            <a:chOff x="6981706" y="255386"/>
            <a:chExt cx="4404222" cy="2774852"/>
          </a:xfrm>
        </p:grpSpPr>
        <p:sp>
          <p:nvSpPr>
            <p:cNvPr id="843" name="TextBox 21"/>
            <p:cNvSpPr txBox="1">
              <a:spLocks noChangeArrowheads="1"/>
            </p:cNvSpPr>
            <p:nvPr/>
          </p:nvSpPr>
          <p:spPr bwMode="auto">
            <a:xfrm>
              <a:off x="6981706" y="292275"/>
              <a:ext cx="4320000" cy="27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</p:txBody>
        </p:sp>
        <p:grpSp>
          <p:nvGrpSpPr>
            <p:cNvPr id="844" name="组合 20"/>
            <p:cNvGrpSpPr>
              <a:grpSpLocks/>
            </p:cNvGrpSpPr>
            <p:nvPr/>
          </p:nvGrpSpPr>
          <p:grpSpPr bwMode="auto">
            <a:xfrm>
              <a:off x="6981706" y="255386"/>
              <a:ext cx="4404222" cy="2774852"/>
              <a:chOff x="3198994" y="2849743"/>
              <a:chExt cx="4613367" cy="3214581"/>
            </a:xfrm>
          </p:grpSpPr>
          <p:sp>
            <p:nvSpPr>
              <p:cNvPr id="845" name="TextBox 81"/>
              <p:cNvSpPr txBox="1">
                <a:spLocks noChangeArrowheads="1"/>
              </p:cNvSpPr>
              <p:nvPr/>
            </p:nvSpPr>
            <p:spPr bwMode="auto">
              <a:xfrm>
                <a:off x="3198994" y="2849743"/>
                <a:ext cx="4325334" cy="4278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1">
                    <a:solidFill>
                      <a:srgbClr val="FF0000"/>
                    </a:solidFill>
                  </a:rPr>
                  <a:t>J051026</a:t>
                </a:r>
                <a:r>
                  <a:rPr lang="en-US" altLang="zh-CN"/>
                  <a:t>                              </a:t>
                </a:r>
                <a:r>
                  <a:rPr lang="zh-CN" altLang="en-US"/>
                  <a:t>检票：</a:t>
                </a:r>
                <a:r>
                  <a:rPr lang="en-US" altLang="zh-CN"/>
                  <a:t>23 A</a:t>
                </a:r>
                <a:endParaRPr lang="zh-CN" altLang="en-US"/>
              </a:p>
            </p:txBody>
          </p:sp>
          <p:grpSp>
            <p:nvGrpSpPr>
              <p:cNvPr id="846" name="组合 36"/>
              <p:cNvGrpSpPr>
                <a:grpSpLocks/>
              </p:cNvGrpSpPr>
              <p:nvPr/>
            </p:nvGrpSpPr>
            <p:grpSpPr bwMode="auto">
              <a:xfrm>
                <a:off x="3332863" y="3192721"/>
                <a:ext cx="4047450" cy="463516"/>
                <a:chOff x="2339292" y="2771636"/>
                <a:chExt cx="4228679" cy="474023"/>
              </a:xfrm>
            </p:grpSpPr>
            <p:sp>
              <p:nvSpPr>
                <p:cNvPr id="853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2339292" y="2771636"/>
                  <a:ext cx="4228679" cy="4740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贵阳北</a:t>
                  </a:r>
                  <a:r>
                    <a:rPr lang="zh-CN" altLang="en-US" sz="20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</a:t>
                  </a:r>
                  <a:r>
                    <a:rPr lang="zh-CN" altLang="en-US" sz="1400"/>
                    <a:t>站</a:t>
                  </a:r>
                  <a:r>
                    <a:rPr lang="en-US" altLang="zh-CN"/>
                    <a:t>       </a:t>
                  </a:r>
                  <a:r>
                    <a:rPr lang="en-US" altLang="zh-CN" sz="16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G 2122   </a:t>
                  </a:r>
                  <a:r>
                    <a:rPr lang="zh-CN" altLang="en-US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铜仁南</a:t>
                  </a:r>
                  <a:r>
                    <a:rPr lang="zh-CN" altLang="en-US" sz="20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</a:t>
                  </a:r>
                  <a:r>
                    <a:rPr lang="zh-CN" altLang="en-US" sz="1600"/>
                    <a:t>站</a:t>
                  </a:r>
                </a:p>
              </p:txBody>
            </p:sp>
            <p:cxnSp>
              <p:nvCxnSpPr>
                <p:cNvPr id="854" name="直接箭头连接符 853"/>
                <p:cNvCxnSpPr/>
                <p:nvPr/>
              </p:nvCxnSpPr>
              <p:spPr>
                <a:xfrm>
                  <a:off x="4104101" y="3214567"/>
                  <a:ext cx="865197" cy="0"/>
                </a:xfrm>
                <a:prstGeom prst="straightConnector1">
                  <a:avLst/>
                </a:prstGeom>
                <a:ln w="31750">
                  <a:solidFill>
                    <a:schemeClr val="tx1"/>
                  </a:solidFill>
                  <a:tailEnd type="stealt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47" name="TextBox 83"/>
              <p:cNvSpPr txBox="1">
                <a:spLocks noChangeArrowheads="1"/>
              </p:cNvSpPr>
              <p:nvPr/>
            </p:nvSpPr>
            <p:spPr bwMode="auto">
              <a:xfrm>
                <a:off x="3333304" y="3573015"/>
                <a:ext cx="4479057" cy="356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Guiyangbei                   Tongrennan</a:t>
                </a:r>
                <a:endParaRPr lang="zh-CN" altLang="en-US" sz="14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</p:txBody>
          </p:sp>
          <p:sp>
            <p:nvSpPr>
              <p:cNvPr id="848" name="TextBox 84"/>
              <p:cNvSpPr txBox="1">
                <a:spLocks noChangeArrowheads="1"/>
              </p:cNvSpPr>
              <p:nvPr/>
            </p:nvSpPr>
            <p:spPr bwMode="auto">
              <a:xfrm>
                <a:off x="3211286" y="3835507"/>
                <a:ext cx="4469402" cy="962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2017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年</a:t>
                </a:r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06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月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15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日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14:47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开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09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车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11D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号</a:t>
                </a:r>
                <a:endParaRPr lang="en-US" altLang="zh-CN" sz="14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  <a:p>
                <a:pPr eaLnBrk="1" hangingPunct="1"/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￥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122.5</a:t>
                </a:r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元         网           二等座</a:t>
                </a:r>
                <a:endParaRPr lang="en-US" altLang="zh-CN" sz="16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  <a:p>
                <a:pPr eaLnBrk="1" hangingPunct="1"/>
                <a:r>
                  <a:rPr lang="zh-CN" altLang="en-US" sz="1400">
                    <a:latin typeface="新宋体" panose="02010609030101010101" pitchFamily="49" charset="-122"/>
                    <a:ea typeface="新宋体" panose="02010609030101010101" pitchFamily="49" charset="-122"/>
                  </a:rPr>
                  <a:t>限乘当日当次车</a:t>
                </a:r>
              </a:p>
            </p:txBody>
          </p:sp>
          <p:sp>
            <p:nvSpPr>
              <p:cNvPr id="849" name="TextBox 209"/>
              <p:cNvSpPr txBox="1"/>
              <p:nvPr/>
            </p:nvSpPr>
            <p:spPr bwMode="auto">
              <a:xfrm>
                <a:off x="3266030" y="4710882"/>
                <a:ext cx="3239302" cy="39172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1600" dirty="0">
                    <a:latin typeface="+mn-ea"/>
                    <a:ea typeface="+mn-ea"/>
                  </a:rPr>
                  <a:t>6221211998</a:t>
                </a:r>
                <a:r>
                  <a:rPr lang="zh-CN" altLang="en-US" sz="1600" dirty="0">
                    <a:latin typeface="+mn-ea"/>
                    <a:ea typeface="+mn-ea"/>
                  </a:rPr>
                  <a:t>****</a:t>
                </a:r>
                <a:r>
                  <a:rPr lang="en-US" altLang="zh-CN" sz="1600" dirty="0">
                    <a:latin typeface="+mn-ea"/>
                    <a:ea typeface="+mn-ea"/>
                  </a:rPr>
                  <a:t>5887   </a:t>
                </a:r>
                <a:r>
                  <a:rPr lang="zh-CN" altLang="en-US" sz="1600" dirty="0">
                    <a:latin typeface="+mn-ea"/>
                    <a:ea typeface="+mn-ea"/>
                  </a:rPr>
                  <a:t>周小艳</a:t>
                </a:r>
              </a:p>
            </p:txBody>
          </p:sp>
          <p:sp>
            <p:nvSpPr>
              <p:cNvPr id="850" name="TextBox 210"/>
              <p:cNvSpPr txBox="1"/>
              <p:nvPr/>
            </p:nvSpPr>
            <p:spPr bwMode="auto">
              <a:xfrm>
                <a:off x="3332546" y="5034558"/>
                <a:ext cx="3121238" cy="60613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  <a:prstDash val="sysDash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买票请到</a:t>
                </a: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12306   </a:t>
                </a: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发货请到 </a:t>
                </a: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95306</a:t>
                </a:r>
              </a:p>
              <a:p>
                <a:pPr>
                  <a:defRPr/>
                </a:pP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      </a:t>
                </a: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中国铁路祝你旅途愉快</a:t>
                </a:r>
              </a:p>
            </p:txBody>
          </p:sp>
          <p:sp>
            <p:nvSpPr>
              <p:cNvPr id="851" name="TextBox 211"/>
              <p:cNvSpPr txBox="1"/>
              <p:nvPr/>
            </p:nvSpPr>
            <p:spPr bwMode="auto">
              <a:xfrm>
                <a:off x="3203998" y="5707774"/>
                <a:ext cx="4536353" cy="356550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1400" dirty="0">
                    <a:latin typeface="+mn-ea"/>
                    <a:ea typeface="+mn-ea"/>
                  </a:rPr>
                  <a:t>474833102210808J051026  </a:t>
                </a:r>
                <a:r>
                  <a:rPr lang="zh-CN" altLang="en-US" sz="1400" dirty="0">
                    <a:latin typeface="+mn-ea"/>
                    <a:ea typeface="+mn-ea"/>
                  </a:rPr>
                  <a:t>贵阳北站售</a:t>
                </a:r>
              </a:p>
            </p:txBody>
          </p:sp>
          <p:sp>
            <p:nvSpPr>
              <p:cNvPr id="852" name="矩形 851"/>
              <p:cNvSpPr/>
              <p:nvPr/>
            </p:nvSpPr>
            <p:spPr bwMode="auto">
              <a:xfrm>
                <a:off x="6623398" y="4681457"/>
                <a:ext cx="897959" cy="774249"/>
              </a:xfrm>
              <a:prstGeom prst="rect">
                <a:avLst/>
              </a:prstGeom>
              <a:blipFill>
                <a:blip r:embed="rId4" cstate="print">
                  <a:biLevel thresh="50000"/>
                </a:blip>
                <a:tile tx="0" ty="0" sx="100000" sy="100000" flip="none" algn="tl"/>
              </a:blip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grpSp>
        <p:nvGrpSpPr>
          <p:cNvPr id="935" name="组合 934" hidden="1"/>
          <p:cNvGrpSpPr/>
          <p:nvPr/>
        </p:nvGrpSpPr>
        <p:grpSpPr>
          <a:xfrm>
            <a:off x="3679828" y="2903877"/>
            <a:ext cx="4404222" cy="2774852"/>
            <a:chOff x="6981706" y="255386"/>
            <a:chExt cx="4404222" cy="2774852"/>
          </a:xfrm>
        </p:grpSpPr>
        <p:sp>
          <p:nvSpPr>
            <p:cNvPr id="936" name="TextBox 21"/>
            <p:cNvSpPr txBox="1">
              <a:spLocks noChangeArrowheads="1"/>
            </p:cNvSpPr>
            <p:nvPr/>
          </p:nvSpPr>
          <p:spPr bwMode="auto">
            <a:xfrm>
              <a:off x="6981706" y="292275"/>
              <a:ext cx="4320000" cy="27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</p:txBody>
        </p:sp>
        <p:grpSp>
          <p:nvGrpSpPr>
            <p:cNvPr id="937" name="组合 20"/>
            <p:cNvGrpSpPr>
              <a:grpSpLocks/>
            </p:cNvGrpSpPr>
            <p:nvPr/>
          </p:nvGrpSpPr>
          <p:grpSpPr bwMode="auto">
            <a:xfrm>
              <a:off x="6981706" y="255386"/>
              <a:ext cx="4404222" cy="2774852"/>
              <a:chOff x="3198994" y="2849743"/>
              <a:chExt cx="4613367" cy="3214581"/>
            </a:xfrm>
          </p:grpSpPr>
          <p:sp>
            <p:nvSpPr>
              <p:cNvPr id="938" name="TextBox 81"/>
              <p:cNvSpPr txBox="1">
                <a:spLocks noChangeArrowheads="1"/>
              </p:cNvSpPr>
              <p:nvPr/>
            </p:nvSpPr>
            <p:spPr bwMode="auto">
              <a:xfrm>
                <a:off x="3198994" y="2849743"/>
                <a:ext cx="4325334" cy="4278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1">
                    <a:solidFill>
                      <a:srgbClr val="FF0000"/>
                    </a:solidFill>
                  </a:rPr>
                  <a:t>J051026</a:t>
                </a:r>
                <a:r>
                  <a:rPr lang="en-US" altLang="zh-CN"/>
                  <a:t>                              </a:t>
                </a:r>
                <a:r>
                  <a:rPr lang="zh-CN" altLang="en-US"/>
                  <a:t>检票：</a:t>
                </a:r>
                <a:r>
                  <a:rPr lang="en-US" altLang="zh-CN"/>
                  <a:t>23 A</a:t>
                </a:r>
                <a:endParaRPr lang="zh-CN" altLang="en-US"/>
              </a:p>
            </p:txBody>
          </p:sp>
          <p:grpSp>
            <p:nvGrpSpPr>
              <p:cNvPr id="939" name="组合 36"/>
              <p:cNvGrpSpPr>
                <a:grpSpLocks/>
              </p:cNvGrpSpPr>
              <p:nvPr/>
            </p:nvGrpSpPr>
            <p:grpSpPr bwMode="auto">
              <a:xfrm>
                <a:off x="3332863" y="3192721"/>
                <a:ext cx="4047450" cy="463516"/>
                <a:chOff x="2339292" y="2771636"/>
                <a:chExt cx="4228679" cy="474023"/>
              </a:xfrm>
            </p:grpSpPr>
            <p:sp>
              <p:nvSpPr>
                <p:cNvPr id="946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2339292" y="2771636"/>
                  <a:ext cx="4228679" cy="4740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贵阳北</a:t>
                  </a:r>
                  <a:r>
                    <a:rPr lang="zh-CN" altLang="en-US" sz="20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</a:t>
                  </a:r>
                  <a:r>
                    <a:rPr lang="zh-CN" altLang="en-US" sz="1400"/>
                    <a:t>站</a:t>
                  </a:r>
                  <a:r>
                    <a:rPr lang="en-US" altLang="zh-CN"/>
                    <a:t>       </a:t>
                  </a:r>
                  <a:r>
                    <a:rPr lang="en-US" altLang="zh-CN" sz="16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G 2122   </a:t>
                  </a:r>
                  <a:r>
                    <a:rPr lang="zh-CN" altLang="en-US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铜仁南</a:t>
                  </a:r>
                  <a:r>
                    <a:rPr lang="zh-CN" altLang="en-US" sz="20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</a:t>
                  </a:r>
                  <a:r>
                    <a:rPr lang="zh-CN" altLang="en-US" sz="1600"/>
                    <a:t>站</a:t>
                  </a:r>
                </a:p>
              </p:txBody>
            </p:sp>
            <p:cxnSp>
              <p:nvCxnSpPr>
                <p:cNvPr id="947" name="直接箭头连接符 946"/>
                <p:cNvCxnSpPr/>
                <p:nvPr/>
              </p:nvCxnSpPr>
              <p:spPr>
                <a:xfrm>
                  <a:off x="4104101" y="3214567"/>
                  <a:ext cx="865197" cy="0"/>
                </a:xfrm>
                <a:prstGeom prst="straightConnector1">
                  <a:avLst/>
                </a:prstGeom>
                <a:ln w="31750">
                  <a:solidFill>
                    <a:schemeClr val="tx1"/>
                  </a:solidFill>
                  <a:tailEnd type="stealt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40" name="TextBox 83"/>
              <p:cNvSpPr txBox="1">
                <a:spLocks noChangeArrowheads="1"/>
              </p:cNvSpPr>
              <p:nvPr/>
            </p:nvSpPr>
            <p:spPr bwMode="auto">
              <a:xfrm>
                <a:off x="3333304" y="3573015"/>
                <a:ext cx="4479057" cy="356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Guiyangbei                   Tongrennan</a:t>
                </a:r>
                <a:endParaRPr lang="zh-CN" altLang="en-US" sz="14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</p:txBody>
          </p:sp>
          <p:sp>
            <p:nvSpPr>
              <p:cNvPr id="941" name="TextBox 84"/>
              <p:cNvSpPr txBox="1">
                <a:spLocks noChangeArrowheads="1"/>
              </p:cNvSpPr>
              <p:nvPr/>
            </p:nvSpPr>
            <p:spPr bwMode="auto">
              <a:xfrm>
                <a:off x="3211286" y="3835507"/>
                <a:ext cx="4469402" cy="962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2017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年</a:t>
                </a:r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06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月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15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日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14:47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开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09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车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11D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号</a:t>
                </a:r>
                <a:endParaRPr lang="en-US" altLang="zh-CN" sz="14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  <a:p>
                <a:pPr eaLnBrk="1" hangingPunct="1"/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￥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122.5</a:t>
                </a:r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元         网           二等座</a:t>
                </a:r>
                <a:endParaRPr lang="en-US" altLang="zh-CN" sz="16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  <a:p>
                <a:pPr eaLnBrk="1" hangingPunct="1"/>
                <a:r>
                  <a:rPr lang="zh-CN" altLang="en-US" sz="1400">
                    <a:latin typeface="新宋体" panose="02010609030101010101" pitchFamily="49" charset="-122"/>
                    <a:ea typeface="新宋体" panose="02010609030101010101" pitchFamily="49" charset="-122"/>
                  </a:rPr>
                  <a:t>限乘当日当次车</a:t>
                </a:r>
              </a:p>
            </p:txBody>
          </p:sp>
          <p:sp>
            <p:nvSpPr>
              <p:cNvPr id="942" name="TextBox 209"/>
              <p:cNvSpPr txBox="1"/>
              <p:nvPr/>
            </p:nvSpPr>
            <p:spPr bwMode="auto">
              <a:xfrm>
                <a:off x="3266030" y="4710882"/>
                <a:ext cx="3239302" cy="39172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1600" dirty="0">
                    <a:latin typeface="+mn-ea"/>
                    <a:ea typeface="+mn-ea"/>
                  </a:rPr>
                  <a:t>6221211998</a:t>
                </a:r>
                <a:r>
                  <a:rPr lang="zh-CN" altLang="en-US" sz="1600" dirty="0">
                    <a:latin typeface="+mn-ea"/>
                    <a:ea typeface="+mn-ea"/>
                  </a:rPr>
                  <a:t>****</a:t>
                </a:r>
                <a:r>
                  <a:rPr lang="en-US" altLang="zh-CN" sz="1600" dirty="0">
                    <a:latin typeface="+mn-ea"/>
                    <a:ea typeface="+mn-ea"/>
                  </a:rPr>
                  <a:t>5887   </a:t>
                </a:r>
                <a:r>
                  <a:rPr lang="zh-CN" altLang="en-US" sz="1600" dirty="0">
                    <a:latin typeface="+mn-ea"/>
                    <a:ea typeface="+mn-ea"/>
                  </a:rPr>
                  <a:t>周小艳</a:t>
                </a:r>
              </a:p>
            </p:txBody>
          </p:sp>
          <p:sp>
            <p:nvSpPr>
              <p:cNvPr id="943" name="TextBox 210"/>
              <p:cNvSpPr txBox="1"/>
              <p:nvPr/>
            </p:nvSpPr>
            <p:spPr bwMode="auto">
              <a:xfrm>
                <a:off x="3332546" y="5034558"/>
                <a:ext cx="3121238" cy="60613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  <a:prstDash val="sysDash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买票请到</a:t>
                </a: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12306   </a:t>
                </a: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发货请到 </a:t>
                </a: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95306</a:t>
                </a:r>
              </a:p>
              <a:p>
                <a:pPr>
                  <a:defRPr/>
                </a:pP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      </a:t>
                </a: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中国铁路祝你旅途愉快</a:t>
                </a:r>
              </a:p>
            </p:txBody>
          </p:sp>
          <p:sp>
            <p:nvSpPr>
              <p:cNvPr id="944" name="TextBox 211"/>
              <p:cNvSpPr txBox="1"/>
              <p:nvPr/>
            </p:nvSpPr>
            <p:spPr bwMode="auto">
              <a:xfrm>
                <a:off x="3203999" y="5707774"/>
                <a:ext cx="4536353" cy="356550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1400" dirty="0">
                    <a:latin typeface="+mn-ea"/>
                    <a:ea typeface="+mn-ea"/>
                  </a:rPr>
                  <a:t>474833102210808J051026  </a:t>
                </a:r>
                <a:r>
                  <a:rPr lang="zh-CN" altLang="en-US" sz="1400" dirty="0">
                    <a:latin typeface="+mn-ea"/>
                    <a:ea typeface="+mn-ea"/>
                  </a:rPr>
                  <a:t>贵阳北站售</a:t>
                </a:r>
              </a:p>
            </p:txBody>
          </p:sp>
          <p:sp>
            <p:nvSpPr>
              <p:cNvPr id="945" name="矩形 944"/>
              <p:cNvSpPr/>
              <p:nvPr/>
            </p:nvSpPr>
            <p:spPr bwMode="auto">
              <a:xfrm>
                <a:off x="6623398" y="4681457"/>
                <a:ext cx="897959" cy="774249"/>
              </a:xfrm>
              <a:prstGeom prst="rect">
                <a:avLst/>
              </a:prstGeom>
              <a:blipFill>
                <a:blip r:embed="rId4" cstate="print">
                  <a:biLevel thresh="50000"/>
                </a:blip>
                <a:tile tx="0" ty="0" sx="100000" sy="100000" flip="none" algn="tl"/>
              </a:blip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grpSp>
        <p:nvGrpSpPr>
          <p:cNvPr id="961" name="组合 960"/>
          <p:cNvGrpSpPr/>
          <p:nvPr/>
        </p:nvGrpSpPr>
        <p:grpSpPr>
          <a:xfrm>
            <a:off x="4061063" y="3974047"/>
            <a:ext cx="4404222" cy="2774852"/>
            <a:chOff x="6981706" y="255386"/>
            <a:chExt cx="4404222" cy="2774852"/>
          </a:xfrm>
        </p:grpSpPr>
        <p:sp>
          <p:nvSpPr>
            <p:cNvPr id="962" name="TextBox 21"/>
            <p:cNvSpPr txBox="1">
              <a:spLocks noChangeArrowheads="1"/>
            </p:cNvSpPr>
            <p:nvPr/>
          </p:nvSpPr>
          <p:spPr bwMode="auto">
            <a:xfrm>
              <a:off x="6981706" y="292275"/>
              <a:ext cx="4320000" cy="27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</p:txBody>
        </p:sp>
        <p:grpSp>
          <p:nvGrpSpPr>
            <p:cNvPr id="963" name="组合 20"/>
            <p:cNvGrpSpPr>
              <a:grpSpLocks/>
            </p:cNvGrpSpPr>
            <p:nvPr/>
          </p:nvGrpSpPr>
          <p:grpSpPr bwMode="auto">
            <a:xfrm>
              <a:off x="6981706" y="255386"/>
              <a:ext cx="4404222" cy="2774852"/>
              <a:chOff x="3198994" y="2849743"/>
              <a:chExt cx="4613367" cy="3214581"/>
            </a:xfrm>
          </p:grpSpPr>
          <p:sp>
            <p:nvSpPr>
              <p:cNvPr id="964" name="TextBox 81"/>
              <p:cNvSpPr txBox="1">
                <a:spLocks noChangeArrowheads="1"/>
              </p:cNvSpPr>
              <p:nvPr/>
            </p:nvSpPr>
            <p:spPr bwMode="auto">
              <a:xfrm>
                <a:off x="3198994" y="2849743"/>
                <a:ext cx="4325334" cy="4278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1">
                    <a:solidFill>
                      <a:srgbClr val="FF0000"/>
                    </a:solidFill>
                  </a:rPr>
                  <a:t>J051026</a:t>
                </a:r>
                <a:r>
                  <a:rPr lang="en-US" altLang="zh-CN"/>
                  <a:t>                              </a:t>
                </a:r>
                <a:r>
                  <a:rPr lang="zh-CN" altLang="en-US"/>
                  <a:t>检票：</a:t>
                </a:r>
                <a:r>
                  <a:rPr lang="en-US" altLang="zh-CN"/>
                  <a:t>23 A</a:t>
                </a:r>
                <a:endParaRPr lang="zh-CN" altLang="en-US"/>
              </a:p>
            </p:txBody>
          </p:sp>
          <p:grpSp>
            <p:nvGrpSpPr>
              <p:cNvPr id="965" name="组合 36"/>
              <p:cNvGrpSpPr>
                <a:grpSpLocks/>
              </p:cNvGrpSpPr>
              <p:nvPr/>
            </p:nvGrpSpPr>
            <p:grpSpPr bwMode="auto">
              <a:xfrm>
                <a:off x="3332863" y="3192721"/>
                <a:ext cx="4047450" cy="463516"/>
                <a:chOff x="2339292" y="2771636"/>
                <a:chExt cx="4228679" cy="474023"/>
              </a:xfrm>
            </p:grpSpPr>
            <p:sp>
              <p:nvSpPr>
                <p:cNvPr id="972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2339292" y="2771636"/>
                  <a:ext cx="4228679" cy="4740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贵阳北</a:t>
                  </a:r>
                  <a:r>
                    <a:rPr lang="zh-CN" altLang="en-US" sz="20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</a:t>
                  </a:r>
                  <a:r>
                    <a:rPr lang="zh-CN" altLang="en-US" sz="1400"/>
                    <a:t>站</a:t>
                  </a:r>
                  <a:r>
                    <a:rPr lang="en-US" altLang="zh-CN"/>
                    <a:t>       </a:t>
                  </a:r>
                  <a:r>
                    <a:rPr lang="en-US" altLang="zh-CN" sz="16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G 2122   </a:t>
                  </a:r>
                  <a:r>
                    <a:rPr lang="zh-CN" altLang="en-US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铜仁南</a:t>
                  </a:r>
                  <a:r>
                    <a:rPr lang="zh-CN" altLang="en-US" sz="20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</a:t>
                  </a:r>
                  <a:r>
                    <a:rPr lang="zh-CN" altLang="en-US" sz="1600"/>
                    <a:t>站</a:t>
                  </a:r>
                </a:p>
              </p:txBody>
            </p:sp>
            <p:cxnSp>
              <p:nvCxnSpPr>
                <p:cNvPr id="973" name="直接箭头连接符 972"/>
                <p:cNvCxnSpPr/>
                <p:nvPr/>
              </p:nvCxnSpPr>
              <p:spPr>
                <a:xfrm>
                  <a:off x="4104101" y="3214567"/>
                  <a:ext cx="865197" cy="0"/>
                </a:xfrm>
                <a:prstGeom prst="straightConnector1">
                  <a:avLst/>
                </a:prstGeom>
                <a:ln w="31750">
                  <a:solidFill>
                    <a:schemeClr val="tx1"/>
                  </a:solidFill>
                  <a:tailEnd type="stealt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66" name="TextBox 83"/>
              <p:cNvSpPr txBox="1">
                <a:spLocks noChangeArrowheads="1"/>
              </p:cNvSpPr>
              <p:nvPr/>
            </p:nvSpPr>
            <p:spPr bwMode="auto">
              <a:xfrm>
                <a:off x="3333304" y="3573015"/>
                <a:ext cx="4479057" cy="356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Guiyangbei                   Tongrennan</a:t>
                </a:r>
                <a:endParaRPr lang="zh-CN" altLang="en-US" sz="14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</p:txBody>
          </p:sp>
          <p:sp>
            <p:nvSpPr>
              <p:cNvPr id="967" name="TextBox 84"/>
              <p:cNvSpPr txBox="1">
                <a:spLocks noChangeArrowheads="1"/>
              </p:cNvSpPr>
              <p:nvPr/>
            </p:nvSpPr>
            <p:spPr bwMode="auto">
              <a:xfrm>
                <a:off x="3211286" y="3835507"/>
                <a:ext cx="4469402" cy="962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2017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年</a:t>
                </a:r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06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月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15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日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14:47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开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09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车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11D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号</a:t>
                </a:r>
                <a:endParaRPr lang="en-US" altLang="zh-CN" sz="14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  <a:p>
                <a:pPr eaLnBrk="1" hangingPunct="1"/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￥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122.5</a:t>
                </a:r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元         网           二等座</a:t>
                </a:r>
                <a:endParaRPr lang="en-US" altLang="zh-CN" sz="16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  <a:p>
                <a:pPr eaLnBrk="1" hangingPunct="1"/>
                <a:r>
                  <a:rPr lang="zh-CN" altLang="en-US" sz="1400">
                    <a:latin typeface="新宋体" panose="02010609030101010101" pitchFamily="49" charset="-122"/>
                    <a:ea typeface="新宋体" panose="02010609030101010101" pitchFamily="49" charset="-122"/>
                  </a:rPr>
                  <a:t>限乘当日当次车</a:t>
                </a:r>
              </a:p>
            </p:txBody>
          </p:sp>
          <p:sp>
            <p:nvSpPr>
              <p:cNvPr id="968" name="TextBox 209"/>
              <p:cNvSpPr txBox="1"/>
              <p:nvPr/>
            </p:nvSpPr>
            <p:spPr bwMode="auto">
              <a:xfrm>
                <a:off x="3266030" y="4710882"/>
                <a:ext cx="3239302" cy="39172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1600" dirty="0">
                    <a:latin typeface="+mn-ea"/>
                    <a:ea typeface="+mn-ea"/>
                  </a:rPr>
                  <a:t>6221211998</a:t>
                </a:r>
                <a:r>
                  <a:rPr lang="zh-CN" altLang="en-US" sz="1600" dirty="0">
                    <a:latin typeface="+mn-ea"/>
                    <a:ea typeface="+mn-ea"/>
                  </a:rPr>
                  <a:t>****</a:t>
                </a:r>
                <a:r>
                  <a:rPr lang="en-US" altLang="zh-CN" sz="1600" dirty="0">
                    <a:latin typeface="+mn-ea"/>
                    <a:ea typeface="+mn-ea"/>
                  </a:rPr>
                  <a:t>5887   </a:t>
                </a:r>
                <a:r>
                  <a:rPr lang="zh-CN" altLang="en-US" sz="1600" dirty="0">
                    <a:latin typeface="+mn-ea"/>
                    <a:ea typeface="+mn-ea"/>
                  </a:rPr>
                  <a:t>周小艳</a:t>
                </a:r>
              </a:p>
            </p:txBody>
          </p:sp>
          <p:sp>
            <p:nvSpPr>
              <p:cNvPr id="969" name="TextBox 210"/>
              <p:cNvSpPr txBox="1"/>
              <p:nvPr/>
            </p:nvSpPr>
            <p:spPr bwMode="auto">
              <a:xfrm>
                <a:off x="3332546" y="5034558"/>
                <a:ext cx="3121238" cy="60613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  <a:prstDash val="sysDash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买票请到</a:t>
                </a: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12306   </a:t>
                </a: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发货请到 </a:t>
                </a: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95306</a:t>
                </a:r>
              </a:p>
              <a:p>
                <a:pPr>
                  <a:defRPr/>
                </a:pP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      </a:t>
                </a: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中国铁路祝你旅途愉快</a:t>
                </a:r>
              </a:p>
            </p:txBody>
          </p:sp>
          <p:sp>
            <p:nvSpPr>
              <p:cNvPr id="970" name="TextBox 211"/>
              <p:cNvSpPr txBox="1"/>
              <p:nvPr/>
            </p:nvSpPr>
            <p:spPr bwMode="auto">
              <a:xfrm>
                <a:off x="3203998" y="5707774"/>
                <a:ext cx="4536353" cy="356550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1400" dirty="0">
                    <a:latin typeface="+mn-ea"/>
                    <a:ea typeface="+mn-ea"/>
                  </a:rPr>
                  <a:t>474833102210808J051026  </a:t>
                </a:r>
                <a:r>
                  <a:rPr lang="zh-CN" altLang="en-US" sz="1400" dirty="0">
                    <a:latin typeface="+mn-ea"/>
                    <a:ea typeface="+mn-ea"/>
                  </a:rPr>
                  <a:t>贵阳北站售</a:t>
                </a:r>
              </a:p>
            </p:txBody>
          </p:sp>
          <p:sp>
            <p:nvSpPr>
              <p:cNvPr id="971" name="矩形 970"/>
              <p:cNvSpPr/>
              <p:nvPr/>
            </p:nvSpPr>
            <p:spPr bwMode="auto">
              <a:xfrm>
                <a:off x="6623398" y="4681457"/>
                <a:ext cx="897959" cy="774249"/>
              </a:xfrm>
              <a:prstGeom prst="rect">
                <a:avLst/>
              </a:prstGeom>
              <a:blipFill>
                <a:blip r:embed="rId4" cstate="print">
                  <a:biLevel thresh="50000"/>
                </a:blip>
                <a:tile tx="0" ty="0" sx="100000" sy="100000" flip="none" algn="tl"/>
              </a:blip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grpSp>
        <p:nvGrpSpPr>
          <p:cNvPr id="974" name="组合 973"/>
          <p:cNvGrpSpPr/>
          <p:nvPr/>
        </p:nvGrpSpPr>
        <p:grpSpPr>
          <a:xfrm>
            <a:off x="4061063" y="2908772"/>
            <a:ext cx="4404222" cy="2774852"/>
            <a:chOff x="6981706" y="255386"/>
            <a:chExt cx="4404222" cy="2774852"/>
          </a:xfrm>
        </p:grpSpPr>
        <p:sp>
          <p:nvSpPr>
            <p:cNvPr id="975" name="TextBox 21"/>
            <p:cNvSpPr txBox="1">
              <a:spLocks noChangeArrowheads="1"/>
            </p:cNvSpPr>
            <p:nvPr/>
          </p:nvSpPr>
          <p:spPr bwMode="auto">
            <a:xfrm>
              <a:off x="6981706" y="292275"/>
              <a:ext cx="4320000" cy="27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</p:txBody>
        </p:sp>
        <p:grpSp>
          <p:nvGrpSpPr>
            <p:cNvPr id="976" name="组合 20"/>
            <p:cNvGrpSpPr>
              <a:grpSpLocks/>
            </p:cNvGrpSpPr>
            <p:nvPr/>
          </p:nvGrpSpPr>
          <p:grpSpPr bwMode="auto">
            <a:xfrm>
              <a:off x="6981706" y="255386"/>
              <a:ext cx="4404222" cy="2774852"/>
              <a:chOff x="3198994" y="2849743"/>
              <a:chExt cx="4613367" cy="3214581"/>
            </a:xfrm>
          </p:grpSpPr>
          <p:sp>
            <p:nvSpPr>
              <p:cNvPr id="977" name="TextBox 81"/>
              <p:cNvSpPr txBox="1">
                <a:spLocks noChangeArrowheads="1"/>
              </p:cNvSpPr>
              <p:nvPr/>
            </p:nvSpPr>
            <p:spPr bwMode="auto">
              <a:xfrm>
                <a:off x="3198994" y="2849743"/>
                <a:ext cx="4325334" cy="4278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1">
                    <a:solidFill>
                      <a:srgbClr val="FF0000"/>
                    </a:solidFill>
                  </a:rPr>
                  <a:t>J051026</a:t>
                </a:r>
                <a:r>
                  <a:rPr lang="en-US" altLang="zh-CN"/>
                  <a:t>                              </a:t>
                </a:r>
                <a:r>
                  <a:rPr lang="zh-CN" altLang="en-US"/>
                  <a:t>检票：</a:t>
                </a:r>
                <a:r>
                  <a:rPr lang="en-US" altLang="zh-CN"/>
                  <a:t>23 A</a:t>
                </a:r>
                <a:endParaRPr lang="zh-CN" altLang="en-US"/>
              </a:p>
            </p:txBody>
          </p:sp>
          <p:grpSp>
            <p:nvGrpSpPr>
              <p:cNvPr id="978" name="组合 36"/>
              <p:cNvGrpSpPr>
                <a:grpSpLocks/>
              </p:cNvGrpSpPr>
              <p:nvPr/>
            </p:nvGrpSpPr>
            <p:grpSpPr bwMode="auto">
              <a:xfrm>
                <a:off x="3332863" y="3192721"/>
                <a:ext cx="4047450" cy="463516"/>
                <a:chOff x="2339292" y="2771636"/>
                <a:chExt cx="4228679" cy="474023"/>
              </a:xfrm>
            </p:grpSpPr>
            <p:sp>
              <p:nvSpPr>
                <p:cNvPr id="985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2339292" y="2771636"/>
                  <a:ext cx="4228679" cy="4740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贵阳北</a:t>
                  </a:r>
                  <a:r>
                    <a:rPr lang="zh-CN" altLang="en-US" sz="20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</a:t>
                  </a:r>
                  <a:r>
                    <a:rPr lang="zh-CN" altLang="en-US" sz="1400"/>
                    <a:t>站</a:t>
                  </a:r>
                  <a:r>
                    <a:rPr lang="en-US" altLang="zh-CN"/>
                    <a:t>       </a:t>
                  </a:r>
                  <a:r>
                    <a:rPr lang="en-US" altLang="zh-CN" sz="16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G 2122   </a:t>
                  </a:r>
                  <a:r>
                    <a:rPr lang="zh-CN" altLang="en-US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铜仁南</a:t>
                  </a:r>
                  <a:r>
                    <a:rPr lang="zh-CN" altLang="en-US" sz="20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</a:t>
                  </a:r>
                  <a:r>
                    <a:rPr lang="zh-CN" altLang="en-US" sz="1600"/>
                    <a:t>站</a:t>
                  </a:r>
                </a:p>
              </p:txBody>
            </p:sp>
            <p:cxnSp>
              <p:nvCxnSpPr>
                <p:cNvPr id="986" name="直接箭头连接符 985"/>
                <p:cNvCxnSpPr/>
                <p:nvPr/>
              </p:nvCxnSpPr>
              <p:spPr>
                <a:xfrm>
                  <a:off x="4104101" y="3214567"/>
                  <a:ext cx="865197" cy="0"/>
                </a:xfrm>
                <a:prstGeom prst="straightConnector1">
                  <a:avLst/>
                </a:prstGeom>
                <a:ln w="31750">
                  <a:solidFill>
                    <a:schemeClr val="tx1"/>
                  </a:solidFill>
                  <a:tailEnd type="stealt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79" name="TextBox 83"/>
              <p:cNvSpPr txBox="1">
                <a:spLocks noChangeArrowheads="1"/>
              </p:cNvSpPr>
              <p:nvPr/>
            </p:nvSpPr>
            <p:spPr bwMode="auto">
              <a:xfrm>
                <a:off x="3333304" y="3573015"/>
                <a:ext cx="4479057" cy="356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Guiyangbei                   Tongrennan</a:t>
                </a:r>
                <a:endParaRPr lang="zh-CN" altLang="en-US" sz="14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</p:txBody>
          </p:sp>
          <p:sp>
            <p:nvSpPr>
              <p:cNvPr id="980" name="TextBox 84"/>
              <p:cNvSpPr txBox="1">
                <a:spLocks noChangeArrowheads="1"/>
              </p:cNvSpPr>
              <p:nvPr/>
            </p:nvSpPr>
            <p:spPr bwMode="auto">
              <a:xfrm>
                <a:off x="3211286" y="3835507"/>
                <a:ext cx="4469402" cy="962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2017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年</a:t>
                </a:r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06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月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15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日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14:47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开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09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车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11D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号</a:t>
                </a:r>
                <a:endParaRPr lang="en-US" altLang="zh-CN" sz="14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  <a:p>
                <a:pPr eaLnBrk="1" hangingPunct="1"/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￥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122.5</a:t>
                </a:r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元         网           二等座</a:t>
                </a:r>
                <a:endParaRPr lang="en-US" altLang="zh-CN" sz="16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  <a:p>
                <a:pPr eaLnBrk="1" hangingPunct="1"/>
                <a:r>
                  <a:rPr lang="zh-CN" altLang="en-US" sz="1400">
                    <a:latin typeface="新宋体" panose="02010609030101010101" pitchFamily="49" charset="-122"/>
                    <a:ea typeface="新宋体" panose="02010609030101010101" pitchFamily="49" charset="-122"/>
                  </a:rPr>
                  <a:t>限乘当日当次车</a:t>
                </a:r>
              </a:p>
            </p:txBody>
          </p:sp>
          <p:sp>
            <p:nvSpPr>
              <p:cNvPr id="981" name="TextBox 209"/>
              <p:cNvSpPr txBox="1"/>
              <p:nvPr/>
            </p:nvSpPr>
            <p:spPr bwMode="auto">
              <a:xfrm>
                <a:off x="3266030" y="4710882"/>
                <a:ext cx="3239302" cy="39172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1600" dirty="0">
                    <a:latin typeface="+mn-ea"/>
                    <a:ea typeface="+mn-ea"/>
                  </a:rPr>
                  <a:t>6221211998</a:t>
                </a:r>
                <a:r>
                  <a:rPr lang="zh-CN" altLang="en-US" sz="1600" dirty="0">
                    <a:latin typeface="+mn-ea"/>
                    <a:ea typeface="+mn-ea"/>
                  </a:rPr>
                  <a:t>****</a:t>
                </a:r>
                <a:r>
                  <a:rPr lang="en-US" altLang="zh-CN" sz="1600" dirty="0">
                    <a:latin typeface="+mn-ea"/>
                    <a:ea typeface="+mn-ea"/>
                  </a:rPr>
                  <a:t>5887   </a:t>
                </a:r>
                <a:r>
                  <a:rPr lang="zh-CN" altLang="en-US" sz="1600" dirty="0">
                    <a:latin typeface="+mn-ea"/>
                    <a:ea typeface="+mn-ea"/>
                  </a:rPr>
                  <a:t>周小艳</a:t>
                </a:r>
              </a:p>
            </p:txBody>
          </p:sp>
          <p:sp>
            <p:nvSpPr>
              <p:cNvPr id="982" name="TextBox 210"/>
              <p:cNvSpPr txBox="1"/>
              <p:nvPr/>
            </p:nvSpPr>
            <p:spPr bwMode="auto">
              <a:xfrm>
                <a:off x="3332546" y="5034558"/>
                <a:ext cx="3121238" cy="60613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  <a:prstDash val="sysDash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买票请到</a:t>
                </a: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12306   </a:t>
                </a: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发货请到 </a:t>
                </a: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95306</a:t>
                </a:r>
              </a:p>
              <a:p>
                <a:pPr>
                  <a:defRPr/>
                </a:pP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      </a:t>
                </a: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中国铁路祝你旅途愉快</a:t>
                </a:r>
              </a:p>
            </p:txBody>
          </p:sp>
          <p:sp>
            <p:nvSpPr>
              <p:cNvPr id="983" name="TextBox 211"/>
              <p:cNvSpPr txBox="1"/>
              <p:nvPr/>
            </p:nvSpPr>
            <p:spPr bwMode="auto">
              <a:xfrm>
                <a:off x="3203999" y="5707774"/>
                <a:ext cx="4536353" cy="356550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1400" dirty="0">
                    <a:latin typeface="+mn-ea"/>
                    <a:ea typeface="+mn-ea"/>
                  </a:rPr>
                  <a:t>474833102210808J051026  </a:t>
                </a:r>
                <a:r>
                  <a:rPr lang="zh-CN" altLang="en-US" sz="1400" dirty="0">
                    <a:latin typeface="+mn-ea"/>
                    <a:ea typeface="+mn-ea"/>
                  </a:rPr>
                  <a:t>贵阳北站售</a:t>
                </a:r>
              </a:p>
            </p:txBody>
          </p:sp>
          <p:sp>
            <p:nvSpPr>
              <p:cNvPr id="984" name="矩形 983"/>
              <p:cNvSpPr/>
              <p:nvPr/>
            </p:nvSpPr>
            <p:spPr bwMode="auto">
              <a:xfrm>
                <a:off x="6623398" y="4681457"/>
                <a:ext cx="897959" cy="774249"/>
              </a:xfrm>
              <a:prstGeom prst="rect">
                <a:avLst/>
              </a:prstGeom>
              <a:blipFill>
                <a:blip r:embed="rId4" cstate="print">
                  <a:biLevel thresh="50000"/>
                </a:blip>
                <a:tile tx="0" ty="0" sx="100000" sy="100000" flip="none" algn="tl"/>
              </a:blip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grpSp>
        <p:nvGrpSpPr>
          <p:cNvPr id="922" name="组合 921"/>
          <p:cNvGrpSpPr/>
          <p:nvPr/>
        </p:nvGrpSpPr>
        <p:grpSpPr>
          <a:xfrm>
            <a:off x="4061063" y="1843498"/>
            <a:ext cx="4404222" cy="2774852"/>
            <a:chOff x="6981706" y="255386"/>
            <a:chExt cx="4404222" cy="2774852"/>
          </a:xfrm>
        </p:grpSpPr>
        <p:sp>
          <p:nvSpPr>
            <p:cNvPr id="923" name="TextBox 21"/>
            <p:cNvSpPr txBox="1">
              <a:spLocks noChangeArrowheads="1"/>
            </p:cNvSpPr>
            <p:nvPr/>
          </p:nvSpPr>
          <p:spPr bwMode="auto">
            <a:xfrm>
              <a:off x="6981706" y="292275"/>
              <a:ext cx="4320000" cy="27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</p:txBody>
        </p:sp>
        <p:grpSp>
          <p:nvGrpSpPr>
            <p:cNvPr id="924" name="组合 20"/>
            <p:cNvGrpSpPr>
              <a:grpSpLocks/>
            </p:cNvGrpSpPr>
            <p:nvPr/>
          </p:nvGrpSpPr>
          <p:grpSpPr bwMode="auto">
            <a:xfrm>
              <a:off x="6981706" y="255386"/>
              <a:ext cx="4404222" cy="2774852"/>
              <a:chOff x="3198994" y="2849743"/>
              <a:chExt cx="4613367" cy="3214581"/>
            </a:xfrm>
          </p:grpSpPr>
          <p:sp>
            <p:nvSpPr>
              <p:cNvPr id="925" name="TextBox 81"/>
              <p:cNvSpPr txBox="1">
                <a:spLocks noChangeArrowheads="1"/>
              </p:cNvSpPr>
              <p:nvPr/>
            </p:nvSpPr>
            <p:spPr bwMode="auto">
              <a:xfrm>
                <a:off x="3198994" y="2849743"/>
                <a:ext cx="4325334" cy="4278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1">
                    <a:solidFill>
                      <a:srgbClr val="FF0000"/>
                    </a:solidFill>
                  </a:rPr>
                  <a:t>J051026</a:t>
                </a:r>
                <a:r>
                  <a:rPr lang="en-US" altLang="zh-CN"/>
                  <a:t>                              </a:t>
                </a:r>
                <a:r>
                  <a:rPr lang="zh-CN" altLang="en-US"/>
                  <a:t>检票：</a:t>
                </a:r>
                <a:r>
                  <a:rPr lang="en-US" altLang="zh-CN"/>
                  <a:t>23 A</a:t>
                </a:r>
                <a:endParaRPr lang="zh-CN" altLang="en-US"/>
              </a:p>
            </p:txBody>
          </p:sp>
          <p:grpSp>
            <p:nvGrpSpPr>
              <p:cNvPr id="926" name="组合 36"/>
              <p:cNvGrpSpPr>
                <a:grpSpLocks/>
              </p:cNvGrpSpPr>
              <p:nvPr/>
            </p:nvGrpSpPr>
            <p:grpSpPr bwMode="auto">
              <a:xfrm>
                <a:off x="3332863" y="3192720"/>
                <a:ext cx="4047450" cy="463516"/>
                <a:chOff x="2339292" y="2771635"/>
                <a:chExt cx="4228679" cy="474023"/>
              </a:xfrm>
            </p:grpSpPr>
            <p:sp>
              <p:nvSpPr>
                <p:cNvPr id="933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2339292" y="2771635"/>
                  <a:ext cx="4228679" cy="4740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铜仁南</a:t>
                  </a:r>
                  <a:r>
                    <a:rPr lang="zh-CN" altLang="en-US" sz="2000" smtClean="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</a:t>
                  </a:r>
                  <a:r>
                    <a:rPr lang="zh-CN" altLang="en-US" sz="1400" smtClean="0"/>
                    <a:t>站</a:t>
                  </a:r>
                  <a:r>
                    <a:rPr lang="en-US" altLang="zh-CN" smtClean="0"/>
                    <a:t>       </a:t>
                  </a:r>
                  <a:r>
                    <a:rPr lang="en-US" altLang="zh-CN" sz="16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G </a:t>
                  </a:r>
                  <a:r>
                    <a:rPr lang="en-US" altLang="zh-CN" sz="1600" smtClean="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2122   </a:t>
                  </a:r>
                  <a:r>
                    <a:rPr lang="zh-CN" altLang="en-US" sz="1600" smtClean="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贵阳北</a:t>
                  </a:r>
                  <a:r>
                    <a:rPr lang="zh-CN" altLang="en-US" sz="2000" smtClean="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</a:t>
                  </a:r>
                  <a:r>
                    <a:rPr lang="zh-CN" altLang="en-US" sz="1600"/>
                    <a:t>站</a:t>
                  </a:r>
                </a:p>
              </p:txBody>
            </p:sp>
            <p:cxnSp>
              <p:nvCxnSpPr>
                <p:cNvPr id="934" name="直接箭头连接符 933"/>
                <p:cNvCxnSpPr/>
                <p:nvPr/>
              </p:nvCxnSpPr>
              <p:spPr>
                <a:xfrm>
                  <a:off x="4104101" y="3214567"/>
                  <a:ext cx="865197" cy="0"/>
                </a:xfrm>
                <a:prstGeom prst="straightConnector1">
                  <a:avLst/>
                </a:prstGeom>
                <a:ln w="31750">
                  <a:solidFill>
                    <a:schemeClr val="tx1"/>
                  </a:solidFill>
                  <a:tailEnd type="stealt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27" name="TextBox 83"/>
              <p:cNvSpPr txBox="1">
                <a:spLocks noChangeArrowheads="1"/>
              </p:cNvSpPr>
              <p:nvPr/>
            </p:nvSpPr>
            <p:spPr bwMode="auto">
              <a:xfrm>
                <a:off x="3333304" y="3573015"/>
                <a:ext cx="4479057" cy="356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Guiyangbei                   Tongrennan</a:t>
                </a:r>
                <a:endParaRPr lang="zh-CN" altLang="en-US" sz="14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</p:txBody>
          </p:sp>
          <p:sp>
            <p:nvSpPr>
              <p:cNvPr id="928" name="TextBox 84"/>
              <p:cNvSpPr txBox="1">
                <a:spLocks noChangeArrowheads="1"/>
              </p:cNvSpPr>
              <p:nvPr/>
            </p:nvSpPr>
            <p:spPr bwMode="auto">
              <a:xfrm>
                <a:off x="3211286" y="3835507"/>
                <a:ext cx="4469402" cy="962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2017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年</a:t>
                </a:r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06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月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15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日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14:47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开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09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车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11D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号</a:t>
                </a:r>
                <a:endParaRPr lang="en-US" altLang="zh-CN" sz="14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  <a:p>
                <a:pPr eaLnBrk="1" hangingPunct="1"/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￥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122.5</a:t>
                </a:r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元         网           二等座</a:t>
                </a:r>
                <a:endParaRPr lang="en-US" altLang="zh-CN" sz="16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  <a:p>
                <a:pPr eaLnBrk="1" hangingPunct="1"/>
                <a:r>
                  <a:rPr lang="zh-CN" altLang="en-US" sz="1400">
                    <a:latin typeface="新宋体" panose="02010609030101010101" pitchFamily="49" charset="-122"/>
                    <a:ea typeface="新宋体" panose="02010609030101010101" pitchFamily="49" charset="-122"/>
                  </a:rPr>
                  <a:t>限乘当日当次车</a:t>
                </a:r>
              </a:p>
            </p:txBody>
          </p:sp>
          <p:sp>
            <p:nvSpPr>
              <p:cNvPr id="929" name="TextBox 209"/>
              <p:cNvSpPr txBox="1"/>
              <p:nvPr/>
            </p:nvSpPr>
            <p:spPr bwMode="auto">
              <a:xfrm>
                <a:off x="3266030" y="4710882"/>
                <a:ext cx="3239302" cy="39172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1600" dirty="0">
                    <a:latin typeface="+mn-ea"/>
                    <a:ea typeface="+mn-ea"/>
                  </a:rPr>
                  <a:t>6221211998</a:t>
                </a:r>
                <a:r>
                  <a:rPr lang="zh-CN" altLang="en-US" sz="1600" dirty="0">
                    <a:latin typeface="+mn-ea"/>
                    <a:ea typeface="+mn-ea"/>
                  </a:rPr>
                  <a:t>****</a:t>
                </a:r>
                <a:r>
                  <a:rPr lang="en-US" altLang="zh-CN" sz="1600" dirty="0">
                    <a:latin typeface="+mn-ea"/>
                    <a:ea typeface="+mn-ea"/>
                  </a:rPr>
                  <a:t>5887   </a:t>
                </a:r>
                <a:r>
                  <a:rPr lang="zh-CN" altLang="en-US" sz="1600" dirty="0">
                    <a:latin typeface="+mn-ea"/>
                    <a:ea typeface="+mn-ea"/>
                  </a:rPr>
                  <a:t>周小艳</a:t>
                </a:r>
              </a:p>
            </p:txBody>
          </p:sp>
          <p:sp>
            <p:nvSpPr>
              <p:cNvPr id="930" name="TextBox 210"/>
              <p:cNvSpPr txBox="1"/>
              <p:nvPr/>
            </p:nvSpPr>
            <p:spPr bwMode="auto">
              <a:xfrm>
                <a:off x="3332546" y="5034558"/>
                <a:ext cx="3121238" cy="60613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  <a:prstDash val="sysDash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买票请到</a:t>
                </a: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12306   </a:t>
                </a: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发货请到 </a:t>
                </a: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95306</a:t>
                </a:r>
              </a:p>
              <a:p>
                <a:pPr>
                  <a:defRPr/>
                </a:pP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      </a:t>
                </a: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中国铁路祝你旅途愉快</a:t>
                </a:r>
              </a:p>
            </p:txBody>
          </p:sp>
          <p:sp>
            <p:nvSpPr>
              <p:cNvPr id="931" name="TextBox 211"/>
              <p:cNvSpPr txBox="1"/>
              <p:nvPr/>
            </p:nvSpPr>
            <p:spPr bwMode="auto">
              <a:xfrm>
                <a:off x="3203998" y="5707774"/>
                <a:ext cx="4536353" cy="356550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1400" dirty="0">
                    <a:latin typeface="+mn-ea"/>
                    <a:ea typeface="+mn-ea"/>
                  </a:rPr>
                  <a:t>474833102210808J051026  </a:t>
                </a:r>
                <a:r>
                  <a:rPr lang="zh-CN" altLang="en-US" sz="1400" dirty="0">
                    <a:latin typeface="+mn-ea"/>
                    <a:ea typeface="+mn-ea"/>
                  </a:rPr>
                  <a:t>贵阳北站售</a:t>
                </a:r>
              </a:p>
            </p:txBody>
          </p:sp>
          <p:sp>
            <p:nvSpPr>
              <p:cNvPr id="932" name="矩形 931"/>
              <p:cNvSpPr/>
              <p:nvPr/>
            </p:nvSpPr>
            <p:spPr bwMode="auto">
              <a:xfrm>
                <a:off x="6623398" y="4681457"/>
                <a:ext cx="897959" cy="774249"/>
              </a:xfrm>
              <a:prstGeom prst="rect">
                <a:avLst/>
              </a:prstGeom>
              <a:blipFill>
                <a:blip r:embed="rId4" cstate="print">
                  <a:biLevel thresh="50000"/>
                </a:blip>
                <a:tile tx="0" ty="0" sx="100000" sy="100000" flip="none" algn="tl"/>
              </a:blip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grpSp>
        <p:nvGrpSpPr>
          <p:cNvPr id="948" name="组合 947"/>
          <p:cNvGrpSpPr/>
          <p:nvPr/>
        </p:nvGrpSpPr>
        <p:grpSpPr>
          <a:xfrm>
            <a:off x="3998531" y="778224"/>
            <a:ext cx="4404222" cy="2774852"/>
            <a:chOff x="6981706" y="255386"/>
            <a:chExt cx="4404222" cy="2774852"/>
          </a:xfrm>
        </p:grpSpPr>
        <p:sp>
          <p:nvSpPr>
            <p:cNvPr id="949" name="TextBox 21"/>
            <p:cNvSpPr txBox="1">
              <a:spLocks noChangeArrowheads="1"/>
            </p:cNvSpPr>
            <p:nvPr/>
          </p:nvSpPr>
          <p:spPr bwMode="auto">
            <a:xfrm>
              <a:off x="6981706" y="292275"/>
              <a:ext cx="4320000" cy="27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</p:txBody>
        </p:sp>
        <p:grpSp>
          <p:nvGrpSpPr>
            <p:cNvPr id="950" name="组合 20"/>
            <p:cNvGrpSpPr>
              <a:grpSpLocks/>
            </p:cNvGrpSpPr>
            <p:nvPr/>
          </p:nvGrpSpPr>
          <p:grpSpPr bwMode="auto">
            <a:xfrm>
              <a:off x="6981706" y="255386"/>
              <a:ext cx="4404222" cy="2774852"/>
              <a:chOff x="3198994" y="2849743"/>
              <a:chExt cx="4613367" cy="3214581"/>
            </a:xfrm>
          </p:grpSpPr>
          <p:sp>
            <p:nvSpPr>
              <p:cNvPr id="951" name="TextBox 81"/>
              <p:cNvSpPr txBox="1">
                <a:spLocks noChangeArrowheads="1"/>
              </p:cNvSpPr>
              <p:nvPr/>
            </p:nvSpPr>
            <p:spPr bwMode="auto">
              <a:xfrm>
                <a:off x="3198994" y="2849743"/>
                <a:ext cx="4325334" cy="4278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1">
                    <a:solidFill>
                      <a:srgbClr val="FF0000"/>
                    </a:solidFill>
                  </a:rPr>
                  <a:t>J051026</a:t>
                </a:r>
                <a:r>
                  <a:rPr lang="en-US" altLang="zh-CN"/>
                  <a:t>                              </a:t>
                </a:r>
                <a:r>
                  <a:rPr lang="zh-CN" altLang="en-US"/>
                  <a:t>检票：</a:t>
                </a:r>
                <a:r>
                  <a:rPr lang="en-US" altLang="zh-CN"/>
                  <a:t>23 A</a:t>
                </a:r>
                <a:endParaRPr lang="zh-CN" altLang="en-US"/>
              </a:p>
            </p:txBody>
          </p:sp>
          <p:grpSp>
            <p:nvGrpSpPr>
              <p:cNvPr id="952" name="组合 36"/>
              <p:cNvGrpSpPr>
                <a:grpSpLocks/>
              </p:cNvGrpSpPr>
              <p:nvPr/>
            </p:nvGrpSpPr>
            <p:grpSpPr bwMode="auto">
              <a:xfrm>
                <a:off x="3332863" y="3192720"/>
                <a:ext cx="4047450" cy="463516"/>
                <a:chOff x="2339292" y="2771635"/>
                <a:chExt cx="4228679" cy="474023"/>
              </a:xfrm>
            </p:grpSpPr>
            <p:sp>
              <p:nvSpPr>
                <p:cNvPr id="959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2339292" y="2771635"/>
                  <a:ext cx="4228679" cy="4740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铜仁南</a:t>
                  </a:r>
                  <a:r>
                    <a:rPr lang="zh-CN" altLang="en-US" sz="2000" smtClean="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</a:t>
                  </a:r>
                  <a:r>
                    <a:rPr lang="zh-CN" altLang="en-US" sz="1400" smtClean="0"/>
                    <a:t>站</a:t>
                  </a:r>
                  <a:r>
                    <a:rPr lang="en-US" altLang="zh-CN" smtClean="0"/>
                    <a:t>       </a:t>
                  </a:r>
                  <a:r>
                    <a:rPr lang="en-US" altLang="zh-CN" sz="16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G </a:t>
                  </a:r>
                  <a:r>
                    <a:rPr lang="en-US" altLang="zh-CN" sz="1600" smtClean="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2122   </a:t>
                  </a:r>
                  <a:r>
                    <a:rPr lang="zh-CN" altLang="en-US" sz="1600" smtClean="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贵阳北</a:t>
                  </a:r>
                  <a:r>
                    <a:rPr lang="zh-CN" altLang="en-US" sz="2000" smtClean="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</a:t>
                  </a:r>
                  <a:r>
                    <a:rPr lang="zh-CN" altLang="en-US" sz="1600"/>
                    <a:t>站</a:t>
                  </a:r>
                </a:p>
              </p:txBody>
            </p:sp>
            <p:cxnSp>
              <p:nvCxnSpPr>
                <p:cNvPr id="960" name="直接箭头连接符 959"/>
                <p:cNvCxnSpPr/>
                <p:nvPr/>
              </p:nvCxnSpPr>
              <p:spPr>
                <a:xfrm>
                  <a:off x="4104101" y="3214567"/>
                  <a:ext cx="865197" cy="0"/>
                </a:xfrm>
                <a:prstGeom prst="straightConnector1">
                  <a:avLst/>
                </a:prstGeom>
                <a:ln w="31750">
                  <a:solidFill>
                    <a:schemeClr val="tx1"/>
                  </a:solidFill>
                  <a:tailEnd type="stealt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53" name="TextBox 83"/>
              <p:cNvSpPr txBox="1">
                <a:spLocks noChangeArrowheads="1"/>
              </p:cNvSpPr>
              <p:nvPr/>
            </p:nvSpPr>
            <p:spPr bwMode="auto">
              <a:xfrm>
                <a:off x="3333304" y="3573015"/>
                <a:ext cx="4479057" cy="356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Guiyangbei                   Tongrennan</a:t>
                </a:r>
                <a:endParaRPr lang="zh-CN" altLang="en-US" sz="14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</p:txBody>
          </p:sp>
          <p:sp>
            <p:nvSpPr>
              <p:cNvPr id="954" name="TextBox 84"/>
              <p:cNvSpPr txBox="1">
                <a:spLocks noChangeArrowheads="1"/>
              </p:cNvSpPr>
              <p:nvPr/>
            </p:nvSpPr>
            <p:spPr bwMode="auto">
              <a:xfrm>
                <a:off x="3211286" y="3835507"/>
                <a:ext cx="4469402" cy="962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2017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年</a:t>
                </a:r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06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月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15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日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14:47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开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09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车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11D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号</a:t>
                </a:r>
                <a:endParaRPr lang="en-US" altLang="zh-CN" sz="14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  <a:p>
                <a:pPr eaLnBrk="1" hangingPunct="1"/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￥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122.5</a:t>
                </a:r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元         网           二等座</a:t>
                </a:r>
                <a:endParaRPr lang="en-US" altLang="zh-CN" sz="16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  <a:p>
                <a:pPr eaLnBrk="1" hangingPunct="1"/>
                <a:r>
                  <a:rPr lang="zh-CN" altLang="en-US" sz="1400">
                    <a:latin typeface="新宋体" panose="02010609030101010101" pitchFamily="49" charset="-122"/>
                    <a:ea typeface="新宋体" panose="02010609030101010101" pitchFamily="49" charset="-122"/>
                  </a:rPr>
                  <a:t>限乘当日当次车</a:t>
                </a:r>
              </a:p>
            </p:txBody>
          </p:sp>
          <p:sp>
            <p:nvSpPr>
              <p:cNvPr id="955" name="TextBox 209"/>
              <p:cNvSpPr txBox="1"/>
              <p:nvPr/>
            </p:nvSpPr>
            <p:spPr bwMode="auto">
              <a:xfrm>
                <a:off x="3266030" y="4710882"/>
                <a:ext cx="3239302" cy="39172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1600" dirty="0">
                    <a:latin typeface="+mn-ea"/>
                    <a:ea typeface="+mn-ea"/>
                  </a:rPr>
                  <a:t>6221211998</a:t>
                </a:r>
                <a:r>
                  <a:rPr lang="zh-CN" altLang="en-US" sz="1600" dirty="0">
                    <a:latin typeface="+mn-ea"/>
                    <a:ea typeface="+mn-ea"/>
                  </a:rPr>
                  <a:t>****</a:t>
                </a:r>
                <a:r>
                  <a:rPr lang="en-US" altLang="zh-CN" sz="1600" dirty="0">
                    <a:latin typeface="+mn-ea"/>
                    <a:ea typeface="+mn-ea"/>
                  </a:rPr>
                  <a:t>5887   </a:t>
                </a:r>
                <a:r>
                  <a:rPr lang="zh-CN" altLang="en-US" sz="1600" dirty="0">
                    <a:latin typeface="+mn-ea"/>
                    <a:ea typeface="+mn-ea"/>
                  </a:rPr>
                  <a:t>周小艳</a:t>
                </a:r>
              </a:p>
            </p:txBody>
          </p:sp>
          <p:sp>
            <p:nvSpPr>
              <p:cNvPr id="956" name="TextBox 210"/>
              <p:cNvSpPr txBox="1"/>
              <p:nvPr/>
            </p:nvSpPr>
            <p:spPr bwMode="auto">
              <a:xfrm>
                <a:off x="3332546" y="5034558"/>
                <a:ext cx="3121238" cy="60613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  <a:prstDash val="sysDash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买票请到</a:t>
                </a: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12306   </a:t>
                </a: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发货请到 </a:t>
                </a: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95306</a:t>
                </a:r>
              </a:p>
              <a:p>
                <a:pPr>
                  <a:defRPr/>
                </a:pP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      </a:t>
                </a: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中国铁路祝你旅途愉快</a:t>
                </a:r>
              </a:p>
            </p:txBody>
          </p:sp>
          <p:sp>
            <p:nvSpPr>
              <p:cNvPr id="957" name="TextBox 211"/>
              <p:cNvSpPr txBox="1"/>
              <p:nvPr/>
            </p:nvSpPr>
            <p:spPr bwMode="auto">
              <a:xfrm>
                <a:off x="3203998" y="5707774"/>
                <a:ext cx="4536353" cy="356550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1400" dirty="0">
                    <a:latin typeface="+mn-ea"/>
                    <a:ea typeface="+mn-ea"/>
                  </a:rPr>
                  <a:t>474833102210808J051026  </a:t>
                </a:r>
                <a:r>
                  <a:rPr lang="zh-CN" altLang="en-US" sz="1400" dirty="0">
                    <a:latin typeface="+mn-ea"/>
                    <a:ea typeface="+mn-ea"/>
                  </a:rPr>
                  <a:t>贵阳北站售</a:t>
                </a:r>
              </a:p>
            </p:txBody>
          </p:sp>
          <p:sp>
            <p:nvSpPr>
              <p:cNvPr id="958" name="矩形 957"/>
              <p:cNvSpPr/>
              <p:nvPr/>
            </p:nvSpPr>
            <p:spPr bwMode="auto">
              <a:xfrm>
                <a:off x="6623398" y="4681457"/>
                <a:ext cx="897959" cy="774249"/>
              </a:xfrm>
              <a:prstGeom prst="rect">
                <a:avLst/>
              </a:prstGeom>
              <a:blipFill>
                <a:blip r:embed="rId4" cstate="print">
                  <a:biLevel thresh="50000"/>
                </a:blip>
                <a:tile tx="0" ty="0" sx="100000" sy="100000" flip="none" algn="tl"/>
              </a:blip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grpSp>
        <p:nvGrpSpPr>
          <p:cNvPr id="1091" name="组合 1090"/>
          <p:cNvGrpSpPr/>
          <p:nvPr/>
        </p:nvGrpSpPr>
        <p:grpSpPr>
          <a:xfrm>
            <a:off x="2263421" y="4071660"/>
            <a:ext cx="4404222" cy="2774852"/>
            <a:chOff x="6981706" y="255386"/>
            <a:chExt cx="4404222" cy="2774852"/>
          </a:xfrm>
        </p:grpSpPr>
        <p:sp>
          <p:nvSpPr>
            <p:cNvPr id="1092" name="TextBox 21"/>
            <p:cNvSpPr txBox="1">
              <a:spLocks noChangeArrowheads="1"/>
            </p:cNvSpPr>
            <p:nvPr/>
          </p:nvSpPr>
          <p:spPr bwMode="auto">
            <a:xfrm>
              <a:off x="6981706" y="292275"/>
              <a:ext cx="4320000" cy="27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</p:txBody>
        </p:sp>
        <p:grpSp>
          <p:nvGrpSpPr>
            <p:cNvPr id="1093" name="组合 20"/>
            <p:cNvGrpSpPr>
              <a:grpSpLocks/>
            </p:cNvGrpSpPr>
            <p:nvPr/>
          </p:nvGrpSpPr>
          <p:grpSpPr bwMode="auto">
            <a:xfrm>
              <a:off x="6981706" y="255386"/>
              <a:ext cx="4404222" cy="2774852"/>
              <a:chOff x="3198994" y="2849743"/>
              <a:chExt cx="4613367" cy="3214581"/>
            </a:xfrm>
          </p:grpSpPr>
          <p:sp>
            <p:nvSpPr>
              <p:cNvPr id="1094" name="TextBox 81"/>
              <p:cNvSpPr txBox="1">
                <a:spLocks noChangeArrowheads="1"/>
              </p:cNvSpPr>
              <p:nvPr/>
            </p:nvSpPr>
            <p:spPr bwMode="auto">
              <a:xfrm>
                <a:off x="3198994" y="2849743"/>
                <a:ext cx="4325334" cy="4278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1">
                    <a:solidFill>
                      <a:srgbClr val="FF0000"/>
                    </a:solidFill>
                  </a:rPr>
                  <a:t>J051026</a:t>
                </a:r>
                <a:r>
                  <a:rPr lang="en-US" altLang="zh-CN"/>
                  <a:t>                              </a:t>
                </a:r>
                <a:r>
                  <a:rPr lang="zh-CN" altLang="en-US"/>
                  <a:t>检票：</a:t>
                </a:r>
                <a:r>
                  <a:rPr lang="en-US" altLang="zh-CN"/>
                  <a:t>23 A</a:t>
                </a:r>
                <a:endParaRPr lang="zh-CN" altLang="en-US"/>
              </a:p>
            </p:txBody>
          </p:sp>
          <p:grpSp>
            <p:nvGrpSpPr>
              <p:cNvPr id="1095" name="组合 36"/>
              <p:cNvGrpSpPr>
                <a:grpSpLocks/>
              </p:cNvGrpSpPr>
              <p:nvPr/>
            </p:nvGrpSpPr>
            <p:grpSpPr bwMode="auto">
              <a:xfrm>
                <a:off x="3332863" y="3192720"/>
                <a:ext cx="4047450" cy="463516"/>
                <a:chOff x="2339292" y="2771635"/>
                <a:chExt cx="4228679" cy="474023"/>
              </a:xfrm>
            </p:grpSpPr>
            <p:sp>
              <p:nvSpPr>
                <p:cNvPr id="1102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2339292" y="2771635"/>
                  <a:ext cx="4228679" cy="4740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铜仁南</a:t>
                  </a:r>
                  <a:r>
                    <a:rPr lang="zh-CN" altLang="en-US" sz="2000" smtClean="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</a:t>
                  </a:r>
                  <a:r>
                    <a:rPr lang="zh-CN" altLang="en-US" sz="1400" smtClean="0"/>
                    <a:t>站</a:t>
                  </a:r>
                  <a:r>
                    <a:rPr lang="en-US" altLang="zh-CN" smtClean="0"/>
                    <a:t>       </a:t>
                  </a:r>
                  <a:r>
                    <a:rPr lang="en-US" altLang="zh-CN" sz="16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G </a:t>
                  </a:r>
                  <a:r>
                    <a:rPr lang="en-US" altLang="zh-CN" sz="1600" smtClean="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2122   </a:t>
                  </a:r>
                  <a:r>
                    <a:rPr lang="zh-CN" altLang="en-US" sz="1600" smtClean="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贵阳北</a:t>
                  </a:r>
                  <a:r>
                    <a:rPr lang="zh-CN" altLang="en-US" sz="2000" smtClean="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</a:t>
                  </a:r>
                  <a:r>
                    <a:rPr lang="zh-CN" altLang="en-US" sz="1600"/>
                    <a:t>站</a:t>
                  </a:r>
                </a:p>
              </p:txBody>
            </p:sp>
            <p:cxnSp>
              <p:nvCxnSpPr>
                <p:cNvPr id="1103" name="直接箭头连接符 1102"/>
                <p:cNvCxnSpPr/>
                <p:nvPr/>
              </p:nvCxnSpPr>
              <p:spPr>
                <a:xfrm>
                  <a:off x="4104101" y="3214567"/>
                  <a:ext cx="865197" cy="0"/>
                </a:xfrm>
                <a:prstGeom prst="straightConnector1">
                  <a:avLst/>
                </a:prstGeom>
                <a:ln w="31750">
                  <a:solidFill>
                    <a:schemeClr val="tx1"/>
                  </a:solidFill>
                  <a:tailEnd type="stealt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96" name="TextBox 83"/>
              <p:cNvSpPr txBox="1">
                <a:spLocks noChangeArrowheads="1"/>
              </p:cNvSpPr>
              <p:nvPr/>
            </p:nvSpPr>
            <p:spPr bwMode="auto">
              <a:xfrm>
                <a:off x="3333304" y="3573015"/>
                <a:ext cx="4479057" cy="356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Guiyangbei                   Tongrennan</a:t>
                </a:r>
                <a:endParaRPr lang="zh-CN" altLang="en-US" sz="14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</p:txBody>
          </p:sp>
          <p:sp>
            <p:nvSpPr>
              <p:cNvPr id="1097" name="TextBox 84"/>
              <p:cNvSpPr txBox="1">
                <a:spLocks noChangeArrowheads="1"/>
              </p:cNvSpPr>
              <p:nvPr/>
            </p:nvSpPr>
            <p:spPr bwMode="auto">
              <a:xfrm>
                <a:off x="3211286" y="3835507"/>
                <a:ext cx="4469402" cy="962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2017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年</a:t>
                </a:r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06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月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15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日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14:47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开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09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车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11D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号</a:t>
                </a:r>
                <a:endParaRPr lang="en-US" altLang="zh-CN" sz="14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  <a:p>
                <a:pPr eaLnBrk="1" hangingPunct="1"/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￥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122.5</a:t>
                </a:r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元         网           二等座</a:t>
                </a:r>
                <a:endParaRPr lang="en-US" altLang="zh-CN" sz="16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  <a:p>
                <a:pPr eaLnBrk="1" hangingPunct="1"/>
                <a:r>
                  <a:rPr lang="zh-CN" altLang="en-US" sz="1400">
                    <a:latin typeface="新宋体" panose="02010609030101010101" pitchFamily="49" charset="-122"/>
                    <a:ea typeface="新宋体" panose="02010609030101010101" pitchFamily="49" charset="-122"/>
                  </a:rPr>
                  <a:t>限乘当日当次车</a:t>
                </a:r>
              </a:p>
            </p:txBody>
          </p:sp>
          <p:sp>
            <p:nvSpPr>
              <p:cNvPr id="1098" name="TextBox 209"/>
              <p:cNvSpPr txBox="1"/>
              <p:nvPr/>
            </p:nvSpPr>
            <p:spPr bwMode="auto">
              <a:xfrm>
                <a:off x="3266030" y="4710882"/>
                <a:ext cx="3239302" cy="39172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1600" dirty="0">
                    <a:latin typeface="+mn-ea"/>
                    <a:ea typeface="+mn-ea"/>
                  </a:rPr>
                  <a:t>6221211998</a:t>
                </a:r>
                <a:r>
                  <a:rPr lang="zh-CN" altLang="en-US" sz="1600" dirty="0">
                    <a:latin typeface="+mn-ea"/>
                    <a:ea typeface="+mn-ea"/>
                  </a:rPr>
                  <a:t>****</a:t>
                </a:r>
                <a:r>
                  <a:rPr lang="en-US" altLang="zh-CN" sz="1600" dirty="0">
                    <a:latin typeface="+mn-ea"/>
                    <a:ea typeface="+mn-ea"/>
                  </a:rPr>
                  <a:t>5887   </a:t>
                </a:r>
                <a:r>
                  <a:rPr lang="zh-CN" altLang="en-US" sz="1600" dirty="0">
                    <a:latin typeface="+mn-ea"/>
                    <a:ea typeface="+mn-ea"/>
                  </a:rPr>
                  <a:t>周小艳</a:t>
                </a:r>
              </a:p>
            </p:txBody>
          </p:sp>
          <p:sp>
            <p:nvSpPr>
              <p:cNvPr id="1099" name="TextBox 210"/>
              <p:cNvSpPr txBox="1"/>
              <p:nvPr/>
            </p:nvSpPr>
            <p:spPr bwMode="auto">
              <a:xfrm>
                <a:off x="3332546" y="5034558"/>
                <a:ext cx="3121238" cy="60613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  <a:prstDash val="sysDash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买票请到</a:t>
                </a: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12306   </a:t>
                </a: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发货请到 </a:t>
                </a: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95306</a:t>
                </a:r>
              </a:p>
              <a:p>
                <a:pPr>
                  <a:defRPr/>
                </a:pP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      </a:t>
                </a: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中国铁路祝你旅途愉快</a:t>
                </a:r>
              </a:p>
            </p:txBody>
          </p:sp>
          <p:sp>
            <p:nvSpPr>
              <p:cNvPr id="1100" name="TextBox 211"/>
              <p:cNvSpPr txBox="1"/>
              <p:nvPr/>
            </p:nvSpPr>
            <p:spPr bwMode="auto">
              <a:xfrm>
                <a:off x="3203998" y="5707774"/>
                <a:ext cx="4536353" cy="356550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1400" dirty="0">
                    <a:latin typeface="+mn-ea"/>
                    <a:ea typeface="+mn-ea"/>
                  </a:rPr>
                  <a:t>474833102210808J051026  </a:t>
                </a:r>
                <a:r>
                  <a:rPr lang="zh-CN" altLang="en-US" sz="1400" dirty="0">
                    <a:latin typeface="+mn-ea"/>
                    <a:ea typeface="+mn-ea"/>
                  </a:rPr>
                  <a:t>贵阳北站售</a:t>
                </a:r>
              </a:p>
            </p:txBody>
          </p:sp>
          <p:sp>
            <p:nvSpPr>
              <p:cNvPr id="1101" name="矩形 1100"/>
              <p:cNvSpPr/>
              <p:nvPr/>
            </p:nvSpPr>
            <p:spPr bwMode="auto">
              <a:xfrm>
                <a:off x="6623398" y="4681457"/>
                <a:ext cx="897959" cy="774249"/>
              </a:xfrm>
              <a:prstGeom prst="rect">
                <a:avLst/>
              </a:prstGeom>
              <a:blipFill>
                <a:blip r:embed="rId4" cstate="print">
                  <a:biLevel thresh="50000"/>
                </a:blip>
                <a:tile tx="0" ty="0" sx="100000" sy="100000" flip="none" algn="tl"/>
              </a:blip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grpSp>
        <p:nvGrpSpPr>
          <p:cNvPr id="1104" name="组合 1103"/>
          <p:cNvGrpSpPr/>
          <p:nvPr/>
        </p:nvGrpSpPr>
        <p:grpSpPr>
          <a:xfrm>
            <a:off x="2263421" y="3006386"/>
            <a:ext cx="4404222" cy="2774852"/>
            <a:chOff x="6981706" y="255386"/>
            <a:chExt cx="4404222" cy="2774852"/>
          </a:xfrm>
        </p:grpSpPr>
        <p:sp>
          <p:nvSpPr>
            <p:cNvPr id="1105" name="TextBox 21"/>
            <p:cNvSpPr txBox="1">
              <a:spLocks noChangeArrowheads="1"/>
            </p:cNvSpPr>
            <p:nvPr/>
          </p:nvSpPr>
          <p:spPr bwMode="auto">
            <a:xfrm>
              <a:off x="6981706" y="292275"/>
              <a:ext cx="4320000" cy="27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</p:txBody>
        </p:sp>
        <p:grpSp>
          <p:nvGrpSpPr>
            <p:cNvPr id="1106" name="组合 20"/>
            <p:cNvGrpSpPr>
              <a:grpSpLocks/>
            </p:cNvGrpSpPr>
            <p:nvPr/>
          </p:nvGrpSpPr>
          <p:grpSpPr bwMode="auto">
            <a:xfrm>
              <a:off x="6981706" y="255386"/>
              <a:ext cx="4404222" cy="2774852"/>
              <a:chOff x="3198994" y="2849743"/>
              <a:chExt cx="4613367" cy="3214581"/>
            </a:xfrm>
          </p:grpSpPr>
          <p:sp>
            <p:nvSpPr>
              <p:cNvPr id="1107" name="TextBox 81"/>
              <p:cNvSpPr txBox="1">
                <a:spLocks noChangeArrowheads="1"/>
              </p:cNvSpPr>
              <p:nvPr/>
            </p:nvSpPr>
            <p:spPr bwMode="auto">
              <a:xfrm>
                <a:off x="3198994" y="2849743"/>
                <a:ext cx="4325334" cy="4278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1">
                    <a:solidFill>
                      <a:srgbClr val="FF0000"/>
                    </a:solidFill>
                  </a:rPr>
                  <a:t>J051026</a:t>
                </a:r>
                <a:r>
                  <a:rPr lang="en-US" altLang="zh-CN"/>
                  <a:t>                              </a:t>
                </a:r>
                <a:r>
                  <a:rPr lang="zh-CN" altLang="en-US"/>
                  <a:t>检票：</a:t>
                </a:r>
                <a:r>
                  <a:rPr lang="en-US" altLang="zh-CN"/>
                  <a:t>23 A</a:t>
                </a:r>
                <a:endParaRPr lang="zh-CN" altLang="en-US"/>
              </a:p>
            </p:txBody>
          </p:sp>
          <p:grpSp>
            <p:nvGrpSpPr>
              <p:cNvPr id="1108" name="组合 36"/>
              <p:cNvGrpSpPr>
                <a:grpSpLocks/>
              </p:cNvGrpSpPr>
              <p:nvPr/>
            </p:nvGrpSpPr>
            <p:grpSpPr bwMode="auto">
              <a:xfrm>
                <a:off x="3332863" y="3192720"/>
                <a:ext cx="4047450" cy="463516"/>
                <a:chOff x="2339292" y="2771635"/>
                <a:chExt cx="4228679" cy="474023"/>
              </a:xfrm>
            </p:grpSpPr>
            <p:sp>
              <p:nvSpPr>
                <p:cNvPr id="1115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2339292" y="2771635"/>
                  <a:ext cx="4228679" cy="4740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铜仁南</a:t>
                  </a:r>
                  <a:r>
                    <a:rPr lang="zh-CN" altLang="en-US" sz="2000" smtClean="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</a:t>
                  </a:r>
                  <a:r>
                    <a:rPr lang="zh-CN" altLang="en-US" sz="1400" smtClean="0"/>
                    <a:t>站</a:t>
                  </a:r>
                  <a:r>
                    <a:rPr lang="en-US" altLang="zh-CN" smtClean="0"/>
                    <a:t>       </a:t>
                  </a:r>
                  <a:r>
                    <a:rPr lang="en-US" altLang="zh-CN" sz="16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G </a:t>
                  </a:r>
                  <a:r>
                    <a:rPr lang="en-US" altLang="zh-CN" sz="1600" smtClean="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2122   </a:t>
                  </a:r>
                  <a:r>
                    <a:rPr lang="zh-CN" altLang="en-US" sz="1600" smtClean="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贵阳北</a:t>
                  </a:r>
                  <a:r>
                    <a:rPr lang="zh-CN" altLang="en-US" sz="2000" smtClean="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</a:t>
                  </a:r>
                  <a:r>
                    <a:rPr lang="zh-CN" altLang="en-US" sz="1600"/>
                    <a:t>站</a:t>
                  </a:r>
                </a:p>
              </p:txBody>
            </p:sp>
            <p:cxnSp>
              <p:nvCxnSpPr>
                <p:cNvPr id="1116" name="直接箭头连接符 1115"/>
                <p:cNvCxnSpPr/>
                <p:nvPr/>
              </p:nvCxnSpPr>
              <p:spPr>
                <a:xfrm>
                  <a:off x="4104101" y="3214567"/>
                  <a:ext cx="865197" cy="0"/>
                </a:xfrm>
                <a:prstGeom prst="straightConnector1">
                  <a:avLst/>
                </a:prstGeom>
                <a:ln w="31750">
                  <a:solidFill>
                    <a:schemeClr val="tx1"/>
                  </a:solidFill>
                  <a:tailEnd type="stealt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109" name="TextBox 83"/>
              <p:cNvSpPr txBox="1">
                <a:spLocks noChangeArrowheads="1"/>
              </p:cNvSpPr>
              <p:nvPr/>
            </p:nvSpPr>
            <p:spPr bwMode="auto">
              <a:xfrm>
                <a:off x="3333304" y="3573015"/>
                <a:ext cx="4479057" cy="356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Guiyangbei                   Tongrennan</a:t>
                </a:r>
                <a:endParaRPr lang="zh-CN" altLang="en-US" sz="14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</p:txBody>
          </p:sp>
          <p:sp>
            <p:nvSpPr>
              <p:cNvPr id="1110" name="TextBox 84"/>
              <p:cNvSpPr txBox="1">
                <a:spLocks noChangeArrowheads="1"/>
              </p:cNvSpPr>
              <p:nvPr/>
            </p:nvSpPr>
            <p:spPr bwMode="auto">
              <a:xfrm>
                <a:off x="3211286" y="3835507"/>
                <a:ext cx="4469402" cy="962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2017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年</a:t>
                </a:r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06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月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15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日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14:47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开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09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车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11D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号</a:t>
                </a:r>
                <a:endParaRPr lang="en-US" altLang="zh-CN" sz="14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  <a:p>
                <a:pPr eaLnBrk="1" hangingPunct="1"/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￥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122.5</a:t>
                </a:r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元         网           二等座</a:t>
                </a:r>
                <a:endParaRPr lang="en-US" altLang="zh-CN" sz="16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  <a:p>
                <a:pPr eaLnBrk="1" hangingPunct="1"/>
                <a:r>
                  <a:rPr lang="zh-CN" altLang="en-US" sz="1400">
                    <a:latin typeface="新宋体" panose="02010609030101010101" pitchFamily="49" charset="-122"/>
                    <a:ea typeface="新宋体" panose="02010609030101010101" pitchFamily="49" charset="-122"/>
                  </a:rPr>
                  <a:t>限乘当日当次车</a:t>
                </a:r>
              </a:p>
            </p:txBody>
          </p:sp>
          <p:sp>
            <p:nvSpPr>
              <p:cNvPr id="1111" name="TextBox 209"/>
              <p:cNvSpPr txBox="1"/>
              <p:nvPr/>
            </p:nvSpPr>
            <p:spPr bwMode="auto">
              <a:xfrm>
                <a:off x="3266030" y="4710882"/>
                <a:ext cx="3239302" cy="39172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1600" dirty="0">
                    <a:latin typeface="+mn-ea"/>
                    <a:ea typeface="+mn-ea"/>
                  </a:rPr>
                  <a:t>6221211998</a:t>
                </a:r>
                <a:r>
                  <a:rPr lang="zh-CN" altLang="en-US" sz="1600" dirty="0">
                    <a:latin typeface="+mn-ea"/>
                    <a:ea typeface="+mn-ea"/>
                  </a:rPr>
                  <a:t>****</a:t>
                </a:r>
                <a:r>
                  <a:rPr lang="en-US" altLang="zh-CN" sz="1600" dirty="0">
                    <a:latin typeface="+mn-ea"/>
                    <a:ea typeface="+mn-ea"/>
                  </a:rPr>
                  <a:t>5887   </a:t>
                </a:r>
                <a:r>
                  <a:rPr lang="zh-CN" altLang="en-US" sz="1600" dirty="0">
                    <a:latin typeface="+mn-ea"/>
                    <a:ea typeface="+mn-ea"/>
                  </a:rPr>
                  <a:t>周小艳</a:t>
                </a:r>
              </a:p>
            </p:txBody>
          </p:sp>
          <p:sp>
            <p:nvSpPr>
              <p:cNvPr id="1112" name="TextBox 210"/>
              <p:cNvSpPr txBox="1"/>
              <p:nvPr/>
            </p:nvSpPr>
            <p:spPr bwMode="auto">
              <a:xfrm>
                <a:off x="3332546" y="5034558"/>
                <a:ext cx="3121238" cy="60613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  <a:prstDash val="sysDash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买票请到</a:t>
                </a: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12306   </a:t>
                </a: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发货请到 </a:t>
                </a: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95306</a:t>
                </a:r>
              </a:p>
              <a:p>
                <a:pPr>
                  <a:defRPr/>
                </a:pP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      </a:t>
                </a: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中国铁路祝你旅途愉快</a:t>
                </a:r>
              </a:p>
            </p:txBody>
          </p:sp>
          <p:sp>
            <p:nvSpPr>
              <p:cNvPr id="1113" name="TextBox 211"/>
              <p:cNvSpPr txBox="1"/>
              <p:nvPr/>
            </p:nvSpPr>
            <p:spPr bwMode="auto">
              <a:xfrm>
                <a:off x="3203998" y="5707774"/>
                <a:ext cx="4536353" cy="356550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1400" dirty="0">
                    <a:latin typeface="+mn-ea"/>
                    <a:ea typeface="+mn-ea"/>
                  </a:rPr>
                  <a:t>474833102210808J051026  </a:t>
                </a:r>
                <a:r>
                  <a:rPr lang="zh-CN" altLang="en-US" sz="1400" dirty="0">
                    <a:latin typeface="+mn-ea"/>
                    <a:ea typeface="+mn-ea"/>
                  </a:rPr>
                  <a:t>贵阳北站售</a:t>
                </a:r>
              </a:p>
            </p:txBody>
          </p:sp>
          <p:sp>
            <p:nvSpPr>
              <p:cNvPr id="1114" name="矩形 1113"/>
              <p:cNvSpPr/>
              <p:nvPr/>
            </p:nvSpPr>
            <p:spPr bwMode="auto">
              <a:xfrm>
                <a:off x="6623398" y="4681457"/>
                <a:ext cx="897959" cy="774249"/>
              </a:xfrm>
              <a:prstGeom prst="rect">
                <a:avLst/>
              </a:prstGeom>
              <a:blipFill>
                <a:blip r:embed="rId4" cstate="print">
                  <a:biLevel thresh="50000"/>
                </a:blip>
                <a:tile tx="0" ty="0" sx="100000" sy="100000" flip="none" algn="tl"/>
              </a:blip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grpSp>
        <p:nvGrpSpPr>
          <p:cNvPr id="1065" name="组合 1064"/>
          <p:cNvGrpSpPr/>
          <p:nvPr/>
        </p:nvGrpSpPr>
        <p:grpSpPr>
          <a:xfrm>
            <a:off x="2263421" y="1843498"/>
            <a:ext cx="4404222" cy="2774852"/>
            <a:chOff x="6981706" y="255386"/>
            <a:chExt cx="4404222" cy="2774852"/>
          </a:xfrm>
        </p:grpSpPr>
        <p:sp>
          <p:nvSpPr>
            <p:cNvPr id="1066" name="TextBox 21"/>
            <p:cNvSpPr txBox="1">
              <a:spLocks noChangeArrowheads="1"/>
            </p:cNvSpPr>
            <p:nvPr/>
          </p:nvSpPr>
          <p:spPr bwMode="auto">
            <a:xfrm>
              <a:off x="6981706" y="292275"/>
              <a:ext cx="4320000" cy="27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</p:txBody>
        </p:sp>
        <p:grpSp>
          <p:nvGrpSpPr>
            <p:cNvPr id="1067" name="组合 20"/>
            <p:cNvGrpSpPr>
              <a:grpSpLocks/>
            </p:cNvGrpSpPr>
            <p:nvPr/>
          </p:nvGrpSpPr>
          <p:grpSpPr bwMode="auto">
            <a:xfrm>
              <a:off x="6981706" y="255386"/>
              <a:ext cx="4404222" cy="2774852"/>
              <a:chOff x="3198994" y="2849743"/>
              <a:chExt cx="4613367" cy="3214581"/>
            </a:xfrm>
          </p:grpSpPr>
          <p:sp>
            <p:nvSpPr>
              <p:cNvPr id="1068" name="TextBox 81"/>
              <p:cNvSpPr txBox="1">
                <a:spLocks noChangeArrowheads="1"/>
              </p:cNvSpPr>
              <p:nvPr/>
            </p:nvSpPr>
            <p:spPr bwMode="auto">
              <a:xfrm>
                <a:off x="3198994" y="2849743"/>
                <a:ext cx="4325334" cy="4278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1">
                    <a:solidFill>
                      <a:srgbClr val="FF0000"/>
                    </a:solidFill>
                  </a:rPr>
                  <a:t>J051026</a:t>
                </a:r>
                <a:r>
                  <a:rPr lang="en-US" altLang="zh-CN"/>
                  <a:t>                              </a:t>
                </a:r>
                <a:r>
                  <a:rPr lang="zh-CN" altLang="en-US"/>
                  <a:t>检票：</a:t>
                </a:r>
                <a:r>
                  <a:rPr lang="en-US" altLang="zh-CN"/>
                  <a:t>23 A</a:t>
                </a:r>
                <a:endParaRPr lang="zh-CN" altLang="en-US"/>
              </a:p>
            </p:txBody>
          </p:sp>
          <p:grpSp>
            <p:nvGrpSpPr>
              <p:cNvPr id="1069" name="组合 36"/>
              <p:cNvGrpSpPr>
                <a:grpSpLocks/>
              </p:cNvGrpSpPr>
              <p:nvPr/>
            </p:nvGrpSpPr>
            <p:grpSpPr bwMode="auto">
              <a:xfrm>
                <a:off x="3332863" y="3192720"/>
                <a:ext cx="4047450" cy="463516"/>
                <a:chOff x="2339292" y="2771635"/>
                <a:chExt cx="4228679" cy="474023"/>
              </a:xfrm>
            </p:grpSpPr>
            <p:sp>
              <p:nvSpPr>
                <p:cNvPr id="1076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2339292" y="2771635"/>
                  <a:ext cx="4228679" cy="4740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铜仁南</a:t>
                  </a:r>
                  <a:r>
                    <a:rPr lang="zh-CN" altLang="en-US" sz="2000" smtClean="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</a:t>
                  </a:r>
                  <a:r>
                    <a:rPr lang="zh-CN" altLang="en-US" sz="1400" smtClean="0"/>
                    <a:t>站</a:t>
                  </a:r>
                  <a:r>
                    <a:rPr lang="en-US" altLang="zh-CN" smtClean="0"/>
                    <a:t>       </a:t>
                  </a:r>
                  <a:r>
                    <a:rPr lang="en-US" altLang="zh-CN" sz="16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G </a:t>
                  </a:r>
                  <a:r>
                    <a:rPr lang="en-US" altLang="zh-CN" sz="1600" smtClean="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2122   </a:t>
                  </a:r>
                  <a:r>
                    <a:rPr lang="zh-CN" altLang="en-US" sz="1600" smtClean="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贵阳北</a:t>
                  </a:r>
                  <a:r>
                    <a:rPr lang="zh-CN" altLang="en-US" sz="2000" smtClean="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</a:t>
                  </a:r>
                  <a:r>
                    <a:rPr lang="zh-CN" altLang="en-US" sz="1600"/>
                    <a:t>站</a:t>
                  </a:r>
                </a:p>
              </p:txBody>
            </p:sp>
            <p:cxnSp>
              <p:nvCxnSpPr>
                <p:cNvPr id="1077" name="直接箭头连接符 1076"/>
                <p:cNvCxnSpPr/>
                <p:nvPr/>
              </p:nvCxnSpPr>
              <p:spPr>
                <a:xfrm>
                  <a:off x="4104101" y="3214567"/>
                  <a:ext cx="865197" cy="0"/>
                </a:xfrm>
                <a:prstGeom prst="straightConnector1">
                  <a:avLst/>
                </a:prstGeom>
                <a:ln w="31750">
                  <a:solidFill>
                    <a:schemeClr val="tx1"/>
                  </a:solidFill>
                  <a:tailEnd type="stealt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70" name="TextBox 83"/>
              <p:cNvSpPr txBox="1">
                <a:spLocks noChangeArrowheads="1"/>
              </p:cNvSpPr>
              <p:nvPr/>
            </p:nvSpPr>
            <p:spPr bwMode="auto">
              <a:xfrm>
                <a:off x="3333304" y="3573015"/>
                <a:ext cx="4479057" cy="356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Guiyangbei                   Tongrennan</a:t>
                </a:r>
                <a:endParaRPr lang="zh-CN" altLang="en-US" sz="14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</p:txBody>
          </p:sp>
          <p:sp>
            <p:nvSpPr>
              <p:cNvPr id="1071" name="TextBox 84"/>
              <p:cNvSpPr txBox="1">
                <a:spLocks noChangeArrowheads="1"/>
              </p:cNvSpPr>
              <p:nvPr/>
            </p:nvSpPr>
            <p:spPr bwMode="auto">
              <a:xfrm>
                <a:off x="3211286" y="3835507"/>
                <a:ext cx="4469402" cy="962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2017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年</a:t>
                </a:r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06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月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15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日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14:47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开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09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车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11D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号</a:t>
                </a:r>
                <a:endParaRPr lang="en-US" altLang="zh-CN" sz="14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  <a:p>
                <a:pPr eaLnBrk="1" hangingPunct="1"/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￥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122.5</a:t>
                </a:r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元         网           二等座</a:t>
                </a:r>
                <a:endParaRPr lang="en-US" altLang="zh-CN" sz="16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  <a:p>
                <a:pPr eaLnBrk="1" hangingPunct="1"/>
                <a:r>
                  <a:rPr lang="zh-CN" altLang="en-US" sz="1400">
                    <a:latin typeface="新宋体" panose="02010609030101010101" pitchFamily="49" charset="-122"/>
                    <a:ea typeface="新宋体" panose="02010609030101010101" pitchFamily="49" charset="-122"/>
                  </a:rPr>
                  <a:t>限乘当日当次车</a:t>
                </a:r>
              </a:p>
            </p:txBody>
          </p:sp>
          <p:sp>
            <p:nvSpPr>
              <p:cNvPr id="1072" name="TextBox 209"/>
              <p:cNvSpPr txBox="1"/>
              <p:nvPr/>
            </p:nvSpPr>
            <p:spPr bwMode="auto">
              <a:xfrm>
                <a:off x="3266030" y="4710882"/>
                <a:ext cx="3239302" cy="39172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1600" dirty="0">
                    <a:latin typeface="+mn-ea"/>
                    <a:ea typeface="+mn-ea"/>
                  </a:rPr>
                  <a:t>6221211998</a:t>
                </a:r>
                <a:r>
                  <a:rPr lang="zh-CN" altLang="en-US" sz="1600" dirty="0">
                    <a:latin typeface="+mn-ea"/>
                    <a:ea typeface="+mn-ea"/>
                  </a:rPr>
                  <a:t>****</a:t>
                </a:r>
                <a:r>
                  <a:rPr lang="en-US" altLang="zh-CN" sz="1600" dirty="0">
                    <a:latin typeface="+mn-ea"/>
                    <a:ea typeface="+mn-ea"/>
                  </a:rPr>
                  <a:t>5887   </a:t>
                </a:r>
                <a:r>
                  <a:rPr lang="zh-CN" altLang="en-US" sz="1600" dirty="0">
                    <a:latin typeface="+mn-ea"/>
                    <a:ea typeface="+mn-ea"/>
                  </a:rPr>
                  <a:t>周小艳</a:t>
                </a:r>
              </a:p>
            </p:txBody>
          </p:sp>
          <p:sp>
            <p:nvSpPr>
              <p:cNvPr id="1073" name="TextBox 210"/>
              <p:cNvSpPr txBox="1"/>
              <p:nvPr/>
            </p:nvSpPr>
            <p:spPr bwMode="auto">
              <a:xfrm>
                <a:off x="3332546" y="5034558"/>
                <a:ext cx="3121238" cy="60613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  <a:prstDash val="sysDash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买票请到</a:t>
                </a: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12306   </a:t>
                </a: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发货请到 </a:t>
                </a: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95306</a:t>
                </a:r>
              </a:p>
              <a:p>
                <a:pPr>
                  <a:defRPr/>
                </a:pP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      </a:t>
                </a: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中国铁路祝你旅途愉快</a:t>
                </a:r>
              </a:p>
            </p:txBody>
          </p:sp>
          <p:sp>
            <p:nvSpPr>
              <p:cNvPr id="1074" name="TextBox 211"/>
              <p:cNvSpPr txBox="1"/>
              <p:nvPr/>
            </p:nvSpPr>
            <p:spPr bwMode="auto">
              <a:xfrm>
                <a:off x="3203998" y="5707774"/>
                <a:ext cx="4536353" cy="356550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1400" dirty="0">
                    <a:latin typeface="+mn-ea"/>
                    <a:ea typeface="+mn-ea"/>
                  </a:rPr>
                  <a:t>474833102210808J051026  </a:t>
                </a:r>
                <a:r>
                  <a:rPr lang="zh-CN" altLang="en-US" sz="1400" dirty="0">
                    <a:latin typeface="+mn-ea"/>
                    <a:ea typeface="+mn-ea"/>
                  </a:rPr>
                  <a:t>贵阳北站售</a:t>
                </a:r>
              </a:p>
            </p:txBody>
          </p:sp>
          <p:sp>
            <p:nvSpPr>
              <p:cNvPr id="1075" name="矩形 1074"/>
              <p:cNvSpPr/>
              <p:nvPr/>
            </p:nvSpPr>
            <p:spPr bwMode="auto">
              <a:xfrm>
                <a:off x="6623398" y="4681457"/>
                <a:ext cx="897959" cy="774249"/>
              </a:xfrm>
              <a:prstGeom prst="rect">
                <a:avLst/>
              </a:prstGeom>
              <a:blipFill>
                <a:blip r:embed="rId4" cstate="print">
                  <a:biLevel thresh="50000"/>
                </a:blip>
                <a:tile tx="0" ty="0" sx="100000" sy="100000" flip="none" algn="tl"/>
              </a:blip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grpSp>
        <p:nvGrpSpPr>
          <p:cNvPr id="1078" name="组合 1077"/>
          <p:cNvGrpSpPr/>
          <p:nvPr/>
        </p:nvGrpSpPr>
        <p:grpSpPr>
          <a:xfrm>
            <a:off x="2253135" y="778224"/>
            <a:ext cx="4404222" cy="2774852"/>
            <a:chOff x="6981706" y="255386"/>
            <a:chExt cx="4404222" cy="2774852"/>
          </a:xfrm>
        </p:grpSpPr>
        <p:sp>
          <p:nvSpPr>
            <p:cNvPr id="1079" name="TextBox 21"/>
            <p:cNvSpPr txBox="1">
              <a:spLocks noChangeArrowheads="1"/>
            </p:cNvSpPr>
            <p:nvPr/>
          </p:nvSpPr>
          <p:spPr bwMode="auto">
            <a:xfrm>
              <a:off x="6981706" y="292275"/>
              <a:ext cx="4320000" cy="27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</p:txBody>
        </p:sp>
        <p:grpSp>
          <p:nvGrpSpPr>
            <p:cNvPr id="1080" name="组合 20"/>
            <p:cNvGrpSpPr>
              <a:grpSpLocks/>
            </p:cNvGrpSpPr>
            <p:nvPr/>
          </p:nvGrpSpPr>
          <p:grpSpPr bwMode="auto">
            <a:xfrm>
              <a:off x="6981706" y="255386"/>
              <a:ext cx="4404222" cy="2774852"/>
              <a:chOff x="3198994" y="2849743"/>
              <a:chExt cx="4613367" cy="3214581"/>
            </a:xfrm>
          </p:grpSpPr>
          <p:sp>
            <p:nvSpPr>
              <p:cNvPr id="1081" name="TextBox 81"/>
              <p:cNvSpPr txBox="1">
                <a:spLocks noChangeArrowheads="1"/>
              </p:cNvSpPr>
              <p:nvPr/>
            </p:nvSpPr>
            <p:spPr bwMode="auto">
              <a:xfrm>
                <a:off x="3198994" y="2849743"/>
                <a:ext cx="4325334" cy="4278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1">
                    <a:solidFill>
                      <a:srgbClr val="FF0000"/>
                    </a:solidFill>
                  </a:rPr>
                  <a:t>J051026</a:t>
                </a:r>
                <a:r>
                  <a:rPr lang="en-US" altLang="zh-CN"/>
                  <a:t>                              </a:t>
                </a:r>
                <a:r>
                  <a:rPr lang="zh-CN" altLang="en-US"/>
                  <a:t>检票：</a:t>
                </a:r>
                <a:r>
                  <a:rPr lang="en-US" altLang="zh-CN"/>
                  <a:t>23 A</a:t>
                </a:r>
                <a:endParaRPr lang="zh-CN" altLang="en-US"/>
              </a:p>
            </p:txBody>
          </p:sp>
          <p:grpSp>
            <p:nvGrpSpPr>
              <p:cNvPr id="1082" name="组合 36"/>
              <p:cNvGrpSpPr>
                <a:grpSpLocks/>
              </p:cNvGrpSpPr>
              <p:nvPr/>
            </p:nvGrpSpPr>
            <p:grpSpPr bwMode="auto">
              <a:xfrm>
                <a:off x="3332863" y="3192720"/>
                <a:ext cx="4047450" cy="463516"/>
                <a:chOff x="2339292" y="2771635"/>
                <a:chExt cx="4228679" cy="474023"/>
              </a:xfrm>
            </p:grpSpPr>
            <p:sp>
              <p:nvSpPr>
                <p:cNvPr id="1089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2339292" y="2771635"/>
                  <a:ext cx="4228679" cy="4740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铜仁南</a:t>
                  </a:r>
                  <a:r>
                    <a:rPr lang="zh-CN" altLang="en-US" sz="2000" smtClean="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</a:t>
                  </a:r>
                  <a:r>
                    <a:rPr lang="zh-CN" altLang="en-US" sz="1400" smtClean="0"/>
                    <a:t>站</a:t>
                  </a:r>
                  <a:r>
                    <a:rPr lang="en-US" altLang="zh-CN" smtClean="0"/>
                    <a:t>       </a:t>
                  </a:r>
                  <a:r>
                    <a:rPr lang="en-US" altLang="zh-CN" sz="16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G </a:t>
                  </a:r>
                  <a:r>
                    <a:rPr lang="en-US" altLang="zh-CN" sz="1600" smtClean="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2122   </a:t>
                  </a:r>
                  <a:r>
                    <a:rPr lang="zh-CN" altLang="en-US" sz="1600" smtClean="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贵阳北</a:t>
                  </a:r>
                  <a:r>
                    <a:rPr lang="zh-CN" altLang="en-US" sz="2000" smtClean="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</a:t>
                  </a:r>
                  <a:r>
                    <a:rPr lang="zh-CN" altLang="en-US" sz="1600"/>
                    <a:t>站</a:t>
                  </a:r>
                </a:p>
              </p:txBody>
            </p:sp>
            <p:cxnSp>
              <p:nvCxnSpPr>
                <p:cNvPr id="1090" name="直接箭头连接符 1089"/>
                <p:cNvCxnSpPr/>
                <p:nvPr/>
              </p:nvCxnSpPr>
              <p:spPr>
                <a:xfrm>
                  <a:off x="4104101" y="3214567"/>
                  <a:ext cx="865197" cy="0"/>
                </a:xfrm>
                <a:prstGeom prst="straightConnector1">
                  <a:avLst/>
                </a:prstGeom>
                <a:ln w="31750">
                  <a:solidFill>
                    <a:schemeClr val="tx1"/>
                  </a:solidFill>
                  <a:tailEnd type="stealt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83" name="TextBox 83"/>
              <p:cNvSpPr txBox="1">
                <a:spLocks noChangeArrowheads="1"/>
              </p:cNvSpPr>
              <p:nvPr/>
            </p:nvSpPr>
            <p:spPr bwMode="auto">
              <a:xfrm>
                <a:off x="3333304" y="3573015"/>
                <a:ext cx="4479057" cy="356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Guiyangbei                   Tongrennan</a:t>
                </a:r>
                <a:endParaRPr lang="zh-CN" altLang="en-US" sz="14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</p:txBody>
          </p:sp>
          <p:sp>
            <p:nvSpPr>
              <p:cNvPr id="1084" name="TextBox 84"/>
              <p:cNvSpPr txBox="1">
                <a:spLocks noChangeArrowheads="1"/>
              </p:cNvSpPr>
              <p:nvPr/>
            </p:nvSpPr>
            <p:spPr bwMode="auto">
              <a:xfrm>
                <a:off x="3211286" y="3835507"/>
                <a:ext cx="4469402" cy="962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2017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年</a:t>
                </a:r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06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月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15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日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14:47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开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09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车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11D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号</a:t>
                </a:r>
                <a:endParaRPr lang="en-US" altLang="zh-CN" sz="14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  <a:p>
                <a:pPr eaLnBrk="1" hangingPunct="1"/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￥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122.5</a:t>
                </a:r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元         网           二等座</a:t>
                </a:r>
                <a:endParaRPr lang="en-US" altLang="zh-CN" sz="16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  <a:p>
                <a:pPr eaLnBrk="1" hangingPunct="1"/>
                <a:r>
                  <a:rPr lang="zh-CN" altLang="en-US" sz="1400">
                    <a:latin typeface="新宋体" panose="02010609030101010101" pitchFamily="49" charset="-122"/>
                    <a:ea typeface="新宋体" panose="02010609030101010101" pitchFamily="49" charset="-122"/>
                  </a:rPr>
                  <a:t>限乘当日当次车</a:t>
                </a:r>
              </a:p>
            </p:txBody>
          </p:sp>
          <p:sp>
            <p:nvSpPr>
              <p:cNvPr id="1085" name="TextBox 209"/>
              <p:cNvSpPr txBox="1"/>
              <p:nvPr/>
            </p:nvSpPr>
            <p:spPr bwMode="auto">
              <a:xfrm>
                <a:off x="3266030" y="4710882"/>
                <a:ext cx="3239302" cy="39172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1600" dirty="0">
                    <a:latin typeface="+mn-ea"/>
                    <a:ea typeface="+mn-ea"/>
                  </a:rPr>
                  <a:t>6221211998</a:t>
                </a:r>
                <a:r>
                  <a:rPr lang="zh-CN" altLang="en-US" sz="1600" dirty="0">
                    <a:latin typeface="+mn-ea"/>
                    <a:ea typeface="+mn-ea"/>
                  </a:rPr>
                  <a:t>****</a:t>
                </a:r>
                <a:r>
                  <a:rPr lang="en-US" altLang="zh-CN" sz="1600" dirty="0">
                    <a:latin typeface="+mn-ea"/>
                    <a:ea typeface="+mn-ea"/>
                  </a:rPr>
                  <a:t>5887   </a:t>
                </a:r>
                <a:r>
                  <a:rPr lang="zh-CN" altLang="en-US" sz="1600" dirty="0">
                    <a:latin typeface="+mn-ea"/>
                    <a:ea typeface="+mn-ea"/>
                  </a:rPr>
                  <a:t>周小艳</a:t>
                </a:r>
              </a:p>
            </p:txBody>
          </p:sp>
          <p:sp>
            <p:nvSpPr>
              <p:cNvPr id="1086" name="TextBox 210"/>
              <p:cNvSpPr txBox="1"/>
              <p:nvPr/>
            </p:nvSpPr>
            <p:spPr bwMode="auto">
              <a:xfrm>
                <a:off x="3332546" y="5034558"/>
                <a:ext cx="3121238" cy="60613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  <a:prstDash val="sysDash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买票请到</a:t>
                </a: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12306   </a:t>
                </a: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发货请到 </a:t>
                </a: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95306</a:t>
                </a:r>
              </a:p>
              <a:p>
                <a:pPr>
                  <a:defRPr/>
                </a:pP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      </a:t>
                </a: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中国铁路祝你旅途愉快</a:t>
                </a:r>
              </a:p>
            </p:txBody>
          </p:sp>
          <p:sp>
            <p:nvSpPr>
              <p:cNvPr id="1087" name="TextBox 211"/>
              <p:cNvSpPr txBox="1"/>
              <p:nvPr/>
            </p:nvSpPr>
            <p:spPr bwMode="auto">
              <a:xfrm>
                <a:off x="3203998" y="5707774"/>
                <a:ext cx="4536353" cy="356550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1400" dirty="0">
                    <a:latin typeface="+mn-ea"/>
                    <a:ea typeface="+mn-ea"/>
                  </a:rPr>
                  <a:t>474833102210808J051026  </a:t>
                </a:r>
                <a:r>
                  <a:rPr lang="zh-CN" altLang="en-US" sz="1400" dirty="0">
                    <a:latin typeface="+mn-ea"/>
                    <a:ea typeface="+mn-ea"/>
                  </a:rPr>
                  <a:t>贵阳北站售</a:t>
                </a:r>
              </a:p>
            </p:txBody>
          </p:sp>
          <p:sp>
            <p:nvSpPr>
              <p:cNvPr id="1088" name="矩形 1087"/>
              <p:cNvSpPr/>
              <p:nvPr/>
            </p:nvSpPr>
            <p:spPr bwMode="auto">
              <a:xfrm>
                <a:off x="6623398" y="4681457"/>
                <a:ext cx="897959" cy="774249"/>
              </a:xfrm>
              <a:prstGeom prst="rect">
                <a:avLst/>
              </a:prstGeom>
              <a:blipFill>
                <a:blip r:embed="rId4" cstate="print">
                  <a:biLevel thresh="50000"/>
                </a:blip>
                <a:tile tx="0" ty="0" sx="100000" sy="100000" flip="none" algn="tl"/>
              </a:blip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3400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15" grpId="0" animBg="1"/>
      <p:bldP spid="856" grpId="0" animBg="1"/>
      <p:bldP spid="85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矩形 16"/>
          <p:cNvSpPr>
            <a:spLocks noChangeArrowheads="1"/>
          </p:cNvSpPr>
          <p:nvPr/>
        </p:nvSpPr>
        <p:spPr bwMode="auto">
          <a:xfrm>
            <a:off x="0" y="274638"/>
            <a:ext cx="503238" cy="538162"/>
          </a:xfrm>
          <a:prstGeom prst="rect">
            <a:avLst/>
          </a:prstGeom>
          <a:solidFill>
            <a:srgbClr val="FF5844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0564E"/>
              </a:solidFill>
            </a:endParaRPr>
          </a:p>
        </p:txBody>
      </p:sp>
      <p:sp>
        <p:nvSpPr>
          <p:cNvPr id="201731" name="矩形 7"/>
          <p:cNvSpPr>
            <a:spLocks noChangeArrowheads="1"/>
          </p:cNvSpPr>
          <p:nvPr/>
        </p:nvSpPr>
        <p:spPr bwMode="auto">
          <a:xfrm>
            <a:off x="563563" y="274638"/>
            <a:ext cx="152400" cy="538162"/>
          </a:xfrm>
          <a:prstGeom prst="rect">
            <a:avLst/>
          </a:prstGeom>
          <a:solidFill>
            <a:srgbClr val="FF5844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0564E"/>
              </a:solidFill>
            </a:endParaRPr>
          </a:p>
        </p:txBody>
      </p:sp>
      <p:sp>
        <p:nvSpPr>
          <p:cNvPr id="201732" name="文本框 1"/>
          <p:cNvSpPr txBox="1">
            <a:spLocks noChangeArrowheads="1"/>
          </p:cNvSpPr>
          <p:nvPr/>
        </p:nvSpPr>
        <p:spPr bwMode="auto">
          <a:xfrm>
            <a:off x="760412" y="228600"/>
            <a:ext cx="786484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二、原始凭证粘贴、排列举例</a:t>
            </a:r>
          </a:p>
        </p:txBody>
      </p:sp>
      <p:grpSp>
        <p:nvGrpSpPr>
          <p:cNvPr id="935" name="组合 934" hidden="1"/>
          <p:cNvGrpSpPr/>
          <p:nvPr/>
        </p:nvGrpSpPr>
        <p:grpSpPr>
          <a:xfrm>
            <a:off x="3679828" y="2903877"/>
            <a:ext cx="4404222" cy="2774852"/>
            <a:chOff x="6981706" y="255386"/>
            <a:chExt cx="4404222" cy="2774852"/>
          </a:xfrm>
        </p:grpSpPr>
        <p:sp>
          <p:nvSpPr>
            <p:cNvPr id="936" name="TextBox 21"/>
            <p:cNvSpPr txBox="1">
              <a:spLocks noChangeArrowheads="1"/>
            </p:cNvSpPr>
            <p:nvPr/>
          </p:nvSpPr>
          <p:spPr bwMode="auto">
            <a:xfrm>
              <a:off x="6981706" y="292275"/>
              <a:ext cx="4320000" cy="27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</p:txBody>
        </p:sp>
        <p:grpSp>
          <p:nvGrpSpPr>
            <p:cNvPr id="937" name="组合 20"/>
            <p:cNvGrpSpPr>
              <a:grpSpLocks/>
            </p:cNvGrpSpPr>
            <p:nvPr/>
          </p:nvGrpSpPr>
          <p:grpSpPr bwMode="auto">
            <a:xfrm>
              <a:off x="6981706" y="255386"/>
              <a:ext cx="4404222" cy="2774852"/>
              <a:chOff x="3198994" y="2849743"/>
              <a:chExt cx="4613367" cy="3214581"/>
            </a:xfrm>
          </p:grpSpPr>
          <p:sp>
            <p:nvSpPr>
              <p:cNvPr id="938" name="TextBox 81"/>
              <p:cNvSpPr txBox="1">
                <a:spLocks noChangeArrowheads="1"/>
              </p:cNvSpPr>
              <p:nvPr/>
            </p:nvSpPr>
            <p:spPr bwMode="auto">
              <a:xfrm>
                <a:off x="3198994" y="2849743"/>
                <a:ext cx="4325334" cy="4278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1">
                    <a:solidFill>
                      <a:srgbClr val="FF0000"/>
                    </a:solidFill>
                  </a:rPr>
                  <a:t>J051026</a:t>
                </a:r>
                <a:r>
                  <a:rPr lang="en-US" altLang="zh-CN"/>
                  <a:t>                              </a:t>
                </a:r>
                <a:r>
                  <a:rPr lang="zh-CN" altLang="en-US"/>
                  <a:t>检票：</a:t>
                </a:r>
                <a:r>
                  <a:rPr lang="en-US" altLang="zh-CN"/>
                  <a:t>23 A</a:t>
                </a:r>
                <a:endParaRPr lang="zh-CN" altLang="en-US"/>
              </a:p>
            </p:txBody>
          </p:sp>
          <p:grpSp>
            <p:nvGrpSpPr>
              <p:cNvPr id="939" name="组合 36"/>
              <p:cNvGrpSpPr>
                <a:grpSpLocks/>
              </p:cNvGrpSpPr>
              <p:nvPr/>
            </p:nvGrpSpPr>
            <p:grpSpPr bwMode="auto">
              <a:xfrm>
                <a:off x="3332863" y="3192721"/>
                <a:ext cx="4047450" cy="463516"/>
                <a:chOff x="2339292" y="2771636"/>
                <a:chExt cx="4228679" cy="474023"/>
              </a:xfrm>
            </p:grpSpPr>
            <p:sp>
              <p:nvSpPr>
                <p:cNvPr id="946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2339292" y="2771636"/>
                  <a:ext cx="4228679" cy="4740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贵阳北</a:t>
                  </a:r>
                  <a:r>
                    <a:rPr lang="zh-CN" altLang="en-US" sz="20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</a:t>
                  </a:r>
                  <a:r>
                    <a:rPr lang="zh-CN" altLang="en-US" sz="1400"/>
                    <a:t>站</a:t>
                  </a:r>
                  <a:r>
                    <a:rPr lang="en-US" altLang="zh-CN"/>
                    <a:t>       </a:t>
                  </a:r>
                  <a:r>
                    <a:rPr lang="en-US" altLang="zh-CN" sz="16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G 2122   </a:t>
                  </a:r>
                  <a:r>
                    <a:rPr lang="zh-CN" altLang="en-US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铜仁南</a:t>
                  </a:r>
                  <a:r>
                    <a:rPr lang="zh-CN" altLang="en-US" sz="20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</a:t>
                  </a:r>
                  <a:r>
                    <a:rPr lang="zh-CN" altLang="en-US" sz="1600"/>
                    <a:t>站</a:t>
                  </a:r>
                </a:p>
              </p:txBody>
            </p:sp>
            <p:cxnSp>
              <p:nvCxnSpPr>
                <p:cNvPr id="947" name="直接箭头连接符 946"/>
                <p:cNvCxnSpPr/>
                <p:nvPr/>
              </p:nvCxnSpPr>
              <p:spPr>
                <a:xfrm>
                  <a:off x="4104101" y="3214567"/>
                  <a:ext cx="865197" cy="0"/>
                </a:xfrm>
                <a:prstGeom prst="straightConnector1">
                  <a:avLst/>
                </a:prstGeom>
                <a:ln w="31750">
                  <a:solidFill>
                    <a:schemeClr val="tx1"/>
                  </a:solidFill>
                  <a:tailEnd type="stealt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40" name="TextBox 83"/>
              <p:cNvSpPr txBox="1">
                <a:spLocks noChangeArrowheads="1"/>
              </p:cNvSpPr>
              <p:nvPr/>
            </p:nvSpPr>
            <p:spPr bwMode="auto">
              <a:xfrm>
                <a:off x="3333304" y="3573015"/>
                <a:ext cx="4479057" cy="356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Guiyangbei                   Tongrennan</a:t>
                </a:r>
                <a:endParaRPr lang="zh-CN" altLang="en-US" sz="14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</p:txBody>
          </p:sp>
          <p:sp>
            <p:nvSpPr>
              <p:cNvPr id="941" name="TextBox 84"/>
              <p:cNvSpPr txBox="1">
                <a:spLocks noChangeArrowheads="1"/>
              </p:cNvSpPr>
              <p:nvPr/>
            </p:nvSpPr>
            <p:spPr bwMode="auto">
              <a:xfrm>
                <a:off x="3211286" y="3835507"/>
                <a:ext cx="4469402" cy="962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2017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年</a:t>
                </a:r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06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月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15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日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14:47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开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09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车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11D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号</a:t>
                </a:r>
                <a:endParaRPr lang="en-US" altLang="zh-CN" sz="14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  <a:p>
                <a:pPr eaLnBrk="1" hangingPunct="1"/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￥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122.5</a:t>
                </a:r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元         网           二等座</a:t>
                </a:r>
                <a:endParaRPr lang="en-US" altLang="zh-CN" sz="16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  <a:p>
                <a:pPr eaLnBrk="1" hangingPunct="1"/>
                <a:r>
                  <a:rPr lang="zh-CN" altLang="en-US" sz="1400">
                    <a:latin typeface="新宋体" panose="02010609030101010101" pitchFamily="49" charset="-122"/>
                    <a:ea typeface="新宋体" panose="02010609030101010101" pitchFamily="49" charset="-122"/>
                  </a:rPr>
                  <a:t>限乘当日当次车</a:t>
                </a:r>
              </a:p>
            </p:txBody>
          </p:sp>
          <p:sp>
            <p:nvSpPr>
              <p:cNvPr id="942" name="TextBox 209"/>
              <p:cNvSpPr txBox="1"/>
              <p:nvPr/>
            </p:nvSpPr>
            <p:spPr bwMode="auto">
              <a:xfrm>
                <a:off x="3266030" y="4710882"/>
                <a:ext cx="3239302" cy="39172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1600" dirty="0">
                    <a:latin typeface="+mn-ea"/>
                    <a:ea typeface="+mn-ea"/>
                  </a:rPr>
                  <a:t>6221211998</a:t>
                </a:r>
                <a:r>
                  <a:rPr lang="zh-CN" altLang="en-US" sz="1600" dirty="0">
                    <a:latin typeface="+mn-ea"/>
                    <a:ea typeface="+mn-ea"/>
                  </a:rPr>
                  <a:t>****</a:t>
                </a:r>
                <a:r>
                  <a:rPr lang="en-US" altLang="zh-CN" sz="1600" dirty="0">
                    <a:latin typeface="+mn-ea"/>
                    <a:ea typeface="+mn-ea"/>
                  </a:rPr>
                  <a:t>5887   </a:t>
                </a:r>
                <a:r>
                  <a:rPr lang="zh-CN" altLang="en-US" sz="1600" dirty="0">
                    <a:latin typeface="+mn-ea"/>
                    <a:ea typeface="+mn-ea"/>
                  </a:rPr>
                  <a:t>周小艳</a:t>
                </a:r>
              </a:p>
            </p:txBody>
          </p:sp>
          <p:sp>
            <p:nvSpPr>
              <p:cNvPr id="943" name="TextBox 210"/>
              <p:cNvSpPr txBox="1"/>
              <p:nvPr/>
            </p:nvSpPr>
            <p:spPr bwMode="auto">
              <a:xfrm>
                <a:off x="3332546" y="5034558"/>
                <a:ext cx="3121238" cy="60613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  <a:prstDash val="sysDash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买票请到</a:t>
                </a: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12306   </a:t>
                </a: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发货请到 </a:t>
                </a: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95306</a:t>
                </a:r>
              </a:p>
              <a:p>
                <a:pPr>
                  <a:defRPr/>
                </a:pP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      </a:t>
                </a: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中国铁路祝你旅途愉快</a:t>
                </a:r>
              </a:p>
            </p:txBody>
          </p:sp>
          <p:sp>
            <p:nvSpPr>
              <p:cNvPr id="944" name="TextBox 211"/>
              <p:cNvSpPr txBox="1"/>
              <p:nvPr/>
            </p:nvSpPr>
            <p:spPr bwMode="auto">
              <a:xfrm>
                <a:off x="3203999" y="5707774"/>
                <a:ext cx="4536353" cy="356550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1400" dirty="0">
                    <a:latin typeface="+mn-ea"/>
                    <a:ea typeface="+mn-ea"/>
                  </a:rPr>
                  <a:t>474833102210808J051026  </a:t>
                </a:r>
                <a:r>
                  <a:rPr lang="zh-CN" altLang="en-US" sz="1400" dirty="0">
                    <a:latin typeface="+mn-ea"/>
                    <a:ea typeface="+mn-ea"/>
                  </a:rPr>
                  <a:t>贵阳北站售</a:t>
                </a:r>
              </a:p>
            </p:txBody>
          </p:sp>
          <p:sp>
            <p:nvSpPr>
              <p:cNvPr id="945" name="矩形 944"/>
              <p:cNvSpPr/>
              <p:nvPr/>
            </p:nvSpPr>
            <p:spPr bwMode="auto">
              <a:xfrm>
                <a:off x="6623398" y="4681457"/>
                <a:ext cx="897959" cy="774249"/>
              </a:xfrm>
              <a:prstGeom prst="rect">
                <a:avLst/>
              </a:prstGeom>
              <a:blipFill>
                <a:blip r:embed="rId3" cstate="print">
                  <a:biLevel thresh="50000"/>
                </a:blip>
                <a:tile tx="0" ty="0" sx="100000" sy="100000" flip="none" algn="tl"/>
              </a:blip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pic>
        <p:nvPicPr>
          <p:cNvPr id="18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175" y="1208087"/>
            <a:ext cx="9099550" cy="55197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82" name="组合 85"/>
          <p:cNvGrpSpPr>
            <a:grpSpLocks/>
          </p:cNvGrpSpPr>
          <p:nvPr/>
        </p:nvGrpSpPr>
        <p:grpSpPr bwMode="auto">
          <a:xfrm>
            <a:off x="4292601" y="3856279"/>
            <a:ext cx="6119812" cy="2879725"/>
            <a:chOff x="827584" y="1556792"/>
            <a:chExt cx="6504723" cy="3672408"/>
          </a:xfrm>
        </p:grpSpPr>
        <p:sp>
          <p:nvSpPr>
            <p:cNvPr id="183" name="矩形 182"/>
            <p:cNvSpPr/>
            <p:nvPr/>
          </p:nvSpPr>
          <p:spPr>
            <a:xfrm>
              <a:off x="827584" y="1556792"/>
              <a:ext cx="6335988" cy="3672408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184" name="组合 100"/>
            <p:cNvGrpSpPr>
              <a:grpSpLocks/>
            </p:cNvGrpSpPr>
            <p:nvPr/>
          </p:nvGrpSpPr>
          <p:grpSpPr bwMode="auto">
            <a:xfrm>
              <a:off x="911951" y="1700530"/>
              <a:ext cx="6420356" cy="3489953"/>
              <a:chOff x="911951" y="2420610"/>
              <a:chExt cx="6420356" cy="3489953"/>
            </a:xfrm>
          </p:grpSpPr>
          <p:sp>
            <p:nvSpPr>
              <p:cNvPr id="217" name="TextBox 4"/>
              <p:cNvSpPr txBox="1"/>
              <p:nvPr/>
            </p:nvSpPr>
            <p:spPr>
              <a:xfrm>
                <a:off x="4310268" y="2916608"/>
                <a:ext cx="3022039" cy="47099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600" b="1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发票代码 </a:t>
                </a:r>
                <a:r>
                  <a:rPr lang="en-US" altLang="zh-CN" b="1" dirty="0">
                    <a:latin typeface="新宋体" pitchFamily="49" charset="-122"/>
                    <a:ea typeface="新宋体" pitchFamily="49" charset="-122"/>
                  </a:rPr>
                  <a:t>152221506107</a:t>
                </a:r>
                <a:endParaRPr lang="zh-CN" altLang="en-US" b="1" dirty="0">
                  <a:latin typeface="新宋体" pitchFamily="49" charset="-122"/>
                  <a:ea typeface="新宋体" pitchFamily="49" charset="-122"/>
                </a:endParaRPr>
              </a:p>
            </p:txBody>
          </p:sp>
          <p:sp>
            <p:nvSpPr>
              <p:cNvPr id="218" name="TextBox 1043"/>
              <p:cNvSpPr txBox="1"/>
              <p:nvPr/>
            </p:nvSpPr>
            <p:spPr>
              <a:xfrm>
                <a:off x="4318705" y="3214206"/>
                <a:ext cx="2492213" cy="46968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600" b="1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发票号码   </a:t>
                </a:r>
                <a:r>
                  <a:rPr lang="en-US" altLang="zh-CN" b="1" dirty="0">
                    <a:latin typeface="新宋体" pitchFamily="49" charset="-122"/>
                    <a:ea typeface="新宋体" pitchFamily="49" charset="-122"/>
                  </a:rPr>
                  <a:t>09897543</a:t>
                </a:r>
                <a:endParaRPr lang="zh-CN" altLang="en-US" b="1" dirty="0">
                  <a:latin typeface="新宋体" pitchFamily="49" charset="-122"/>
                  <a:ea typeface="新宋体" pitchFamily="49" charset="-122"/>
                </a:endParaRPr>
              </a:p>
            </p:txBody>
          </p:sp>
          <p:sp>
            <p:nvSpPr>
              <p:cNvPr id="219" name="TextBox 1044"/>
              <p:cNvSpPr txBox="1"/>
              <p:nvPr/>
            </p:nvSpPr>
            <p:spPr>
              <a:xfrm>
                <a:off x="911951" y="3285064"/>
                <a:ext cx="3664918" cy="51016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起讫站：</a:t>
                </a:r>
                <a:r>
                  <a:rPr lang="zh-CN" altLang="en-US" sz="2000" b="1" dirty="0">
                    <a:latin typeface="新宋体" pitchFamily="49" charset="-122"/>
                    <a:ea typeface="新宋体" pitchFamily="49" charset="-122"/>
                  </a:rPr>
                  <a:t>高铁南 到 铜仁</a:t>
                </a:r>
              </a:p>
            </p:txBody>
          </p:sp>
          <p:sp>
            <p:nvSpPr>
              <p:cNvPr id="220" name="TextBox 1045"/>
              <p:cNvSpPr txBox="1"/>
              <p:nvPr/>
            </p:nvSpPr>
            <p:spPr>
              <a:xfrm>
                <a:off x="911951" y="3687935"/>
                <a:ext cx="4076631" cy="58874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票价</a:t>
                </a:r>
                <a:r>
                  <a:rPr lang="zh-CN" altLang="en-US" sz="20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    </a:t>
                </a:r>
                <a:r>
                  <a:rPr lang="en-US" altLang="zh-CN" sz="2400" b="1" dirty="0">
                    <a:latin typeface="新宋体" pitchFamily="49" charset="-122"/>
                    <a:ea typeface="新宋体" pitchFamily="49" charset="-122"/>
                  </a:rPr>
                  <a:t>28</a:t>
                </a:r>
                <a:r>
                  <a:rPr lang="en-US" altLang="zh-CN" sz="20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 </a:t>
                </a:r>
                <a:r>
                  <a:rPr lang="en-US" altLang="zh-CN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</a:t>
                </a: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元  </a:t>
                </a:r>
                <a:r>
                  <a:rPr lang="zh-CN" altLang="en-US" sz="2400" b="1" dirty="0">
                    <a:latin typeface="新宋体" pitchFamily="49" charset="-122"/>
                    <a:ea typeface="新宋体" pitchFamily="49" charset="-122"/>
                  </a:rPr>
                  <a:t>全</a:t>
                </a:r>
                <a:r>
                  <a:rPr lang="zh-CN" altLang="en-US" sz="24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</a:t>
                </a:r>
                <a:r>
                  <a:rPr lang="zh-CN" altLang="en-US" sz="20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</a:t>
                </a: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票</a:t>
                </a:r>
                <a:endParaRPr lang="zh-CN" altLang="en-US" b="1" dirty="0">
                  <a:latin typeface="新宋体" pitchFamily="49" charset="-122"/>
                  <a:ea typeface="新宋体" pitchFamily="49" charset="-122"/>
                </a:endParaRPr>
              </a:p>
            </p:txBody>
          </p:sp>
          <p:sp>
            <p:nvSpPr>
              <p:cNvPr id="221" name="TextBox 1046"/>
              <p:cNvSpPr txBox="1"/>
              <p:nvPr/>
            </p:nvSpPr>
            <p:spPr>
              <a:xfrm>
                <a:off x="972696" y="5518066"/>
                <a:ext cx="4751570" cy="39249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400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备注：票价内含旅客站务费</a:t>
                </a:r>
                <a:r>
                  <a:rPr lang="en-US" altLang="zh-CN" sz="1400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0.50</a:t>
                </a:r>
                <a:r>
                  <a:rPr lang="zh-CN" altLang="en-US" sz="1400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元。手开无效</a:t>
                </a:r>
              </a:p>
            </p:txBody>
          </p:sp>
          <p:grpSp>
            <p:nvGrpSpPr>
              <p:cNvPr id="222" name="组合 53"/>
              <p:cNvGrpSpPr>
                <a:grpSpLocks/>
              </p:cNvGrpSpPr>
              <p:nvPr/>
            </p:nvGrpSpPr>
            <p:grpSpPr bwMode="auto">
              <a:xfrm>
                <a:off x="4394750" y="3573016"/>
                <a:ext cx="2265482" cy="404331"/>
                <a:chOff x="4572000" y="1484784"/>
                <a:chExt cx="2160240" cy="792088"/>
              </a:xfrm>
            </p:grpSpPr>
            <p:cxnSp>
              <p:nvCxnSpPr>
                <p:cNvPr id="237" name="直接连接符 236"/>
                <p:cNvCxnSpPr/>
                <p:nvPr/>
              </p:nvCxnSpPr>
              <p:spPr>
                <a:xfrm>
                  <a:off x="4571892" y="1495749"/>
                  <a:ext cx="0" cy="781298"/>
                </a:xfrm>
                <a:prstGeom prst="line">
                  <a:avLst/>
                </a:prstGeom>
                <a:ln w="508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8" name="直接连接符 237"/>
                <p:cNvCxnSpPr/>
                <p:nvPr/>
              </p:nvCxnSpPr>
              <p:spPr>
                <a:xfrm>
                  <a:off x="4644294" y="1495749"/>
                  <a:ext cx="0" cy="78129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9" name="直接连接符 37"/>
                <p:cNvCxnSpPr/>
                <p:nvPr/>
              </p:nvCxnSpPr>
              <p:spPr>
                <a:xfrm>
                  <a:off x="4716698" y="1495749"/>
                  <a:ext cx="0" cy="78129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0" name="直接连接符 239"/>
                <p:cNvCxnSpPr/>
                <p:nvPr/>
              </p:nvCxnSpPr>
              <p:spPr>
                <a:xfrm>
                  <a:off x="4789101" y="1495749"/>
                  <a:ext cx="0" cy="781298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1" name="直接连接符 240"/>
                <p:cNvCxnSpPr/>
                <p:nvPr/>
              </p:nvCxnSpPr>
              <p:spPr>
                <a:xfrm>
                  <a:off x="4859895" y="1495749"/>
                  <a:ext cx="0" cy="781298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2" name="直接连接符 241"/>
                <p:cNvCxnSpPr/>
                <p:nvPr/>
              </p:nvCxnSpPr>
              <p:spPr>
                <a:xfrm>
                  <a:off x="4932299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3" name="直接连接符 242"/>
                <p:cNvCxnSpPr/>
                <p:nvPr/>
              </p:nvCxnSpPr>
              <p:spPr>
                <a:xfrm>
                  <a:off x="5003093" y="1495749"/>
                  <a:ext cx="0" cy="78129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4" name="直接连接符 243"/>
                <p:cNvCxnSpPr/>
                <p:nvPr/>
              </p:nvCxnSpPr>
              <p:spPr>
                <a:xfrm>
                  <a:off x="5077106" y="1495749"/>
                  <a:ext cx="0" cy="78129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5" name="直接连接符 43"/>
                <p:cNvCxnSpPr/>
                <p:nvPr/>
              </p:nvCxnSpPr>
              <p:spPr>
                <a:xfrm>
                  <a:off x="5149509" y="1495749"/>
                  <a:ext cx="0" cy="781298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6" name="直接连接符 44"/>
                <p:cNvCxnSpPr/>
                <p:nvPr/>
              </p:nvCxnSpPr>
              <p:spPr>
                <a:xfrm>
                  <a:off x="5220303" y="1495749"/>
                  <a:ext cx="0" cy="78129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7" name="直接连接符 246"/>
                <p:cNvCxnSpPr/>
                <p:nvPr/>
              </p:nvCxnSpPr>
              <p:spPr>
                <a:xfrm>
                  <a:off x="5363501" y="1495749"/>
                  <a:ext cx="0" cy="781298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8" name="直接连接符 46"/>
                <p:cNvCxnSpPr/>
                <p:nvPr/>
              </p:nvCxnSpPr>
              <p:spPr>
                <a:xfrm>
                  <a:off x="6084316" y="1495749"/>
                  <a:ext cx="0" cy="781298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9" name="直接连接符 248"/>
                <p:cNvCxnSpPr/>
                <p:nvPr/>
              </p:nvCxnSpPr>
              <p:spPr>
                <a:xfrm>
                  <a:off x="6589530" y="1495749"/>
                  <a:ext cx="0" cy="781298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0" name="直接连接符 48"/>
                <p:cNvCxnSpPr/>
                <p:nvPr/>
              </p:nvCxnSpPr>
              <p:spPr>
                <a:xfrm>
                  <a:off x="6444724" y="1495749"/>
                  <a:ext cx="0" cy="781298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1" name="直接连接符 250"/>
                <p:cNvCxnSpPr/>
                <p:nvPr/>
              </p:nvCxnSpPr>
              <p:spPr>
                <a:xfrm>
                  <a:off x="6517127" y="1495749"/>
                  <a:ext cx="0" cy="781298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2" name="直接连接符 50"/>
                <p:cNvCxnSpPr/>
                <p:nvPr/>
              </p:nvCxnSpPr>
              <p:spPr>
                <a:xfrm>
                  <a:off x="6732728" y="1495749"/>
                  <a:ext cx="0" cy="781298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3" name="直接连接符 252"/>
                <p:cNvCxnSpPr/>
                <p:nvPr/>
              </p:nvCxnSpPr>
              <p:spPr>
                <a:xfrm>
                  <a:off x="6301526" y="1495749"/>
                  <a:ext cx="0" cy="781298"/>
                </a:xfrm>
                <a:prstGeom prst="line">
                  <a:avLst/>
                </a:prstGeom>
                <a:ln w="508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4" name="直接连接符 52"/>
                <p:cNvCxnSpPr/>
                <p:nvPr/>
              </p:nvCxnSpPr>
              <p:spPr>
                <a:xfrm>
                  <a:off x="5797921" y="1495749"/>
                  <a:ext cx="0" cy="781298"/>
                </a:xfrm>
                <a:prstGeom prst="line">
                  <a:avLst/>
                </a:prstGeom>
                <a:ln w="508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5" name="直接连接符 254"/>
                <p:cNvCxnSpPr/>
                <p:nvPr/>
              </p:nvCxnSpPr>
              <p:spPr>
                <a:xfrm>
                  <a:off x="5580710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6" name="直接连接符 54"/>
                <p:cNvCxnSpPr/>
                <p:nvPr/>
              </p:nvCxnSpPr>
              <p:spPr>
                <a:xfrm>
                  <a:off x="5508308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7" name="直接连接符 256"/>
                <p:cNvCxnSpPr/>
                <p:nvPr/>
              </p:nvCxnSpPr>
              <p:spPr>
                <a:xfrm>
                  <a:off x="6229123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8" name="直接连接符 257"/>
                <p:cNvCxnSpPr/>
                <p:nvPr/>
              </p:nvCxnSpPr>
              <p:spPr>
                <a:xfrm>
                  <a:off x="5941118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9" name="直接连接符 258"/>
                <p:cNvCxnSpPr/>
                <p:nvPr/>
              </p:nvCxnSpPr>
              <p:spPr>
                <a:xfrm>
                  <a:off x="5653114" y="1495749"/>
                  <a:ext cx="0" cy="78129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0" name="直接连接符 259"/>
                <p:cNvCxnSpPr/>
                <p:nvPr/>
              </p:nvCxnSpPr>
              <p:spPr>
                <a:xfrm>
                  <a:off x="5723909" y="1495749"/>
                  <a:ext cx="0" cy="78129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23" name="组合 99"/>
              <p:cNvGrpSpPr>
                <a:grpSpLocks/>
              </p:cNvGrpSpPr>
              <p:nvPr/>
            </p:nvGrpSpPr>
            <p:grpSpPr bwMode="auto">
              <a:xfrm>
                <a:off x="1115615" y="2420610"/>
                <a:ext cx="5131729" cy="824242"/>
                <a:chOff x="1115615" y="2420610"/>
                <a:chExt cx="5131729" cy="824242"/>
              </a:xfrm>
            </p:grpSpPr>
            <p:cxnSp>
              <p:nvCxnSpPr>
                <p:cNvPr id="224" name="直接连接符 223"/>
                <p:cNvCxnSpPr/>
                <p:nvPr/>
              </p:nvCxnSpPr>
              <p:spPr>
                <a:xfrm>
                  <a:off x="2062722" y="2853848"/>
                  <a:ext cx="4154249" cy="0"/>
                </a:xfrm>
                <a:prstGeom prst="line">
                  <a:avLst/>
                </a:prstGeom>
                <a:ln w="2540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25" name="组合 96"/>
                <p:cNvGrpSpPr>
                  <a:grpSpLocks/>
                </p:cNvGrpSpPr>
                <p:nvPr/>
              </p:nvGrpSpPr>
              <p:grpSpPr bwMode="auto">
                <a:xfrm>
                  <a:off x="1115615" y="2420610"/>
                  <a:ext cx="5131729" cy="824242"/>
                  <a:chOff x="1115616" y="2420610"/>
                  <a:chExt cx="4968618" cy="824242"/>
                </a:xfrm>
              </p:grpSpPr>
              <p:sp>
                <p:nvSpPr>
                  <p:cNvPr id="226" name="TextBox 1051"/>
                  <p:cNvSpPr txBox="1"/>
                  <p:nvPr/>
                </p:nvSpPr>
                <p:spPr>
                  <a:xfrm>
                    <a:off x="1978707" y="2420610"/>
                    <a:ext cx="4105527" cy="824242"/>
                  </a:xfrm>
                  <a:prstGeom prst="rect">
                    <a:avLst/>
                  </a:prstGeom>
                  <a:noFill/>
                </p:spPr>
                <p:txBody>
                  <a:bodyPr>
                    <a:spAutoFit/>
                  </a:bodyPr>
                  <a:lstStyle/>
                  <a:p>
                    <a:pPr algn="ctr">
                      <a:defRPr/>
                    </a:pPr>
                    <a:r>
                      <a:rPr lang="zh-CN" altLang="en-US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黑体" pitchFamily="49" charset="-122"/>
                        <a:ea typeface="黑体" pitchFamily="49" charset="-122"/>
                      </a:rPr>
                      <a:t>铜仁全通汽车运输有限责任公司客运票</a:t>
                    </a:r>
                    <a:endParaRPr lang="en-US" altLang="zh-CN" b="1" dirty="0">
                      <a:solidFill>
                        <a:schemeClr val="accent6">
                          <a:lumMod val="75000"/>
                        </a:schemeClr>
                      </a:solidFill>
                      <a:latin typeface="黑体" pitchFamily="49" charset="-122"/>
                      <a:ea typeface="黑体" pitchFamily="49" charset="-122"/>
                    </a:endParaRPr>
                  </a:p>
                </p:txBody>
              </p:sp>
              <p:grpSp>
                <p:nvGrpSpPr>
                  <p:cNvPr id="227" name="组合 86"/>
                  <p:cNvGrpSpPr>
                    <a:grpSpLocks/>
                  </p:cNvGrpSpPr>
                  <p:nvPr/>
                </p:nvGrpSpPr>
                <p:grpSpPr bwMode="auto">
                  <a:xfrm>
                    <a:off x="1115616" y="2428259"/>
                    <a:ext cx="591191" cy="568693"/>
                    <a:chOff x="1331640" y="2068219"/>
                    <a:chExt cx="591191" cy="568693"/>
                  </a:xfrm>
                </p:grpSpPr>
                <p:sp>
                  <p:nvSpPr>
                    <p:cNvPr id="228" name="弧形 227"/>
                    <p:cNvSpPr/>
                    <p:nvPr/>
                  </p:nvSpPr>
                  <p:spPr>
                    <a:xfrm rot="1354171">
                      <a:off x="1408914" y="2074742"/>
                      <a:ext cx="514620" cy="498022"/>
                    </a:xfrm>
                    <a:prstGeom prst="arc">
                      <a:avLst>
                        <a:gd name="adj1" fmla="val 15579663"/>
                        <a:gd name="adj2" fmla="val 21067988"/>
                      </a:avLst>
                    </a:prstGeom>
                    <a:solidFill>
                      <a:schemeClr val="bg1"/>
                    </a:solidFill>
                    <a:ln w="69850">
                      <a:solidFill>
                        <a:schemeClr val="accent6">
                          <a:lumMod val="7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zh-CN" altLang="en-US"/>
                    </a:p>
                  </p:txBody>
                </p:sp>
                <p:grpSp>
                  <p:nvGrpSpPr>
                    <p:cNvPr id="229" name="组合 11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331640" y="2072883"/>
                      <a:ext cx="553068" cy="564029"/>
                      <a:chOff x="1403740" y="2058892"/>
                      <a:chExt cx="553068" cy="564029"/>
                    </a:xfrm>
                  </p:grpSpPr>
                  <p:sp>
                    <p:nvSpPr>
                      <p:cNvPr id="230" name="弧形 28"/>
                      <p:cNvSpPr/>
                      <p:nvPr/>
                    </p:nvSpPr>
                    <p:spPr>
                      <a:xfrm rot="7746521">
                        <a:off x="1445735" y="2091627"/>
                        <a:ext cx="526364" cy="537493"/>
                      </a:xfrm>
                      <a:prstGeom prst="arc">
                        <a:avLst>
                          <a:gd name="adj1" fmla="val 15230483"/>
                          <a:gd name="adj2" fmla="val 1603118"/>
                        </a:avLst>
                      </a:prstGeom>
                      <a:solidFill>
                        <a:schemeClr val="bg1"/>
                      </a:solidFill>
                      <a:ln w="69850">
                        <a:solidFill>
                          <a:schemeClr val="accent6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zh-CN" altLang="en-US"/>
                      </a:p>
                    </p:txBody>
                  </p:sp>
                  <p:grpSp>
                    <p:nvGrpSpPr>
                      <p:cNvPr id="231" name="组合 11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403740" y="2058892"/>
                        <a:ext cx="503964" cy="514188"/>
                        <a:chOff x="1403740" y="2058892"/>
                        <a:chExt cx="503964" cy="514188"/>
                      </a:xfrm>
                    </p:grpSpPr>
                    <p:sp>
                      <p:nvSpPr>
                        <p:cNvPr id="232" name="弧形 30"/>
                        <p:cNvSpPr/>
                        <p:nvPr/>
                      </p:nvSpPr>
                      <p:spPr>
                        <a:xfrm rot="15014040">
                          <a:off x="1409332" y="2059698"/>
                          <a:ext cx="514217" cy="524424"/>
                        </a:xfrm>
                        <a:prstGeom prst="arc">
                          <a:avLst>
                            <a:gd name="adj1" fmla="val 16739022"/>
                            <a:gd name="adj2" fmla="val 200284"/>
                          </a:avLst>
                        </a:prstGeom>
                        <a:solidFill>
                          <a:schemeClr val="bg1"/>
                        </a:solidFill>
                        <a:ln w="69850">
                          <a:solidFill>
                            <a:schemeClr val="accent6">
                              <a:lumMod val="75000"/>
                            </a:schemeClr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zh-CN" altLang="en-US"/>
                        </a:p>
                      </p:txBody>
                    </p:sp>
                    <p:grpSp>
                      <p:nvGrpSpPr>
                        <p:cNvPr id="233" name="组合 11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475656" y="2132856"/>
                          <a:ext cx="432048" cy="360040"/>
                          <a:chOff x="2627784" y="1844824"/>
                          <a:chExt cx="432048" cy="360040"/>
                        </a:xfrm>
                      </p:grpSpPr>
                      <p:cxnSp>
                        <p:nvCxnSpPr>
                          <p:cNvPr id="234" name="直接连接符 233"/>
                          <p:cNvCxnSpPr/>
                          <p:nvPr/>
                        </p:nvCxnSpPr>
                        <p:spPr>
                          <a:xfrm flipH="1">
                            <a:off x="2628240" y="2066268"/>
                            <a:ext cx="243425" cy="137665"/>
                          </a:xfrm>
                          <a:prstGeom prst="line">
                            <a:avLst/>
                          </a:prstGeom>
                          <a:ln w="63500">
                            <a:solidFill>
                              <a:schemeClr val="accent6">
                                <a:lumMod val="75000"/>
                              </a:schemeClr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235" name="直接连接符 234"/>
                          <p:cNvCxnSpPr/>
                          <p:nvPr/>
                        </p:nvCxnSpPr>
                        <p:spPr>
                          <a:xfrm>
                            <a:off x="2865130" y="2066268"/>
                            <a:ext cx="215651" cy="137665"/>
                          </a:xfrm>
                          <a:prstGeom prst="line">
                            <a:avLst/>
                          </a:prstGeom>
                          <a:ln w="63500">
                            <a:solidFill>
                              <a:schemeClr val="accent6">
                                <a:lumMod val="75000"/>
                              </a:schemeClr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236" name="直接连接符 235"/>
                          <p:cNvCxnSpPr/>
                          <p:nvPr/>
                        </p:nvCxnSpPr>
                        <p:spPr>
                          <a:xfrm>
                            <a:off x="2865130" y="1851673"/>
                            <a:ext cx="11436" cy="265208"/>
                          </a:xfrm>
                          <a:prstGeom prst="line">
                            <a:avLst/>
                          </a:prstGeom>
                          <a:ln w="63500">
                            <a:solidFill>
                              <a:schemeClr val="accent6">
                                <a:lumMod val="75000"/>
                              </a:schemeClr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</p:grpSp>
                  </p:grpSp>
                </p:grpSp>
              </p:grpSp>
            </p:grpSp>
          </p:grpSp>
        </p:grpSp>
        <p:grpSp>
          <p:nvGrpSpPr>
            <p:cNvPr id="185" name="Group 33"/>
            <p:cNvGrpSpPr>
              <a:grpSpLocks/>
            </p:cNvGrpSpPr>
            <p:nvPr/>
          </p:nvGrpSpPr>
          <p:grpSpPr bwMode="auto">
            <a:xfrm>
              <a:off x="3038784" y="1772816"/>
              <a:ext cx="1461208" cy="876051"/>
              <a:chOff x="1020" y="1344"/>
              <a:chExt cx="1316" cy="816"/>
            </a:xfrm>
          </p:grpSpPr>
          <p:grpSp>
            <p:nvGrpSpPr>
              <p:cNvPr id="211" name="Group 27"/>
              <p:cNvGrpSpPr>
                <a:grpSpLocks/>
              </p:cNvGrpSpPr>
              <p:nvPr/>
            </p:nvGrpSpPr>
            <p:grpSpPr bwMode="auto">
              <a:xfrm>
                <a:off x="1020" y="1344"/>
                <a:ext cx="1316" cy="816"/>
                <a:chOff x="4860" y="4376"/>
                <a:chExt cx="2160" cy="1248"/>
              </a:xfrm>
            </p:grpSpPr>
            <p:sp>
              <p:nvSpPr>
                <p:cNvPr id="215" name="Oval 28"/>
                <p:cNvSpPr>
                  <a:spLocks noChangeArrowheads="1"/>
                </p:cNvSpPr>
                <p:nvPr/>
              </p:nvSpPr>
              <p:spPr bwMode="auto">
                <a:xfrm>
                  <a:off x="4860" y="4376"/>
                  <a:ext cx="2160" cy="1248"/>
                </a:xfrm>
                <a:prstGeom prst="ellipse">
                  <a:avLst/>
                </a:prstGeom>
                <a:solidFill>
                  <a:srgbClr val="FFFFFF">
                    <a:alpha val="3922"/>
                  </a:srgbClr>
                </a:solidFill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216" name="Oval 29"/>
                <p:cNvSpPr>
                  <a:spLocks noChangeArrowheads="1"/>
                </p:cNvSpPr>
                <p:nvPr/>
              </p:nvSpPr>
              <p:spPr bwMode="auto">
                <a:xfrm>
                  <a:off x="4954" y="4454"/>
                  <a:ext cx="1971" cy="1092"/>
                </a:xfrm>
                <a:prstGeom prst="ellipse">
                  <a:avLst/>
                </a:prstGeom>
                <a:solidFill>
                  <a:srgbClr val="FFFFFF">
                    <a:alpha val="0"/>
                  </a:srgbClr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sp>
            <p:nvSpPr>
              <p:cNvPr id="212" name="WordArt 30"/>
              <p:cNvSpPr>
                <a:spLocks noChangeAspect="1" noChangeArrowheads="1" noChangeShapeType="1" noTextEdit="1"/>
              </p:cNvSpPr>
              <p:nvPr/>
            </p:nvSpPr>
            <p:spPr bwMode="auto">
              <a:xfrm>
                <a:off x="1292" y="1525"/>
                <a:ext cx="783" cy="258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0852364"/>
                  </a:avLst>
                </a:prstTxWarp>
              </a:bodyPr>
              <a:lstStyle/>
              <a:p>
                <a:pPr algn="ctr"/>
                <a:r>
                  <a:rPr lang="zh-CN" altLang="en-US" sz="3200" kern="10">
                    <a:ln w="952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noFill/>
                    <a:latin typeface="宋体" panose="02010600030101010101" pitchFamily="2" charset="-122"/>
                  </a:rPr>
                  <a:t>全国统一发票监制章</a:t>
                </a:r>
              </a:p>
            </p:txBody>
          </p:sp>
          <p:sp>
            <p:nvSpPr>
              <p:cNvPr id="213" name="WordArt 3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338" y="1706"/>
                <a:ext cx="672" cy="9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zh-CN" altLang="en-US" sz="1200" kern="10">
                    <a:ln w="952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latin typeface="宋体" panose="02010600030101010101" pitchFamily="2" charset="-122"/>
                  </a:rPr>
                  <a:t>贵州省铜仁市</a:t>
                </a:r>
              </a:p>
            </p:txBody>
          </p:sp>
          <p:sp>
            <p:nvSpPr>
              <p:cNvPr id="214" name="WordArt 3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92" y="1497"/>
                <a:ext cx="972" cy="561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Down">
                  <a:avLst>
                    <a:gd name="adj" fmla="val 881421"/>
                  </a:avLst>
                </a:prstTxWarp>
              </a:bodyPr>
              <a:lstStyle/>
              <a:p>
                <a:pPr algn="ctr"/>
                <a:r>
                  <a:rPr lang="zh-CN" altLang="en-US" sz="1000" kern="10">
                    <a:ln w="952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宋体" panose="02010600030101010101" pitchFamily="2" charset="-122"/>
                  </a:rPr>
                  <a:t>国 家 税 务 局 监 制</a:t>
                </a:r>
              </a:p>
            </p:txBody>
          </p:sp>
        </p:grpSp>
        <p:grpSp>
          <p:nvGrpSpPr>
            <p:cNvPr id="186" name="组合 82"/>
            <p:cNvGrpSpPr>
              <a:grpSpLocks/>
            </p:cNvGrpSpPr>
            <p:nvPr/>
          </p:nvGrpSpPr>
          <p:grpSpPr bwMode="auto">
            <a:xfrm>
              <a:off x="1043564" y="3500294"/>
              <a:ext cx="5688048" cy="1407013"/>
              <a:chOff x="1043564" y="3356278"/>
              <a:chExt cx="5688048" cy="1407013"/>
            </a:xfrm>
          </p:grpSpPr>
          <p:cxnSp>
            <p:nvCxnSpPr>
              <p:cNvPr id="187" name="直接连接符 186"/>
              <p:cNvCxnSpPr/>
              <p:nvPr/>
            </p:nvCxnSpPr>
            <p:spPr>
              <a:xfrm flipV="1">
                <a:off x="6586499" y="3356278"/>
                <a:ext cx="0" cy="1295668"/>
              </a:xfrm>
              <a:prstGeom prst="line">
                <a:avLst/>
              </a:prstGeom>
              <a:ln w="254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88" name="组合 152"/>
              <p:cNvGrpSpPr>
                <a:grpSpLocks/>
              </p:cNvGrpSpPr>
              <p:nvPr/>
            </p:nvGrpSpPr>
            <p:grpSpPr bwMode="auto">
              <a:xfrm>
                <a:off x="1043564" y="3356992"/>
                <a:ext cx="5688048" cy="1406299"/>
                <a:chOff x="1043564" y="3356992"/>
                <a:chExt cx="5688048" cy="1406299"/>
              </a:xfrm>
            </p:grpSpPr>
            <p:grpSp>
              <p:nvGrpSpPr>
                <p:cNvPr id="189" name="组合 139"/>
                <p:cNvGrpSpPr>
                  <a:grpSpLocks/>
                </p:cNvGrpSpPr>
                <p:nvPr/>
              </p:nvGrpSpPr>
              <p:grpSpPr bwMode="auto">
                <a:xfrm>
                  <a:off x="1043608" y="3356992"/>
                  <a:ext cx="5544616" cy="1296144"/>
                  <a:chOff x="1043608" y="3356992"/>
                  <a:chExt cx="5544616" cy="1296144"/>
                </a:xfrm>
              </p:grpSpPr>
              <p:cxnSp>
                <p:nvCxnSpPr>
                  <p:cNvPr id="202" name="直接连接符 201"/>
                  <p:cNvCxnSpPr/>
                  <p:nvPr/>
                </p:nvCxnSpPr>
                <p:spPr>
                  <a:xfrm>
                    <a:off x="1043564" y="4627652"/>
                    <a:ext cx="5544623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3" name="直接连接符 202"/>
                  <p:cNvCxnSpPr/>
                  <p:nvPr/>
                </p:nvCxnSpPr>
                <p:spPr>
                  <a:xfrm>
                    <a:off x="1043564" y="4196437"/>
                    <a:ext cx="5544623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4" name="直接连接符 203"/>
                  <p:cNvCxnSpPr/>
                  <p:nvPr/>
                </p:nvCxnSpPr>
                <p:spPr>
                  <a:xfrm>
                    <a:off x="1043564" y="3789517"/>
                    <a:ext cx="5544623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5" name="直接连接符 204"/>
                  <p:cNvCxnSpPr/>
                  <p:nvPr/>
                </p:nvCxnSpPr>
                <p:spPr>
                  <a:xfrm>
                    <a:off x="1043564" y="3356278"/>
                    <a:ext cx="5544623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6" name="直接连接符 205"/>
                  <p:cNvCxnSpPr/>
                  <p:nvPr/>
                </p:nvCxnSpPr>
                <p:spPr>
                  <a:xfrm flipV="1">
                    <a:off x="1043564" y="3356278"/>
                    <a:ext cx="0" cy="1271375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7" name="直接连接符 206"/>
                  <p:cNvCxnSpPr/>
                  <p:nvPr/>
                </p:nvCxnSpPr>
                <p:spPr>
                  <a:xfrm flipV="1">
                    <a:off x="4860344" y="3356278"/>
                    <a:ext cx="0" cy="840159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8" name="直接连接符 207"/>
                  <p:cNvCxnSpPr/>
                  <p:nvPr/>
                </p:nvCxnSpPr>
                <p:spPr>
                  <a:xfrm flipV="1">
                    <a:off x="2771408" y="3356278"/>
                    <a:ext cx="0" cy="840159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9" name="直接连接符 208"/>
                  <p:cNvCxnSpPr/>
                  <p:nvPr/>
                </p:nvCxnSpPr>
                <p:spPr>
                  <a:xfrm flipV="1">
                    <a:off x="3923866" y="3356278"/>
                    <a:ext cx="0" cy="1271375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0" name="直接连接符 209"/>
                  <p:cNvCxnSpPr/>
                  <p:nvPr/>
                </p:nvCxnSpPr>
                <p:spPr>
                  <a:xfrm flipV="1">
                    <a:off x="5724266" y="3356278"/>
                    <a:ext cx="0" cy="840159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90" name="TextBox 1015"/>
                <p:cNvSpPr txBox="1"/>
                <p:nvPr/>
              </p:nvSpPr>
              <p:spPr>
                <a:xfrm>
                  <a:off x="1259545" y="3429159"/>
                  <a:ext cx="1295883" cy="47099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乘车日期</a:t>
                  </a:r>
                </a:p>
              </p:txBody>
            </p:sp>
            <p:sp>
              <p:nvSpPr>
                <p:cNvPr id="191" name="TextBox 94"/>
                <p:cNvSpPr txBox="1">
                  <a:spLocks noChangeArrowheads="1"/>
                </p:cNvSpPr>
                <p:nvPr/>
              </p:nvSpPr>
              <p:spPr bwMode="auto">
                <a:xfrm>
                  <a:off x="1115616" y="3851756"/>
                  <a:ext cx="1656184" cy="471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2017--06--14</a:t>
                  </a:r>
                  <a:endParaRPr lang="zh-CN" altLang="en-US" b="1"/>
                </a:p>
              </p:txBody>
            </p:sp>
            <p:sp>
              <p:nvSpPr>
                <p:cNvPr id="192" name="TextBox 1017"/>
                <p:cNvSpPr txBox="1"/>
                <p:nvPr/>
              </p:nvSpPr>
              <p:spPr>
                <a:xfrm>
                  <a:off x="2773095" y="3429159"/>
                  <a:ext cx="1223327" cy="47099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开车时间</a:t>
                  </a:r>
                </a:p>
              </p:txBody>
            </p:sp>
            <p:sp>
              <p:nvSpPr>
                <p:cNvPr id="193" name="TextBox 96"/>
                <p:cNvSpPr txBox="1">
                  <a:spLocks noChangeArrowheads="1"/>
                </p:cNvSpPr>
                <p:nvPr/>
              </p:nvSpPr>
              <p:spPr bwMode="auto">
                <a:xfrm>
                  <a:off x="2843808" y="3851756"/>
                  <a:ext cx="864096" cy="471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17:20</a:t>
                  </a:r>
                  <a:endParaRPr lang="zh-CN" altLang="en-US" b="1"/>
                </a:p>
              </p:txBody>
            </p:sp>
            <p:sp>
              <p:nvSpPr>
                <p:cNvPr id="194" name="TextBox 1019"/>
                <p:cNvSpPr txBox="1"/>
                <p:nvPr/>
              </p:nvSpPr>
              <p:spPr>
                <a:xfrm>
                  <a:off x="3996422" y="3429159"/>
                  <a:ext cx="789678" cy="47099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车次</a:t>
                  </a:r>
                </a:p>
              </p:txBody>
            </p:sp>
            <p:sp>
              <p:nvSpPr>
                <p:cNvPr id="195" name="TextBox 1020"/>
                <p:cNvSpPr txBox="1"/>
                <p:nvPr/>
              </p:nvSpPr>
              <p:spPr>
                <a:xfrm>
                  <a:off x="4860344" y="3429159"/>
                  <a:ext cx="791365" cy="47099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座号</a:t>
                  </a:r>
                </a:p>
              </p:txBody>
            </p:sp>
            <p:sp>
              <p:nvSpPr>
                <p:cNvPr id="196" name="TextBox 1021"/>
                <p:cNvSpPr txBox="1"/>
                <p:nvPr/>
              </p:nvSpPr>
              <p:spPr>
                <a:xfrm>
                  <a:off x="5724266" y="3429159"/>
                  <a:ext cx="1007346" cy="47099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检票口</a:t>
                  </a:r>
                </a:p>
              </p:txBody>
            </p:sp>
            <p:sp>
              <p:nvSpPr>
                <p:cNvPr id="197" name="TextBox 100"/>
                <p:cNvSpPr txBox="1">
                  <a:spLocks noChangeArrowheads="1"/>
                </p:cNvSpPr>
                <p:nvPr/>
              </p:nvSpPr>
              <p:spPr bwMode="auto">
                <a:xfrm>
                  <a:off x="3995936" y="3861048"/>
                  <a:ext cx="792088" cy="471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7850</a:t>
                  </a:r>
                  <a:endParaRPr lang="zh-CN" altLang="en-US" b="1"/>
                </a:p>
              </p:txBody>
            </p:sp>
            <p:sp>
              <p:nvSpPr>
                <p:cNvPr id="198" name="TextBox 101"/>
                <p:cNvSpPr txBox="1">
                  <a:spLocks noChangeArrowheads="1"/>
                </p:cNvSpPr>
                <p:nvPr/>
              </p:nvSpPr>
              <p:spPr bwMode="auto">
                <a:xfrm>
                  <a:off x="5076056" y="3851756"/>
                  <a:ext cx="496149" cy="4710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9</a:t>
                  </a:r>
                  <a:endParaRPr lang="zh-CN" altLang="en-US" b="1"/>
                </a:p>
              </p:txBody>
            </p:sp>
            <p:sp>
              <p:nvSpPr>
                <p:cNvPr id="199" name="TextBox 102"/>
                <p:cNvSpPr txBox="1">
                  <a:spLocks noChangeArrowheads="1"/>
                </p:cNvSpPr>
                <p:nvPr/>
              </p:nvSpPr>
              <p:spPr bwMode="auto">
                <a:xfrm>
                  <a:off x="5868144" y="3851756"/>
                  <a:ext cx="360040" cy="471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3</a:t>
                  </a:r>
                  <a:endParaRPr lang="zh-CN" altLang="en-US" b="1"/>
                </a:p>
              </p:txBody>
            </p:sp>
            <p:sp>
              <p:nvSpPr>
                <p:cNvPr id="200" name="TextBox 1025"/>
                <p:cNvSpPr txBox="1"/>
                <p:nvPr/>
              </p:nvSpPr>
              <p:spPr>
                <a:xfrm>
                  <a:off x="1043564" y="4283490"/>
                  <a:ext cx="2375785" cy="47099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车型 </a:t>
                  </a:r>
                  <a:r>
                    <a:rPr lang="zh-CN" altLang="en-US" b="1" dirty="0">
                      <a:latin typeface="Arial" charset="0"/>
                      <a:ea typeface="宋体" charset="-122"/>
                    </a:rPr>
                    <a:t>    金龙</a:t>
                  </a:r>
                  <a:r>
                    <a:rPr lang="en-US" altLang="zh-CN" b="1" dirty="0">
                      <a:latin typeface="Arial" charset="0"/>
                      <a:ea typeface="宋体" charset="-122"/>
                    </a:rPr>
                    <a:t>KLQ6</a:t>
                  </a:r>
                  <a:r>
                    <a:rPr lang="zh-CN" altLang="en-US" b="1" dirty="0">
                      <a:latin typeface="Arial" charset="0"/>
                      <a:ea typeface="宋体" charset="-122"/>
                    </a:rPr>
                    <a:t>   </a:t>
                  </a:r>
                </a:p>
              </p:txBody>
            </p:sp>
            <p:sp>
              <p:nvSpPr>
                <p:cNvPr id="201" name="TextBox 1026"/>
                <p:cNvSpPr txBox="1"/>
                <p:nvPr/>
              </p:nvSpPr>
              <p:spPr>
                <a:xfrm>
                  <a:off x="3996422" y="4291588"/>
                  <a:ext cx="2374097" cy="471703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工号 </a:t>
                  </a:r>
                  <a:r>
                    <a:rPr lang="zh-CN" altLang="en-US" b="1" dirty="0">
                      <a:latin typeface="Arial" charset="0"/>
                      <a:ea typeface="宋体" charset="-122"/>
                    </a:rPr>
                    <a:t>      </a:t>
                  </a:r>
                  <a:r>
                    <a:rPr lang="en-US" altLang="zh-CN" b="1" dirty="0">
                      <a:latin typeface="Arial" charset="0"/>
                      <a:ea typeface="宋体" charset="-122"/>
                    </a:rPr>
                    <a:t>0011</a:t>
                  </a:r>
                  <a:endParaRPr lang="zh-CN" altLang="en-US" b="1" dirty="0">
                    <a:latin typeface="Arial" charset="0"/>
                    <a:ea typeface="宋体" charset="-122"/>
                  </a:endParaRPr>
                </a:p>
              </p:txBody>
            </p:sp>
          </p:grpSp>
        </p:grpSp>
      </p:grpSp>
      <p:sp>
        <p:nvSpPr>
          <p:cNvPr id="261" name="矩形标注 255"/>
          <p:cNvSpPr>
            <a:spLocks noChangeArrowheads="1"/>
          </p:cNvSpPr>
          <p:nvPr/>
        </p:nvSpPr>
        <p:spPr bwMode="auto">
          <a:xfrm>
            <a:off x="1814512" y="2489201"/>
            <a:ext cx="1728788" cy="369887"/>
          </a:xfrm>
          <a:prstGeom prst="wedgeRectCallout">
            <a:avLst>
              <a:gd name="adj1" fmla="val 72819"/>
              <a:gd name="adj2" fmla="val 90069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b="1"/>
          </a:p>
        </p:txBody>
      </p:sp>
      <p:grpSp>
        <p:nvGrpSpPr>
          <p:cNvPr id="263" name="组合 85"/>
          <p:cNvGrpSpPr>
            <a:grpSpLocks/>
          </p:cNvGrpSpPr>
          <p:nvPr/>
        </p:nvGrpSpPr>
        <p:grpSpPr bwMode="auto">
          <a:xfrm>
            <a:off x="4291013" y="2525319"/>
            <a:ext cx="6121400" cy="2879725"/>
            <a:chOff x="827585" y="1556793"/>
            <a:chExt cx="6504722" cy="3672409"/>
          </a:xfrm>
        </p:grpSpPr>
        <p:sp>
          <p:nvSpPr>
            <p:cNvPr id="264" name="矩形 263"/>
            <p:cNvSpPr/>
            <p:nvPr/>
          </p:nvSpPr>
          <p:spPr>
            <a:xfrm>
              <a:off x="827585" y="1556793"/>
              <a:ext cx="6336031" cy="3672409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65" name="组合 100"/>
            <p:cNvGrpSpPr>
              <a:grpSpLocks/>
            </p:cNvGrpSpPr>
            <p:nvPr/>
          </p:nvGrpSpPr>
          <p:grpSpPr bwMode="auto">
            <a:xfrm>
              <a:off x="911930" y="1700530"/>
              <a:ext cx="6420377" cy="3489954"/>
              <a:chOff x="911930" y="2420610"/>
              <a:chExt cx="6420377" cy="3489954"/>
            </a:xfrm>
          </p:grpSpPr>
          <p:sp>
            <p:nvSpPr>
              <p:cNvPr id="298" name="TextBox 4"/>
              <p:cNvSpPr txBox="1"/>
              <p:nvPr/>
            </p:nvSpPr>
            <p:spPr>
              <a:xfrm>
                <a:off x="4311052" y="2916609"/>
                <a:ext cx="3021255" cy="47099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600" b="1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发票代码 </a:t>
                </a:r>
                <a:r>
                  <a:rPr lang="en-US" altLang="zh-CN" b="1" dirty="0">
                    <a:latin typeface="新宋体" pitchFamily="49" charset="-122"/>
                    <a:ea typeface="新宋体" pitchFamily="49" charset="-122"/>
                  </a:rPr>
                  <a:t>152221506107</a:t>
                </a:r>
                <a:endParaRPr lang="zh-CN" altLang="en-US" b="1" dirty="0">
                  <a:latin typeface="新宋体" pitchFamily="49" charset="-122"/>
                  <a:ea typeface="新宋体" pitchFamily="49" charset="-122"/>
                </a:endParaRPr>
              </a:p>
            </p:txBody>
          </p:sp>
          <p:sp>
            <p:nvSpPr>
              <p:cNvPr id="299" name="TextBox 1122"/>
              <p:cNvSpPr txBox="1"/>
              <p:nvPr/>
            </p:nvSpPr>
            <p:spPr>
              <a:xfrm>
                <a:off x="4319487" y="3214207"/>
                <a:ext cx="2491565" cy="46968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600" b="1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发票号码   </a:t>
                </a:r>
                <a:r>
                  <a:rPr lang="en-US" altLang="zh-CN" b="1" dirty="0">
                    <a:latin typeface="新宋体" pitchFamily="49" charset="-122"/>
                    <a:ea typeface="新宋体" pitchFamily="49" charset="-122"/>
                  </a:rPr>
                  <a:t>09897544</a:t>
                </a:r>
                <a:endParaRPr lang="zh-CN" altLang="en-US" b="1" dirty="0">
                  <a:latin typeface="新宋体" pitchFamily="49" charset="-122"/>
                  <a:ea typeface="新宋体" pitchFamily="49" charset="-122"/>
                </a:endParaRPr>
              </a:p>
            </p:txBody>
          </p:sp>
          <p:sp>
            <p:nvSpPr>
              <p:cNvPr id="300" name="TextBox 1123"/>
              <p:cNvSpPr txBox="1"/>
              <p:nvPr/>
            </p:nvSpPr>
            <p:spPr>
              <a:xfrm>
                <a:off x="911930" y="3285064"/>
                <a:ext cx="4077259" cy="51016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起讫站：</a:t>
                </a:r>
                <a:r>
                  <a:rPr lang="zh-CN" altLang="en-US" sz="2000" b="1" dirty="0">
                    <a:latin typeface="新宋体" pitchFamily="49" charset="-122"/>
                    <a:ea typeface="新宋体" pitchFamily="49" charset="-122"/>
                  </a:rPr>
                  <a:t>高铁南 到 铜仁</a:t>
                </a:r>
              </a:p>
            </p:txBody>
          </p:sp>
          <p:sp>
            <p:nvSpPr>
              <p:cNvPr id="301" name="TextBox 1124"/>
              <p:cNvSpPr txBox="1"/>
              <p:nvPr/>
            </p:nvSpPr>
            <p:spPr>
              <a:xfrm>
                <a:off x="911930" y="3687935"/>
                <a:ext cx="4077259" cy="58874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票价</a:t>
                </a:r>
                <a:r>
                  <a:rPr lang="zh-CN" altLang="en-US" sz="20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    </a:t>
                </a:r>
                <a:r>
                  <a:rPr lang="en-US" altLang="zh-CN" sz="2400" b="1" dirty="0">
                    <a:latin typeface="新宋体" pitchFamily="49" charset="-122"/>
                    <a:ea typeface="新宋体" pitchFamily="49" charset="-122"/>
                  </a:rPr>
                  <a:t>28</a:t>
                </a:r>
                <a:r>
                  <a:rPr lang="en-US" altLang="zh-CN" sz="20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 </a:t>
                </a:r>
                <a:r>
                  <a:rPr lang="en-US" altLang="zh-CN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</a:t>
                </a: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元  </a:t>
                </a:r>
                <a:r>
                  <a:rPr lang="zh-CN" altLang="en-US" sz="2400" b="1" dirty="0">
                    <a:latin typeface="新宋体" pitchFamily="49" charset="-122"/>
                    <a:ea typeface="新宋体" pitchFamily="49" charset="-122"/>
                  </a:rPr>
                  <a:t>全</a:t>
                </a:r>
                <a:r>
                  <a:rPr lang="zh-CN" altLang="en-US" sz="24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</a:t>
                </a:r>
                <a:r>
                  <a:rPr lang="zh-CN" altLang="en-US" sz="20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</a:t>
                </a: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票</a:t>
                </a:r>
                <a:endParaRPr lang="zh-CN" altLang="en-US" b="1" dirty="0">
                  <a:latin typeface="新宋体" pitchFamily="49" charset="-122"/>
                  <a:ea typeface="新宋体" pitchFamily="49" charset="-122"/>
                </a:endParaRPr>
              </a:p>
            </p:txBody>
          </p:sp>
          <p:sp>
            <p:nvSpPr>
              <p:cNvPr id="302" name="TextBox 1125"/>
              <p:cNvSpPr txBox="1"/>
              <p:nvPr/>
            </p:nvSpPr>
            <p:spPr>
              <a:xfrm>
                <a:off x="972659" y="5518067"/>
                <a:ext cx="4752023" cy="39249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400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备注：票价内含旅客站务费</a:t>
                </a:r>
                <a:r>
                  <a:rPr lang="en-US" altLang="zh-CN" sz="1400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0.50</a:t>
                </a:r>
                <a:r>
                  <a:rPr lang="zh-CN" altLang="en-US" sz="1400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元。手开无效</a:t>
                </a:r>
              </a:p>
            </p:txBody>
          </p:sp>
          <p:grpSp>
            <p:nvGrpSpPr>
              <p:cNvPr id="303" name="组合 53"/>
              <p:cNvGrpSpPr>
                <a:grpSpLocks/>
              </p:cNvGrpSpPr>
              <p:nvPr/>
            </p:nvGrpSpPr>
            <p:grpSpPr bwMode="auto">
              <a:xfrm>
                <a:off x="4394750" y="3573016"/>
                <a:ext cx="2265482" cy="404331"/>
                <a:chOff x="4572000" y="1484784"/>
                <a:chExt cx="2160240" cy="792088"/>
              </a:xfrm>
            </p:grpSpPr>
            <p:cxnSp>
              <p:nvCxnSpPr>
                <p:cNvPr id="318" name="直接连接符 317"/>
                <p:cNvCxnSpPr/>
                <p:nvPr/>
              </p:nvCxnSpPr>
              <p:spPr>
                <a:xfrm>
                  <a:off x="4572617" y="1495749"/>
                  <a:ext cx="0" cy="781298"/>
                </a:xfrm>
                <a:prstGeom prst="line">
                  <a:avLst/>
                </a:prstGeom>
                <a:ln w="508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9" name="直接连接符 318"/>
                <p:cNvCxnSpPr/>
                <p:nvPr/>
              </p:nvCxnSpPr>
              <p:spPr>
                <a:xfrm>
                  <a:off x="4645002" y="1495749"/>
                  <a:ext cx="0" cy="78129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0" name="直接连接符 37"/>
                <p:cNvCxnSpPr/>
                <p:nvPr/>
              </p:nvCxnSpPr>
              <p:spPr>
                <a:xfrm>
                  <a:off x="4717386" y="1495749"/>
                  <a:ext cx="0" cy="78129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1" name="直接连接符 320"/>
                <p:cNvCxnSpPr/>
                <p:nvPr/>
              </p:nvCxnSpPr>
              <p:spPr>
                <a:xfrm>
                  <a:off x="4789771" y="1495749"/>
                  <a:ext cx="0" cy="781298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2" name="直接连接符 321"/>
                <p:cNvCxnSpPr/>
                <p:nvPr/>
              </p:nvCxnSpPr>
              <p:spPr>
                <a:xfrm>
                  <a:off x="4860547" y="1495749"/>
                  <a:ext cx="0" cy="781298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3" name="直接连接符 322"/>
                <p:cNvCxnSpPr/>
                <p:nvPr/>
              </p:nvCxnSpPr>
              <p:spPr>
                <a:xfrm>
                  <a:off x="4932931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4" name="直接连接符 323"/>
                <p:cNvCxnSpPr/>
                <p:nvPr/>
              </p:nvCxnSpPr>
              <p:spPr>
                <a:xfrm>
                  <a:off x="5003707" y="1495749"/>
                  <a:ext cx="0" cy="78129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5" name="直接连接符 324"/>
                <p:cNvCxnSpPr/>
                <p:nvPr/>
              </p:nvCxnSpPr>
              <p:spPr>
                <a:xfrm>
                  <a:off x="5077700" y="1495749"/>
                  <a:ext cx="0" cy="78129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6" name="直接连接符 43"/>
                <p:cNvCxnSpPr/>
                <p:nvPr/>
              </p:nvCxnSpPr>
              <p:spPr>
                <a:xfrm>
                  <a:off x="5150085" y="1495749"/>
                  <a:ext cx="0" cy="781298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7" name="直接连接符 44"/>
                <p:cNvCxnSpPr/>
                <p:nvPr/>
              </p:nvCxnSpPr>
              <p:spPr>
                <a:xfrm>
                  <a:off x="5220861" y="1495749"/>
                  <a:ext cx="0" cy="78129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8" name="直接连接符 327"/>
                <p:cNvCxnSpPr/>
                <p:nvPr/>
              </p:nvCxnSpPr>
              <p:spPr>
                <a:xfrm>
                  <a:off x="5364021" y="1495749"/>
                  <a:ext cx="0" cy="781298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9" name="直接连接符 46"/>
                <p:cNvCxnSpPr/>
                <p:nvPr/>
              </p:nvCxnSpPr>
              <p:spPr>
                <a:xfrm>
                  <a:off x="6084649" y="1495749"/>
                  <a:ext cx="0" cy="781298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0" name="直接连接符 329"/>
                <p:cNvCxnSpPr/>
                <p:nvPr/>
              </p:nvCxnSpPr>
              <p:spPr>
                <a:xfrm>
                  <a:off x="6589733" y="1495749"/>
                  <a:ext cx="0" cy="781298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1" name="直接连接符 48"/>
                <p:cNvCxnSpPr/>
                <p:nvPr/>
              </p:nvCxnSpPr>
              <p:spPr>
                <a:xfrm>
                  <a:off x="6444963" y="1495749"/>
                  <a:ext cx="0" cy="781298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2" name="直接连接符 331"/>
                <p:cNvCxnSpPr/>
                <p:nvPr/>
              </p:nvCxnSpPr>
              <p:spPr>
                <a:xfrm>
                  <a:off x="6517349" y="1495749"/>
                  <a:ext cx="0" cy="781298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3" name="直接连接符 50"/>
                <p:cNvCxnSpPr/>
                <p:nvPr/>
              </p:nvCxnSpPr>
              <p:spPr>
                <a:xfrm>
                  <a:off x="6732894" y="1495749"/>
                  <a:ext cx="0" cy="781298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4" name="直接连接符 333"/>
                <p:cNvCxnSpPr/>
                <p:nvPr/>
              </p:nvCxnSpPr>
              <p:spPr>
                <a:xfrm>
                  <a:off x="6301803" y="1495749"/>
                  <a:ext cx="0" cy="781298"/>
                </a:xfrm>
                <a:prstGeom prst="line">
                  <a:avLst/>
                </a:prstGeom>
                <a:ln w="508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5" name="直接连接符 52"/>
                <p:cNvCxnSpPr/>
                <p:nvPr/>
              </p:nvCxnSpPr>
              <p:spPr>
                <a:xfrm>
                  <a:off x="5798328" y="1495749"/>
                  <a:ext cx="0" cy="781298"/>
                </a:xfrm>
                <a:prstGeom prst="line">
                  <a:avLst/>
                </a:prstGeom>
                <a:ln w="508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6" name="直接连接符 335"/>
                <p:cNvCxnSpPr/>
                <p:nvPr/>
              </p:nvCxnSpPr>
              <p:spPr>
                <a:xfrm>
                  <a:off x="5581175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7" name="直接连接符 54"/>
                <p:cNvCxnSpPr/>
                <p:nvPr/>
              </p:nvCxnSpPr>
              <p:spPr>
                <a:xfrm>
                  <a:off x="5508790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8" name="直接连接符 337"/>
                <p:cNvCxnSpPr/>
                <p:nvPr/>
              </p:nvCxnSpPr>
              <p:spPr>
                <a:xfrm>
                  <a:off x="6229418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9" name="直接连接符 338"/>
                <p:cNvCxnSpPr/>
                <p:nvPr/>
              </p:nvCxnSpPr>
              <p:spPr>
                <a:xfrm>
                  <a:off x="5941489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0" name="直接连接符 339"/>
                <p:cNvCxnSpPr/>
                <p:nvPr/>
              </p:nvCxnSpPr>
              <p:spPr>
                <a:xfrm>
                  <a:off x="5653559" y="1495749"/>
                  <a:ext cx="0" cy="78129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1" name="直接连接符 340"/>
                <p:cNvCxnSpPr/>
                <p:nvPr/>
              </p:nvCxnSpPr>
              <p:spPr>
                <a:xfrm>
                  <a:off x="5724335" y="1495749"/>
                  <a:ext cx="0" cy="78129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04" name="组合 99"/>
              <p:cNvGrpSpPr>
                <a:grpSpLocks/>
              </p:cNvGrpSpPr>
              <p:nvPr/>
            </p:nvGrpSpPr>
            <p:grpSpPr bwMode="auto">
              <a:xfrm>
                <a:off x="1115615" y="2420610"/>
                <a:ext cx="5132008" cy="824242"/>
                <a:chOff x="1115615" y="2420610"/>
                <a:chExt cx="5132008" cy="824242"/>
              </a:xfrm>
            </p:grpSpPr>
            <p:cxnSp>
              <p:nvCxnSpPr>
                <p:cNvPr id="305" name="直接连接符 304"/>
                <p:cNvCxnSpPr/>
                <p:nvPr/>
              </p:nvCxnSpPr>
              <p:spPr>
                <a:xfrm>
                  <a:off x="2062402" y="2853849"/>
                  <a:ext cx="4154857" cy="0"/>
                </a:xfrm>
                <a:prstGeom prst="line">
                  <a:avLst/>
                </a:prstGeom>
                <a:ln w="2540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06" name="组合 96"/>
                <p:cNvGrpSpPr>
                  <a:grpSpLocks/>
                </p:cNvGrpSpPr>
                <p:nvPr/>
              </p:nvGrpSpPr>
              <p:grpSpPr bwMode="auto">
                <a:xfrm>
                  <a:off x="1115615" y="2420610"/>
                  <a:ext cx="5132008" cy="824242"/>
                  <a:chOff x="1115616" y="2420610"/>
                  <a:chExt cx="4968888" cy="824242"/>
                </a:xfrm>
              </p:grpSpPr>
              <p:sp>
                <p:nvSpPr>
                  <p:cNvPr id="307" name="TextBox 1130"/>
                  <p:cNvSpPr txBox="1"/>
                  <p:nvPr/>
                </p:nvSpPr>
                <p:spPr>
                  <a:xfrm>
                    <a:off x="1980044" y="2420610"/>
                    <a:ext cx="4104460" cy="824242"/>
                  </a:xfrm>
                  <a:prstGeom prst="rect">
                    <a:avLst/>
                  </a:prstGeom>
                  <a:noFill/>
                </p:spPr>
                <p:txBody>
                  <a:bodyPr>
                    <a:spAutoFit/>
                  </a:bodyPr>
                  <a:lstStyle/>
                  <a:p>
                    <a:pPr algn="ctr">
                      <a:defRPr/>
                    </a:pPr>
                    <a:r>
                      <a:rPr lang="zh-CN" altLang="en-US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黑体" pitchFamily="49" charset="-122"/>
                        <a:ea typeface="黑体" pitchFamily="49" charset="-122"/>
                      </a:rPr>
                      <a:t>铜仁全通汽车运输有限责任公司客运票</a:t>
                    </a:r>
                    <a:endParaRPr lang="en-US" altLang="zh-CN" b="1" dirty="0">
                      <a:solidFill>
                        <a:schemeClr val="accent6">
                          <a:lumMod val="75000"/>
                        </a:schemeClr>
                      </a:solidFill>
                      <a:latin typeface="黑体" pitchFamily="49" charset="-122"/>
                      <a:ea typeface="黑体" pitchFamily="49" charset="-122"/>
                    </a:endParaRPr>
                  </a:p>
                </p:txBody>
              </p:sp>
              <p:grpSp>
                <p:nvGrpSpPr>
                  <p:cNvPr id="308" name="组合 86"/>
                  <p:cNvGrpSpPr>
                    <a:grpSpLocks/>
                  </p:cNvGrpSpPr>
                  <p:nvPr/>
                </p:nvGrpSpPr>
                <p:grpSpPr bwMode="auto">
                  <a:xfrm>
                    <a:off x="1115616" y="2428259"/>
                    <a:ext cx="591191" cy="568693"/>
                    <a:chOff x="1331640" y="2068219"/>
                    <a:chExt cx="591191" cy="568693"/>
                  </a:xfrm>
                </p:grpSpPr>
                <p:sp>
                  <p:nvSpPr>
                    <p:cNvPr id="309" name="弧形 308"/>
                    <p:cNvSpPr/>
                    <p:nvPr/>
                  </p:nvSpPr>
                  <p:spPr>
                    <a:xfrm rot="1354171">
                      <a:off x="1408822" y="2074742"/>
                      <a:ext cx="514486" cy="498023"/>
                    </a:xfrm>
                    <a:prstGeom prst="arc">
                      <a:avLst>
                        <a:gd name="adj1" fmla="val 15579663"/>
                        <a:gd name="adj2" fmla="val 21067988"/>
                      </a:avLst>
                    </a:prstGeom>
                    <a:solidFill>
                      <a:schemeClr val="bg1"/>
                    </a:solidFill>
                    <a:ln w="69850">
                      <a:solidFill>
                        <a:schemeClr val="accent6">
                          <a:lumMod val="7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zh-CN" altLang="en-US"/>
                    </a:p>
                  </p:txBody>
                </p:sp>
                <p:grpSp>
                  <p:nvGrpSpPr>
                    <p:cNvPr id="310" name="组合 11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331640" y="2072883"/>
                      <a:ext cx="553068" cy="564029"/>
                      <a:chOff x="1403740" y="2058892"/>
                      <a:chExt cx="553068" cy="564029"/>
                    </a:xfrm>
                  </p:grpSpPr>
                  <p:sp>
                    <p:nvSpPr>
                      <p:cNvPr id="311" name="弧形 28"/>
                      <p:cNvSpPr/>
                      <p:nvPr/>
                    </p:nvSpPr>
                    <p:spPr>
                      <a:xfrm rot="7746521">
                        <a:off x="1445583" y="2091698"/>
                        <a:ext cx="526365" cy="537353"/>
                      </a:xfrm>
                      <a:prstGeom prst="arc">
                        <a:avLst>
                          <a:gd name="adj1" fmla="val 15230483"/>
                          <a:gd name="adj2" fmla="val 1603118"/>
                        </a:avLst>
                      </a:prstGeom>
                      <a:solidFill>
                        <a:schemeClr val="bg1"/>
                      </a:solidFill>
                      <a:ln w="69850">
                        <a:solidFill>
                          <a:schemeClr val="accent6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zh-CN" altLang="en-US"/>
                      </a:p>
                    </p:txBody>
                  </p:sp>
                  <p:grpSp>
                    <p:nvGrpSpPr>
                      <p:cNvPr id="312" name="组合 11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403740" y="2058892"/>
                        <a:ext cx="503964" cy="514188"/>
                        <a:chOff x="1403740" y="2058892"/>
                        <a:chExt cx="503964" cy="514188"/>
                      </a:xfrm>
                    </p:grpSpPr>
                    <p:sp>
                      <p:nvSpPr>
                        <p:cNvPr id="313" name="弧形 30"/>
                        <p:cNvSpPr/>
                        <p:nvPr/>
                      </p:nvSpPr>
                      <p:spPr>
                        <a:xfrm rot="15014040">
                          <a:off x="1409190" y="2059767"/>
                          <a:ext cx="514219" cy="524287"/>
                        </a:xfrm>
                        <a:prstGeom prst="arc">
                          <a:avLst>
                            <a:gd name="adj1" fmla="val 16739022"/>
                            <a:gd name="adj2" fmla="val 200284"/>
                          </a:avLst>
                        </a:prstGeom>
                        <a:solidFill>
                          <a:schemeClr val="bg1"/>
                        </a:solidFill>
                        <a:ln w="69850">
                          <a:solidFill>
                            <a:schemeClr val="accent6">
                              <a:lumMod val="75000"/>
                            </a:schemeClr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zh-CN" altLang="en-US"/>
                        </a:p>
                      </p:txBody>
                    </p:sp>
                    <p:grpSp>
                      <p:nvGrpSpPr>
                        <p:cNvPr id="314" name="组合 11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475656" y="2132856"/>
                          <a:ext cx="432048" cy="360040"/>
                          <a:chOff x="2627784" y="1844824"/>
                          <a:chExt cx="432048" cy="360040"/>
                        </a:xfrm>
                      </p:grpSpPr>
                      <p:cxnSp>
                        <p:nvCxnSpPr>
                          <p:cNvPr id="315" name="直接连接符 314"/>
                          <p:cNvCxnSpPr/>
                          <p:nvPr/>
                        </p:nvCxnSpPr>
                        <p:spPr>
                          <a:xfrm flipH="1">
                            <a:off x="2628149" y="2066268"/>
                            <a:ext cx="223761" cy="137665"/>
                          </a:xfrm>
                          <a:prstGeom prst="line">
                            <a:avLst/>
                          </a:prstGeom>
                          <a:ln w="63500">
                            <a:solidFill>
                              <a:schemeClr val="accent6">
                                <a:lumMod val="75000"/>
                              </a:schemeClr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316" name="直接连接符 315"/>
                          <p:cNvCxnSpPr/>
                          <p:nvPr/>
                        </p:nvCxnSpPr>
                        <p:spPr>
                          <a:xfrm>
                            <a:off x="2845378" y="2066268"/>
                            <a:ext cx="235194" cy="137665"/>
                          </a:xfrm>
                          <a:prstGeom prst="line">
                            <a:avLst/>
                          </a:prstGeom>
                          <a:ln w="63500">
                            <a:solidFill>
                              <a:schemeClr val="accent6">
                                <a:lumMod val="75000"/>
                              </a:schemeClr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317" name="直接连接符 316"/>
                          <p:cNvCxnSpPr/>
                          <p:nvPr/>
                        </p:nvCxnSpPr>
                        <p:spPr>
                          <a:xfrm>
                            <a:off x="2845378" y="1851673"/>
                            <a:ext cx="11433" cy="265208"/>
                          </a:xfrm>
                          <a:prstGeom prst="line">
                            <a:avLst/>
                          </a:prstGeom>
                          <a:ln w="63500">
                            <a:solidFill>
                              <a:schemeClr val="accent6">
                                <a:lumMod val="75000"/>
                              </a:schemeClr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</p:grpSp>
                  </p:grpSp>
                </p:grpSp>
              </p:grpSp>
            </p:grpSp>
          </p:grpSp>
        </p:grpSp>
        <p:grpSp>
          <p:nvGrpSpPr>
            <p:cNvPr id="266" name="Group 33"/>
            <p:cNvGrpSpPr>
              <a:grpSpLocks/>
            </p:cNvGrpSpPr>
            <p:nvPr/>
          </p:nvGrpSpPr>
          <p:grpSpPr bwMode="auto">
            <a:xfrm>
              <a:off x="3038784" y="1772816"/>
              <a:ext cx="1461208" cy="876051"/>
              <a:chOff x="1020" y="1344"/>
              <a:chExt cx="1316" cy="816"/>
            </a:xfrm>
          </p:grpSpPr>
          <p:grpSp>
            <p:nvGrpSpPr>
              <p:cNvPr id="292" name="Group 27"/>
              <p:cNvGrpSpPr>
                <a:grpSpLocks/>
              </p:cNvGrpSpPr>
              <p:nvPr/>
            </p:nvGrpSpPr>
            <p:grpSpPr bwMode="auto">
              <a:xfrm>
                <a:off x="1020" y="1344"/>
                <a:ext cx="1316" cy="816"/>
                <a:chOff x="4860" y="4376"/>
                <a:chExt cx="2160" cy="1248"/>
              </a:xfrm>
            </p:grpSpPr>
            <p:sp>
              <p:nvSpPr>
                <p:cNvPr id="296" name="Oval 28"/>
                <p:cNvSpPr>
                  <a:spLocks noChangeArrowheads="1"/>
                </p:cNvSpPr>
                <p:nvPr/>
              </p:nvSpPr>
              <p:spPr bwMode="auto">
                <a:xfrm>
                  <a:off x="4860" y="4376"/>
                  <a:ext cx="2160" cy="1248"/>
                </a:xfrm>
                <a:prstGeom prst="ellipse">
                  <a:avLst/>
                </a:prstGeom>
                <a:solidFill>
                  <a:srgbClr val="FFFFFF">
                    <a:alpha val="3922"/>
                  </a:srgbClr>
                </a:solidFill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297" name="Oval 29"/>
                <p:cNvSpPr>
                  <a:spLocks noChangeArrowheads="1"/>
                </p:cNvSpPr>
                <p:nvPr/>
              </p:nvSpPr>
              <p:spPr bwMode="auto">
                <a:xfrm>
                  <a:off x="4954" y="4454"/>
                  <a:ext cx="1971" cy="1092"/>
                </a:xfrm>
                <a:prstGeom prst="ellipse">
                  <a:avLst/>
                </a:prstGeom>
                <a:solidFill>
                  <a:srgbClr val="FFFFFF">
                    <a:alpha val="0"/>
                  </a:srgbClr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sp>
            <p:nvSpPr>
              <p:cNvPr id="293" name="WordArt 30"/>
              <p:cNvSpPr>
                <a:spLocks noChangeAspect="1" noChangeArrowheads="1" noChangeShapeType="1" noTextEdit="1"/>
              </p:cNvSpPr>
              <p:nvPr/>
            </p:nvSpPr>
            <p:spPr bwMode="auto">
              <a:xfrm>
                <a:off x="1292" y="1525"/>
                <a:ext cx="783" cy="258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0852364"/>
                  </a:avLst>
                </a:prstTxWarp>
              </a:bodyPr>
              <a:lstStyle/>
              <a:p>
                <a:pPr algn="ctr"/>
                <a:r>
                  <a:rPr lang="zh-CN" altLang="en-US" sz="3200" kern="10">
                    <a:ln w="952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noFill/>
                    <a:latin typeface="宋体" panose="02010600030101010101" pitchFamily="2" charset="-122"/>
                  </a:rPr>
                  <a:t>全国统一发票监制章</a:t>
                </a:r>
              </a:p>
            </p:txBody>
          </p:sp>
          <p:sp>
            <p:nvSpPr>
              <p:cNvPr id="294" name="WordArt 3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338" y="1706"/>
                <a:ext cx="672" cy="9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zh-CN" altLang="en-US" sz="1200" kern="10">
                    <a:ln w="952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latin typeface="宋体" panose="02010600030101010101" pitchFamily="2" charset="-122"/>
                  </a:rPr>
                  <a:t>贵州省铜仁市</a:t>
                </a:r>
              </a:p>
            </p:txBody>
          </p:sp>
          <p:sp>
            <p:nvSpPr>
              <p:cNvPr id="295" name="WordArt 3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92" y="1497"/>
                <a:ext cx="972" cy="561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Down">
                  <a:avLst>
                    <a:gd name="adj" fmla="val 881421"/>
                  </a:avLst>
                </a:prstTxWarp>
              </a:bodyPr>
              <a:lstStyle/>
              <a:p>
                <a:pPr algn="ctr"/>
                <a:r>
                  <a:rPr lang="zh-CN" altLang="en-US" sz="1000" kern="10">
                    <a:ln w="952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宋体" panose="02010600030101010101" pitchFamily="2" charset="-122"/>
                  </a:rPr>
                  <a:t>国 家 税 务 局 监 制</a:t>
                </a:r>
              </a:p>
            </p:txBody>
          </p:sp>
        </p:grpSp>
        <p:grpSp>
          <p:nvGrpSpPr>
            <p:cNvPr id="267" name="组合 82"/>
            <p:cNvGrpSpPr>
              <a:grpSpLocks/>
            </p:cNvGrpSpPr>
            <p:nvPr/>
          </p:nvGrpSpPr>
          <p:grpSpPr bwMode="auto">
            <a:xfrm>
              <a:off x="1043509" y="3500295"/>
              <a:ext cx="5688258" cy="1407013"/>
              <a:chOff x="1043509" y="3356279"/>
              <a:chExt cx="5688258" cy="1407013"/>
            </a:xfrm>
          </p:grpSpPr>
          <p:cxnSp>
            <p:nvCxnSpPr>
              <p:cNvPr id="268" name="直接连接符 267"/>
              <p:cNvCxnSpPr/>
              <p:nvPr/>
            </p:nvCxnSpPr>
            <p:spPr>
              <a:xfrm flipV="1">
                <a:off x="6586692" y="3356279"/>
                <a:ext cx="0" cy="1295668"/>
              </a:xfrm>
              <a:prstGeom prst="line">
                <a:avLst/>
              </a:prstGeom>
              <a:ln w="254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69" name="组合 152"/>
              <p:cNvGrpSpPr>
                <a:grpSpLocks/>
              </p:cNvGrpSpPr>
              <p:nvPr/>
            </p:nvGrpSpPr>
            <p:grpSpPr bwMode="auto">
              <a:xfrm>
                <a:off x="1043509" y="3356992"/>
                <a:ext cx="5688258" cy="1406300"/>
                <a:chOff x="1043509" y="3356992"/>
                <a:chExt cx="5688258" cy="1406300"/>
              </a:xfrm>
            </p:grpSpPr>
            <p:grpSp>
              <p:nvGrpSpPr>
                <p:cNvPr id="270" name="组合 139"/>
                <p:cNvGrpSpPr>
                  <a:grpSpLocks/>
                </p:cNvGrpSpPr>
                <p:nvPr/>
              </p:nvGrpSpPr>
              <p:grpSpPr bwMode="auto">
                <a:xfrm>
                  <a:off x="1043608" y="3356992"/>
                  <a:ext cx="5544616" cy="1296144"/>
                  <a:chOff x="1043608" y="3356992"/>
                  <a:chExt cx="5544616" cy="1296144"/>
                </a:xfrm>
              </p:grpSpPr>
              <p:cxnSp>
                <p:nvCxnSpPr>
                  <p:cNvPr id="283" name="直接连接符 282"/>
                  <p:cNvCxnSpPr/>
                  <p:nvPr/>
                </p:nvCxnSpPr>
                <p:spPr>
                  <a:xfrm>
                    <a:off x="1043509" y="4627654"/>
                    <a:ext cx="5544870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4" name="直接连接符 283"/>
                  <p:cNvCxnSpPr/>
                  <p:nvPr/>
                </p:nvCxnSpPr>
                <p:spPr>
                  <a:xfrm>
                    <a:off x="1043509" y="4196438"/>
                    <a:ext cx="5544870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5" name="直接连接符 284"/>
                  <p:cNvCxnSpPr/>
                  <p:nvPr/>
                </p:nvCxnSpPr>
                <p:spPr>
                  <a:xfrm>
                    <a:off x="1043509" y="3789518"/>
                    <a:ext cx="5544870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6" name="直接连接符 285"/>
                  <p:cNvCxnSpPr/>
                  <p:nvPr/>
                </p:nvCxnSpPr>
                <p:spPr>
                  <a:xfrm>
                    <a:off x="1043509" y="3356279"/>
                    <a:ext cx="5544870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7" name="直接连接符 286"/>
                  <p:cNvCxnSpPr/>
                  <p:nvPr/>
                </p:nvCxnSpPr>
                <p:spPr>
                  <a:xfrm flipV="1">
                    <a:off x="1043509" y="3356279"/>
                    <a:ext cx="0" cy="1271375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8" name="直接连接符 287"/>
                  <p:cNvCxnSpPr/>
                  <p:nvPr/>
                </p:nvCxnSpPr>
                <p:spPr>
                  <a:xfrm flipV="1">
                    <a:off x="4860984" y="3356279"/>
                    <a:ext cx="0" cy="840159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9" name="直接连接符 288"/>
                  <p:cNvCxnSpPr/>
                  <p:nvPr/>
                </p:nvCxnSpPr>
                <p:spPr>
                  <a:xfrm flipV="1">
                    <a:off x="2770904" y="3356279"/>
                    <a:ext cx="0" cy="840159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0" name="直接连接符 289"/>
                  <p:cNvCxnSpPr/>
                  <p:nvPr/>
                </p:nvCxnSpPr>
                <p:spPr>
                  <a:xfrm flipV="1">
                    <a:off x="3923063" y="3356279"/>
                    <a:ext cx="0" cy="1271375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1" name="直接连接符 290"/>
                  <p:cNvCxnSpPr/>
                  <p:nvPr/>
                </p:nvCxnSpPr>
                <p:spPr>
                  <a:xfrm flipV="1">
                    <a:off x="5724682" y="3356279"/>
                    <a:ext cx="0" cy="840159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71" name="TextBox 1094"/>
                <p:cNvSpPr txBox="1"/>
                <p:nvPr/>
              </p:nvSpPr>
              <p:spPr>
                <a:xfrm>
                  <a:off x="1259433" y="3429160"/>
                  <a:ext cx="1295546" cy="47099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乘车日期</a:t>
                  </a:r>
                </a:p>
              </p:txBody>
            </p:sp>
            <p:sp>
              <p:nvSpPr>
                <p:cNvPr id="272" name="TextBox 94"/>
                <p:cNvSpPr txBox="1">
                  <a:spLocks noChangeArrowheads="1"/>
                </p:cNvSpPr>
                <p:nvPr/>
              </p:nvSpPr>
              <p:spPr bwMode="auto">
                <a:xfrm>
                  <a:off x="1115616" y="3851756"/>
                  <a:ext cx="1656184" cy="471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2017--06--14</a:t>
                  </a:r>
                  <a:endParaRPr lang="zh-CN" altLang="en-US" b="1"/>
                </a:p>
              </p:txBody>
            </p:sp>
            <p:sp>
              <p:nvSpPr>
                <p:cNvPr id="273" name="TextBox 1096"/>
                <p:cNvSpPr txBox="1"/>
                <p:nvPr/>
              </p:nvSpPr>
              <p:spPr>
                <a:xfrm>
                  <a:off x="2772590" y="3429160"/>
                  <a:ext cx="1223010" cy="47099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开车时间</a:t>
                  </a:r>
                </a:p>
              </p:txBody>
            </p:sp>
            <p:sp>
              <p:nvSpPr>
                <p:cNvPr id="274" name="TextBox 96"/>
                <p:cNvSpPr txBox="1">
                  <a:spLocks noChangeArrowheads="1"/>
                </p:cNvSpPr>
                <p:nvPr/>
              </p:nvSpPr>
              <p:spPr bwMode="auto">
                <a:xfrm>
                  <a:off x="2843808" y="3851756"/>
                  <a:ext cx="864096" cy="471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17:20</a:t>
                  </a:r>
                  <a:endParaRPr lang="zh-CN" altLang="en-US" b="1"/>
                </a:p>
              </p:txBody>
            </p:sp>
            <p:sp>
              <p:nvSpPr>
                <p:cNvPr id="275" name="TextBox 1098"/>
                <p:cNvSpPr txBox="1"/>
                <p:nvPr/>
              </p:nvSpPr>
              <p:spPr>
                <a:xfrm>
                  <a:off x="3995600" y="3429160"/>
                  <a:ext cx="791160" cy="47099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车次</a:t>
                  </a:r>
                </a:p>
              </p:txBody>
            </p:sp>
            <p:sp>
              <p:nvSpPr>
                <p:cNvPr id="276" name="TextBox 1099"/>
                <p:cNvSpPr txBox="1"/>
                <p:nvPr/>
              </p:nvSpPr>
              <p:spPr>
                <a:xfrm>
                  <a:off x="4859297" y="3429160"/>
                  <a:ext cx="792847" cy="47099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座号</a:t>
                  </a:r>
                </a:p>
              </p:txBody>
            </p:sp>
            <p:sp>
              <p:nvSpPr>
                <p:cNvPr id="277" name="TextBox 1100"/>
                <p:cNvSpPr txBox="1"/>
                <p:nvPr/>
              </p:nvSpPr>
              <p:spPr>
                <a:xfrm>
                  <a:off x="5722995" y="3429160"/>
                  <a:ext cx="1008772" cy="47099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检票口</a:t>
                  </a:r>
                </a:p>
              </p:txBody>
            </p:sp>
            <p:sp>
              <p:nvSpPr>
                <p:cNvPr id="278" name="TextBox 100"/>
                <p:cNvSpPr txBox="1">
                  <a:spLocks noChangeArrowheads="1"/>
                </p:cNvSpPr>
                <p:nvPr/>
              </p:nvSpPr>
              <p:spPr bwMode="auto">
                <a:xfrm>
                  <a:off x="3995936" y="3861048"/>
                  <a:ext cx="792088" cy="471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7850</a:t>
                  </a:r>
                  <a:endParaRPr lang="zh-CN" altLang="en-US" b="1"/>
                </a:p>
              </p:txBody>
            </p:sp>
            <p:sp>
              <p:nvSpPr>
                <p:cNvPr id="279" name="TextBox 101"/>
                <p:cNvSpPr txBox="1">
                  <a:spLocks noChangeArrowheads="1"/>
                </p:cNvSpPr>
                <p:nvPr/>
              </p:nvSpPr>
              <p:spPr bwMode="auto">
                <a:xfrm>
                  <a:off x="5036522" y="3851756"/>
                  <a:ext cx="535683" cy="471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10</a:t>
                  </a:r>
                  <a:endParaRPr lang="zh-CN" altLang="en-US" b="1"/>
                </a:p>
              </p:txBody>
            </p:sp>
            <p:sp>
              <p:nvSpPr>
                <p:cNvPr id="280" name="TextBox 102"/>
                <p:cNvSpPr txBox="1">
                  <a:spLocks noChangeArrowheads="1"/>
                </p:cNvSpPr>
                <p:nvPr/>
              </p:nvSpPr>
              <p:spPr bwMode="auto">
                <a:xfrm>
                  <a:off x="5868144" y="3851756"/>
                  <a:ext cx="360040" cy="471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3</a:t>
                  </a:r>
                  <a:endParaRPr lang="zh-CN" altLang="en-US" b="1"/>
                </a:p>
              </p:txBody>
            </p:sp>
            <p:sp>
              <p:nvSpPr>
                <p:cNvPr id="281" name="TextBox 1104"/>
                <p:cNvSpPr txBox="1"/>
                <p:nvPr/>
              </p:nvSpPr>
              <p:spPr>
                <a:xfrm>
                  <a:off x="1043509" y="4283490"/>
                  <a:ext cx="2376854" cy="47099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车型 </a:t>
                  </a:r>
                  <a:r>
                    <a:rPr lang="zh-CN" altLang="en-US" b="1" dirty="0">
                      <a:latin typeface="Arial" charset="0"/>
                      <a:ea typeface="宋体" charset="-122"/>
                    </a:rPr>
                    <a:t>    金龙</a:t>
                  </a:r>
                  <a:r>
                    <a:rPr lang="en-US" altLang="zh-CN" b="1" dirty="0">
                      <a:latin typeface="Arial" charset="0"/>
                      <a:ea typeface="宋体" charset="-122"/>
                    </a:rPr>
                    <a:t>KLQ6</a:t>
                  </a:r>
                  <a:r>
                    <a:rPr lang="zh-CN" altLang="en-US" b="1" dirty="0">
                      <a:latin typeface="Arial" charset="0"/>
                      <a:ea typeface="宋体" charset="-122"/>
                    </a:rPr>
                    <a:t>   </a:t>
                  </a:r>
                </a:p>
              </p:txBody>
            </p:sp>
            <p:sp>
              <p:nvSpPr>
                <p:cNvPr id="282" name="TextBox 1105"/>
                <p:cNvSpPr txBox="1"/>
                <p:nvPr/>
              </p:nvSpPr>
              <p:spPr>
                <a:xfrm>
                  <a:off x="3995600" y="4291589"/>
                  <a:ext cx="2375168" cy="471703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工号 </a:t>
                  </a:r>
                  <a:r>
                    <a:rPr lang="zh-CN" altLang="en-US" b="1" dirty="0">
                      <a:latin typeface="Arial" charset="0"/>
                      <a:ea typeface="宋体" charset="-122"/>
                    </a:rPr>
                    <a:t>      </a:t>
                  </a:r>
                  <a:r>
                    <a:rPr lang="en-US" altLang="zh-CN" b="1" dirty="0">
                      <a:latin typeface="Arial" charset="0"/>
                      <a:ea typeface="宋体" charset="-122"/>
                    </a:rPr>
                    <a:t>0011</a:t>
                  </a:r>
                  <a:endParaRPr lang="zh-CN" altLang="en-US" b="1" dirty="0">
                    <a:latin typeface="Arial" charset="0"/>
                    <a:ea typeface="宋体" charset="-122"/>
                  </a:endParaRPr>
                </a:p>
              </p:txBody>
            </p:sp>
          </p:grpSp>
        </p:grpSp>
      </p:grpSp>
      <p:grpSp>
        <p:nvGrpSpPr>
          <p:cNvPr id="342" name="组合 85"/>
          <p:cNvGrpSpPr>
            <a:grpSpLocks/>
          </p:cNvGrpSpPr>
          <p:nvPr/>
        </p:nvGrpSpPr>
        <p:grpSpPr bwMode="auto">
          <a:xfrm>
            <a:off x="4292600" y="1194360"/>
            <a:ext cx="6119813" cy="2879725"/>
            <a:chOff x="827584" y="1556792"/>
            <a:chExt cx="6504723" cy="3672408"/>
          </a:xfrm>
        </p:grpSpPr>
        <p:sp>
          <p:nvSpPr>
            <p:cNvPr id="343" name="矩形 342"/>
            <p:cNvSpPr/>
            <p:nvPr/>
          </p:nvSpPr>
          <p:spPr>
            <a:xfrm>
              <a:off x="827584" y="1556792"/>
              <a:ext cx="6335988" cy="3672408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344" name="组合 100"/>
            <p:cNvGrpSpPr>
              <a:grpSpLocks/>
            </p:cNvGrpSpPr>
            <p:nvPr/>
          </p:nvGrpSpPr>
          <p:grpSpPr bwMode="auto">
            <a:xfrm>
              <a:off x="911951" y="1700530"/>
              <a:ext cx="6420356" cy="3489952"/>
              <a:chOff x="911951" y="2420610"/>
              <a:chExt cx="6420356" cy="3489952"/>
            </a:xfrm>
          </p:grpSpPr>
          <p:sp>
            <p:nvSpPr>
              <p:cNvPr id="377" name="TextBox 4"/>
              <p:cNvSpPr txBox="1"/>
              <p:nvPr/>
            </p:nvSpPr>
            <p:spPr>
              <a:xfrm>
                <a:off x="4310268" y="2916608"/>
                <a:ext cx="3022039" cy="47099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600" b="1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发票代码 </a:t>
                </a:r>
                <a:r>
                  <a:rPr lang="en-US" altLang="zh-CN" b="1" dirty="0">
                    <a:latin typeface="新宋体" pitchFamily="49" charset="-122"/>
                    <a:ea typeface="新宋体" pitchFamily="49" charset="-122"/>
                  </a:rPr>
                  <a:t>152221506107</a:t>
                </a:r>
                <a:endParaRPr lang="zh-CN" altLang="en-US" b="1" dirty="0">
                  <a:latin typeface="新宋体" pitchFamily="49" charset="-122"/>
                  <a:ea typeface="新宋体" pitchFamily="49" charset="-122"/>
                </a:endParaRPr>
              </a:p>
            </p:txBody>
          </p:sp>
          <p:sp>
            <p:nvSpPr>
              <p:cNvPr id="378" name="TextBox 883"/>
              <p:cNvSpPr txBox="1"/>
              <p:nvPr/>
            </p:nvSpPr>
            <p:spPr>
              <a:xfrm>
                <a:off x="4318705" y="3214206"/>
                <a:ext cx="2492211" cy="46968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600" b="1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发票号码   </a:t>
                </a:r>
                <a:r>
                  <a:rPr lang="en-US" altLang="zh-CN" b="1" dirty="0">
                    <a:latin typeface="新宋体" pitchFamily="49" charset="-122"/>
                    <a:ea typeface="新宋体" pitchFamily="49" charset="-122"/>
                  </a:rPr>
                  <a:t>09897541</a:t>
                </a:r>
                <a:endParaRPr lang="zh-CN" altLang="en-US" b="1" dirty="0">
                  <a:latin typeface="新宋体" pitchFamily="49" charset="-122"/>
                  <a:ea typeface="新宋体" pitchFamily="49" charset="-122"/>
                </a:endParaRPr>
              </a:p>
            </p:txBody>
          </p:sp>
          <p:sp>
            <p:nvSpPr>
              <p:cNvPr id="379" name="TextBox 884"/>
              <p:cNvSpPr txBox="1"/>
              <p:nvPr/>
            </p:nvSpPr>
            <p:spPr>
              <a:xfrm>
                <a:off x="911951" y="3285064"/>
                <a:ext cx="4076630" cy="51016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起讫站：</a:t>
                </a:r>
                <a:r>
                  <a:rPr lang="zh-CN" altLang="en-US" sz="2000" b="1" dirty="0">
                    <a:latin typeface="新宋体" pitchFamily="49" charset="-122"/>
                    <a:ea typeface="新宋体" pitchFamily="49" charset="-122"/>
                  </a:rPr>
                  <a:t>高铁南 到 铜仁</a:t>
                </a:r>
              </a:p>
            </p:txBody>
          </p:sp>
          <p:sp>
            <p:nvSpPr>
              <p:cNvPr id="380" name="TextBox 885"/>
              <p:cNvSpPr txBox="1"/>
              <p:nvPr/>
            </p:nvSpPr>
            <p:spPr>
              <a:xfrm>
                <a:off x="911951" y="3687935"/>
                <a:ext cx="4076630" cy="58874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票价</a:t>
                </a:r>
                <a:r>
                  <a:rPr lang="zh-CN" altLang="en-US" sz="20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    </a:t>
                </a:r>
                <a:r>
                  <a:rPr lang="en-US" altLang="zh-CN" sz="2400" b="1" dirty="0">
                    <a:latin typeface="新宋体" pitchFamily="49" charset="-122"/>
                    <a:ea typeface="新宋体" pitchFamily="49" charset="-122"/>
                  </a:rPr>
                  <a:t>28</a:t>
                </a:r>
                <a:r>
                  <a:rPr lang="en-US" altLang="zh-CN" sz="20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 </a:t>
                </a:r>
                <a:r>
                  <a:rPr lang="en-US" altLang="zh-CN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</a:t>
                </a: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元  </a:t>
                </a:r>
                <a:r>
                  <a:rPr lang="zh-CN" altLang="en-US" sz="2400" b="1" dirty="0">
                    <a:latin typeface="新宋体" pitchFamily="49" charset="-122"/>
                    <a:ea typeface="新宋体" pitchFamily="49" charset="-122"/>
                  </a:rPr>
                  <a:t>全</a:t>
                </a:r>
                <a:r>
                  <a:rPr lang="zh-CN" altLang="en-US" sz="24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</a:t>
                </a:r>
                <a:r>
                  <a:rPr lang="zh-CN" altLang="en-US" sz="20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</a:t>
                </a: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票</a:t>
                </a:r>
                <a:endParaRPr lang="zh-CN" altLang="en-US" b="1" dirty="0">
                  <a:latin typeface="新宋体" pitchFamily="49" charset="-122"/>
                  <a:ea typeface="新宋体" pitchFamily="49" charset="-122"/>
                </a:endParaRPr>
              </a:p>
            </p:txBody>
          </p:sp>
          <p:sp>
            <p:nvSpPr>
              <p:cNvPr id="381" name="TextBox 886"/>
              <p:cNvSpPr txBox="1"/>
              <p:nvPr/>
            </p:nvSpPr>
            <p:spPr>
              <a:xfrm>
                <a:off x="972695" y="5518065"/>
                <a:ext cx="4751569" cy="39249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400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备注：票价内含旅客站务费</a:t>
                </a:r>
                <a:r>
                  <a:rPr lang="en-US" altLang="zh-CN" sz="1400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0.50</a:t>
                </a:r>
                <a:r>
                  <a:rPr lang="zh-CN" altLang="en-US" sz="1400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元。手开无效</a:t>
                </a:r>
              </a:p>
            </p:txBody>
          </p:sp>
          <p:grpSp>
            <p:nvGrpSpPr>
              <p:cNvPr id="382" name="组合 53"/>
              <p:cNvGrpSpPr>
                <a:grpSpLocks/>
              </p:cNvGrpSpPr>
              <p:nvPr/>
            </p:nvGrpSpPr>
            <p:grpSpPr bwMode="auto">
              <a:xfrm>
                <a:off x="4394750" y="3573016"/>
                <a:ext cx="2265482" cy="404331"/>
                <a:chOff x="4572000" y="1484784"/>
                <a:chExt cx="2160240" cy="792088"/>
              </a:xfrm>
            </p:grpSpPr>
            <p:cxnSp>
              <p:nvCxnSpPr>
                <p:cNvPr id="397" name="直接连接符 396"/>
                <p:cNvCxnSpPr/>
                <p:nvPr/>
              </p:nvCxnSpPr>
              <p:spPr>
                <a:xfrm>
                  <a:off x="4571891" y="1495749"/>
                  <a:ext cx="0" cy="781298"/>
                </a:xfrm>
                <a:prstGeom prst="line">
                  <a:avLst/>
                </a:prstGeom>
                <a:ln w="508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8" name="直接连接符 397"/>
                <p:cNvCxnSpPr/>
                <p:nvPr/>
              </p:nvCxnSpPr>
              <p:spPr>
                <a:xfrm>
                  <a:off x="4644294" y="1495749"/>
                  <a:ext cx="0" cy="78129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9" name="直接连接符 37"/>
                <p:cNvCxnSpPr/>
                <p:nvPr/>
              </p:nvCxnSpPr>
              <p:spPr>
                <a:xfrm>
                  <a:off x="4716697" y="1495749"/>
                  <a:ext cx="0" cy="78129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0" name="直接连接符 399"/>
                <p:cNvCxnSpPr/>
                <p:nvPr/>
              </p:nvCxnSpPr>
              <p:spPr>
                <a:xfrm>
                  <a:off x="4789101" y="1495749"/>
                  <a:ext cx="0" cy="781298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1" name="直接连接符 400"/>
                <p:cNvCxnSpPr/>
                <p:nvPr/>
              </p:nvCxnSpPr>
              <p:spPr>
                <a:xfrm>
                  <a:off x="4859895" y="1495749"/>
                  <a:ext cx="0" cy="781298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2" name="直接连接符 401"/>
                <p:cNvCxnSpPr/>
                <p:nvPr/>
              </p:nvCxnSpPr>
              <p:spPr>
                <a:xfrm>
                  <a:off x="4932298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3" name="直接连接符 402"/>
                <p:cNvCxnSpPr/>
                <p:nvPr/>
              </p:nvCxnSpPr>
              <p:spPr>
                <a:xfrm>
                  <a:off x="5003092" y="1495749"/>
                  <a:ext cx="0" cy="78129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4" name="直接连接符 403"/>
                <p:cNvCxnSpPr/>
                <p:nvPr/>
              </p:nvCxnSpPr>
              <p:spPr>
                <a:xfrm>
                  <a:off x="5077105" y="1495749"/>
                  <a:ext cx="0" cy="78129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5" name="直接连接符 43"/>
                <p:cNvCxnSpPr/>
                <p:nvPr/>
              </p:nvCxnSpPr>
              <p:spPr>
                <a:xfrm>
                  <a:off x="5149509" y="1495749"/>
                  <a:ext cx="0" cy="781298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6" name="直接连接符 44"/>
                <p:cNvCxnSpPr/>
                <p:nvPr/>
              </p:nvCxnSpPr>
              <p:spPr>
                <a:xfrm>
                  <a:off x="5220303" y="1495749"/>
                  <a:ext cx="0" cy="78129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7" name="直接连接符 406"/>
                <p:cNvCxnSpPr/>
                <p:nvPr/>
              </p:nvCxnSpPr>
              <p:spPr>
                <a:xfrm>
                  <a:off x="5363500" y="1495749"/>
                  <a:ext cx="0" cy="781298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8" name="直接连接符 46"/>
                <p:cNvCxnSpPr/>
                <p:nvPr/>
              </p:nvCxnSpPr>
              <p:spPr>
                <a:xfrm>
                  <a:off x="6084315" y="1495749"/>
                  <a:ext cx="0" cy="781298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9" name="直接连接符 408"/>
                <p:cNvCxnSpPr/>
                <p:nvPr/>
              </p:nvCxnSpPr>
              <p:spPr>
                <a:xfrm>
                  <a:off x="6589529" y="1495749"/>
                  <a:ext cx="0" cy="781298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0" name="直接连接符 48"/>
                <p:cNvCxnSpPr/>
                <p:nvPr/>
              </p:nvCxnSpPr>
              <p:spPr>
                <a:xfrm>
                  <a:off x="6444723" y="1495749"/>
                  <a:ext cx="0" cy="781298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1" name="直接连接符 410"/>
                <p:cNvCxnSpPr/>
                <p:nvPr/>
              </p:nvCxnSpPr>
              <p:spPr>
                <a:xfrm>
                  <a:off x="6517127" y="1495749"/>
                  <a:ext cx="0" cy="781298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2" name="直接连接符 50"/>
                <p:cNvCxnSpPr/>
                <p:nvPr/>
              </p:nvCxnSpPr>
              <p:spPr>
                <a:xfrm>
                  <a:off x="6732728" y="1495749"/>
                  <a:ext cx="0" cy="781298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3" name="直接连接符 412"/>
                <p:cNvCxnSpPr/>
                <p:nvPr/>
              </p:nvCxnSpPr>
              <p:spPr>
                <a:xfrm>
                  <a:off x="6301526" y="1495749"/>
                  <a:ext cx="0" cy="781298"/>
                </a:xfrm>
                <a:prstGeom prst="line">
                  <a:avLst/>
                </a:prstGeom>
                <a:ln w="508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4" name="直接连接符 52"/>
                <p:cNvCxnSpPr/>
                <p:nvPr/>
              </p:nvCxnSpPr>
              <p:spPr>
                <a:xfrm>
                  <a:off x="5797920" y="1495749"/>
                  <a:ext cx="0" cy="781298"/>
                </a:xfrm>
                <a:prstGeom prst="line">
                  <a:avLst/>
                </a:prstGeom>
                <a:ln w="508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5" name="直接连接符 414"/>
                <p:cNvCxnSpPr/>
                <p:nvPr/>
              </p:nvCxnSpPr>
              <p:spPr>
                <a:xfrm>
                  <a:off x="5580710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6" name="直接连接符 54"/>
                <p:cNvCxnSpPr/>
                <p:nvPr/>
              </p:nvCxnSpPr>
              <p:spPr>
                <a:xfrm>
                  <a:off x="5508307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7" name="直接连接符 416"/>
                <p:cNvCxnSpPr/>
                <p:nvPr/>
              </p:nvCxnSpPr>
              <p:spPr>
                <a:xfrm>
                  <a:off x="6229122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8" name="直接连接符 417"/>
                <p:cNvCxnSpPr/>
                <p:nvPr/>
              </p:nvCxnSpPr>
              <p:spPr>
                <a:xfrm>
                  <a:off x="5941118" y="1495749"/>
                  <a:ext cx="0" cy="78129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9" name="直接连接符 418"/>
                <p:cNvCxnSpPr/>
                <p:nvPr/>
              </p:nvCxnSpPr>
              <p:spPr>
                <a:xfrm>
                  <a:off x="5653113" y="1495749"/>
                  <a:ext cx="0" cy="78129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0" name="直接连接符 419"/>
                <p:cNvCxnSpPr/>
                <p:nvPr/>
              </p:nvCxnSpPr>
              <p:spPr>
                <a:xfrm>
                  <a:off x="5723908" y="1495749"/>
                  <a:ext cx="0" cy="78129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3" name="组合 99"/>
              <p:cNvGrpSpPr>
                <a:grpSpLocks/>
              </p:cNvGrpSpPr>
              <p:nvPr/>
            </p:nvGrpSpPr>
            <p:grpSpPr bwMode="auto">
              <a:xfrm>
                <a:off x="1115615" y="2420610"/>
                <a:ext cx="5131727" cy="824242"/>
                <a:chOff x="1115615" y="2420610"/>
                <a:chExt cx="5131727" cy="824242"/>
              </a:xfrm>
            </p:grpSpPr>
            <p:cxnSp>
              <p:nvCxnSpPr>
                <p:cNvPr id="384" name="直接连接符 383"/>
                <p:cNvCxnSpPr/>
                <p:nvPr/>
              </p:nvCxnSpPr>
              <p:spPr>
                <a:xfrm>
                  <a:off x="2062722" y="2853848"/>
                  <a:ext cx="4154249" cy="0"/>
                </a:xfrm>
                <a:prstGeom prst="line">
                  <a:avLst/>
                </a:prstGeom>
                <a:ln w="2540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85" name="组合 96"/>
                <p:cNvGrpSpPr>
                  <a:grpSpLocks/>
                </p:cNvGrpSpPr>
                <p:nvPr/>
              </p:nvGrpSpPr>
              <p:grpSpPr bwMode="auto">
                <a:xfrm>
                  <a:off x="1115615" y="2420610"/>
                  <a:ext cx="5131727" cy="824242"/>
                  <a:chOff x="1115616" y="2420610"/>
                  <a:chExt cx="4968616" cy="824242"/>
                </a:xfrm>
              </p:grpSpPr>
              <p:sp>
                <p:nvSpPr>
                  <p:cNvPr id="386" name="TextBox 891"/>
                  <p:cNvSpPr txBox="1"/>
                  <p:nvPr/>
                </p:nvSpPr>
                <p:spPr>
                  <a:xfrm>
                    <a:off x="1978707" y="2420610"/>
                    <a:ext cx="4105525" cy="824242"/>
                  </a:xfrm>
                  <a:prstGeom prst="rect">
                    <a:avLst/>
                  </a:prstGeom>
                  <a:noFill/>
                </p:spPr>
                <p:txBody>
                  <a:bodyPr>
                    <a:spAutoFit/>
                  </a:bodyPr>
                  <a:lstStyle/>
                  <a:p>
                    <a:pPr algn="ctr">
                      <a:defRPr/>
                    </a:pPr>
                    <a:r>
                      <a:rPr lang="zh-CN" altLang="en-US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黑体" pitchFamily="49" charset="-122"/>
                        <a:ea typeface="黑体" pitchFamily="49" charset="-122"/>
                      </a:rPr>
                      <a:t>铜仁全通汽车运输有限责任公司客运票</a:t>
                    </a:r>
                    <a:endParaRPr lang="en-US" altLang="zh-CN" b="1" dirty="0">
                      <a:solidFill>
                        <a:schemeClr val="accent6">
                          <a:lumMod val="75000"/>
                        </a:schemeClr>
                      </a:solidFill>
                      <a:latin typeface="黑体" pitchFamily="49" charset="-122"/>
                      <a:ea typeface="黑体" pitchFamily="49" charset="-122"/>
                    </a:endParaRPr>
                  </a:p>
                </p:txBody>
              </p:sp>
              <p:grpSp>
                <p:nvGrpSpPr>
                  <p:cNvPr id="387" name="组合 86"/>
                  <p:cNvGrpSpPr>
                    <a:grpSpLocks/>
                  </p:cNvGrpSpPr>
                  <p:nvPr/>
                </p:nvGrpSpPr>
                <p:grpSpPr bwMode="auto">
                  <a:xfrm>
                    <a:off x="1115616" y="2428259"/>
                    <a:ext cx="591191" cy="568693"/>
                    <a:chOff x="1331640" y="2068219"/>
                    <a:chExt cx="591191" cy="568693"/>
                  </a:xfrm>
                </p:grpSpPr>
                <p:sp>
                  <p:nvSpPr>
                    <p:cNvPr id="388" name="弧形 387"/>
                    <p:cNvSpPr/>
                    <p:nvPr/>
                  </p:nvSpPr>
                  <p:spPr>
                    <a:xfrm rot="1354171">
                      <a:off x="1408914" y="2074742"/>
                      <a:ext cx="514621" cy="498022"/>
                    </a:xfrm>
                    <a:prstGeom prst="arc">
                      <a:avLst>
                        <a:gd name="adj1" fmla="val 15579663"/>
                        <a:gd name="adj2" fmla="val 21067988"/>
                      </a:avLst>
                    </a:prstGeom>
                    <a:solidFill>
                      <a:schemeClr val="bg1"/>
                    </a:solidFill>
                    <a:ln w="69850">
                      <a:solidFill>
                        <a:schemeClr val="accent6">
                          <a:lumMod val="7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zh-CN" altLang="en-US"/>
                    </a:p>
                  </p:txBody>
                </p:sp>
                <p:grpSp>
                  <p:nvGrpSpPr>
                    <p:cNvPr id="389" name="组合 11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331640" y="2072883"/>
                      <a:ext cx="553068" cy="564029"/>
                      <a:chOff x="1403740" y="2058892"/>
                      <a:chExt cx="553068" cy="564029"/>
                    </a:xfrm>
                  </p:grpSpPr>
                  <p:sp>
                    <p:nvSpPr>
                      <p:cNvPr id="390" name="弧形 28"/>
                      <p:cNvSpPr/>
                      <p:nvPr/>
                    </p:nvSpPr>
                    <p:spPr>
                      <a:xfrm rot="7746521">
                        <a:off x="1445736" y="2091627"/>
                        <a:ext cx="526364" cy="537492"/>
                      </a:xfrm>
                      <a:prstGeom prst="arc">
                        <a:avLst>
                          <a:gd name="adj1" fmla="val 15230483"/>
                          <a:gd name="adj2" fmla="val 1603118"/>
                        </a:avLst>
                      </a:prstGeom>
                      <a:solidFill>
                        <a:schemeClr val="bg1"/>
                      </a:solidFill>
                      <a:ln w="69850">
                        <a:solidFill>
                          <a:schemeClr val="accent6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zh-CN" altLang="en-US"/>
                      </a:p>
                    </p:txBody>
                  </p:sp>
                  <p:grpSp>
                    <p:nvGrpSpPr>
                      <p:cNvPr id="391" name="组合 11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403740" y="2058892"/>
                        <a:ext cx="503964" cy="514188"/>
                        <a:chOff x="1403740" y="2058892"/>
                        <a:chExt cx="503964" cy="514188"/>
                      </a:xfrm>
                    </p:grpSpPr>
                    <p:sp>
                      <p:nvSpPr>
                        <p:cNvPr id="392" name="弧形 30"/>
                        <p:cNvSpPr/>
                        <p:nvPr/>
                      </p:nvSpPr>
                      <p:spPr>
                        <a:xfrm rot="15014040">
                          <a:off x="1409333" y="2059698"/>
                          <a:ext cx="514217" cy="524423"/>
                        </a:xfrm>
                        <a:prstGeom prst="arc">
                          <a:avLst>
                            <a:gd name="adj1" fmla="val 16739022"/>
                            <a:gd name="adj2" fmla="val 200284"/>
                          </a:avLst>
                        </a:prstGeom>
                        <a:solidFill>
                          <a:schemeClr val="bg1"/>
                        </a:solidFill>
                        <a:ln w="69850">
                          <a:solidFill>
                            <a:schemeClr val="accent6">
                              <a:lumMod val="75000"/>
                            </a:schemeClr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zh-CN" altLang="en-US"/>
                        </a:p>
                      </p:txBody>
                    </p:sp>
                    <p:grpSp>
                      <p:nvGrpSpPr>
                        <p:cNvPr id="393" name="组合 11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475656" y="2132856"/>
                          <a:ext cx="432048" cy="360040"/>
                          <a:chOff x="2627784" y="1844824"/>
                          <a:chExt cx="432048" cy="360040"/>
                        </a:xfrm>
                      </p:grpSpPr>
                      <p:cxnSp>
                        <p:nvCxnSpPr>
                          <p:cNvPr id="394" name="直接连接符 393"/>
                          <p:cNvCxnSpPr/>
                          <p:nvPr/>
                        </p:nvCxnSpPr>
                        <p:spPr>
                          <a:xfrm flipH="1">
                            <a:off x="2628241" y="2066268"/>
                            <a:ext cx="243424" cy="137665"/>
                          </a:xfrm>
                          <a:prstGeom prst="line">
                            <a:avLst/>
                          </a:prstGeom>
                          <a:ln w="63500">
                            <a:solidFill>
                              <a:schemeClr val="accent6">
                                <a:lumMod val="75000"/>
                              </a:schemeClr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395" name="直接连接符 394"/>
                          <p:cNvCxnSpPr/>
                          <p:nvPr/>
                        </p:nvCxnSpPr>
                        <p:spPr>
                          <a:xfrm>
                            <a:off x="2865130" y="2066268"/>
                            <a:ext cx="215651" cy="137665"/>
                          </a:xfrm>
                          <a:prstGeom prst="line">
                            <a:avLst/>
                          </a:prstGeom>
                          <a:ln w="63500">
                            <a:solidFill>
                              <a:schemeClr val="accent6">
                                <a:lumMod val="75000"/>
                              </a:schemeClr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396" name="直接连接符 395"/>
                          <p:cNvCxnSpPr/>
                          <p:nvPr/>
                        </p:nvCxnSpPr>
                        <p:spPr>
                          <a:xfrm>
                            <a:off x="2865130" y="1851673"/>
                            <a:ext cx="11437" cy="265208"/>
                          </a:xfrm>
                          <a:prstGeom prst="line">
                            <a:avLst/>
                          </a:prstGeom>
                          <a:ln w="63500">
                            <a:solidFill>
                              <a:schemeClr val="accent6">
                                <a:lumMod val="75000"/>
                              </a:schemeClr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</p:grpSp>
                  </p:grpSp>
                </p:grpSp>
              </p:grpSp>
            </p:grpSp>
          </p:grpSp>
        </p:grpSp>
        <p:grpSp>
          <p:nvGrpSpPr>
            <p:cNvPr id="345" name="Group 33"/>
            <p:cNvGrpSpPr>
              <a:grpSpLocks/>
            </p:cNvGrpSpPr>
            <p:nvPr/>
          </p:nvGrpSpPr>
          <p:grpSpPr bwMode="auto">
            <a:xfrm>
              <a:off x="3038784" y="1772816"/>
              <a:ext cx="1461208" cy="876051"/>
              <a:chOff x="1020" y="1344"/>
              <a:chExt cx="1316" cy="816"/>
            </a:xfrm>
          </p:grpSpPr>
          <p:grpSp>
            <p:nvGrpSpPr>
              <p:cNvPr id="371" name="Group 27"/>
              <p:cNvGrpSpPr>
                <a:grpSpLocks/>
              </p:cNvGrpSpPr>
              <p:nvPr/>
            </p:nvGrpSpPr>
            <p:grpSpPr bwMode="auto">
              <a:xfrm>
                <a:off x="1020" y="1344"/>
                <a:ext cx="1316" cy="816"/>
                <a:chOff x="4860" y="4376"/>
                <a:chExt cx="2160" cy="1248"/>
              </a:xfrm>
            </p:grpSpPr>
            <p:sp>
              <p:nvSpPr>
                <p:cNvPr id="375" name="Oval 28"/>
                <p:cNvSpPr>
                  <a:spLocks noChangeArrowheads="1"/>
                </p:cNvSpPr>
                <p:nvPr/>
              </p:nvSpPr>
              <p:spPr bwMode="auto">
                <a:xfrm>
                  <a:off x="4860" y="4376"/>
                  <a:ext cx="2160" cy="1248"/>
                </a:xfrm>
                <a:prstGeom prst="ellipse">
                  <a:avLst/>
                </a:prstGeom>
                <a:solidFill>
                  <a:srgbClr val="FFFFFF">
                    <a:alpha val="3922"/>
                  </a:srgbClr>
                </a:solidFill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376" name="Oval 29"/>
                <p:cNvSpPr>
                  <a:spLocks noChangeArrowheads="1"/>
                </p:cNvSpPr>
                <p:nvPr/>
              </p:nvSpPr>
              <p:spPr bwMode="auto">
                <a:xfrm>
                  <a:off x="4954" y="4454"/>
                  <a:ext cx="1971" cy="1092"/>
                </a:xfrm>
                <a:prstGeom prst="ellipse">
                  <a:avLst/>
                </a:prstGeom>
                <a:solidFill>
                  <a:srgbClr val="FFFFFF">
                    <a:alpha val="0"/>
                  </a:srgbClr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sp>
            <p:nvSpPr>
              <p:cNvPr id="372" name="WordArt 30"/>
              <p:cNvSpPr>
                <a:spLocks noChangeAspect="1" noChangeArrowheads="1" noChangeShapeType="1" noTextEdit="1"/>
              </p:cNvSpPr>
              <p:nvPr/>
            </p:nvSpPr>
            <p:spPr bwMode="auto">
              <a:xfrm>
                <a:off x="1292" y="1525"/>
                <a:ext cx="783" cy="258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0852364"/>
                  </a:avLst>
                </a:prstTxWarp>
              </a:bodyPr>
              <a:lstStyle/>
              <a:p>
                <a:pPr algn="ctr"/>
                <a:r>
                  <a:rPr lang="zh-CN" altLang="en-US" sz="3200" kern="10">
                    <a:ln w="952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noFill/>
                    <a:latin typeface="宋体" panose="02010600030101010101" pitchFamily="2" charset="-122"/>
                  </a:rPr>
                  <a:t>全国统一发票监制章</a:t>
                </a:r>
              </a:p>
            </p:txBody>
          </p:sp>
          <p:sp>
            <p:nvSpPr>
              <p:cNvPr id="373" name="WordArt 3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338" y="1706"/>
                <a:ext cx="672" cy="9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zh-CN" altLang="en-US" sz="1200" kern="10">
                    <a:ln w="952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latin typeface="宋体" panose="02010600030101010101" pitchFamily="2" charset="-122"/>
                  </a:rPr>
                  <a:t>贵州省铜仁市</a:t>
                </a:r>
              </a:p>
            </p:txBody>
          </p:sp>
          <p:sp>
            <p:nvSpPr>
              <p:cNvPr id="374" name="WordArt 3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92" y="1497"/>
                <a:ext cx="972" cy="561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Down">
                  <a:avLst>
                    <a:gd name="adj" fmla="val 881421"/>
                  </a:avLst>
                </a:prstTxWarp>
              </a:bodyPr>
              <a:lstStyle/>
              <a:p>
                <a:pPr algn="ctr"/>
                <a:r>
                  <a:rPr lang="zh-CN" altLang="en-US" sz="1000" kern="10">
                    <a:ln w="952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宋体" panose="02010600030101010101" pitchFamily="2" charset="-122"/>
                  </a:rPr>
                  <a:t>国 家 税 务 局 监 制</a:t>
                </a:r>
              </a:p>
            </p:txBody>
          </p:sp>
        </p:grpSp>
        <p:grpSp>
          <p:nvGrpSpPr>
            <p:cNvPr id="346" name="组合 82"/>
            <p:cNvGrpSpPr>
              <a:grpSpLocks/>
            </p:cNvGrpSpPr>
            <p:nvPr/>
          </p:nvGrpSpPr>
          <p:grpSpPr bwMode="auto">
            <a:xfrm>
              <a:off x="1043564" y="3500294"/>
              <a:ext cx="5688048" cy="1407013"/>
              <a:chOff x="1043564" y="3356278"/>
              <a:chExt cx="5688048" cy="1407013"/>
            </a:xfrm>
          </p:grpSpPr>
          <p:cxnSp>
            <p:nvCxnSpPr>
              <p:cNvPr id="347" name="直接连接符 346"/>
              <p:cNvCxnSpPr/>
              <p:nvPr/>
            </p:nvCxnSpPr>
            <p:spPr>
              <a:xfrm flipV="1">
                <a:off x="6586499" y="3356278"/>
                <a:ext cx="0" cy="1295668"/>
              </a:xfrm>
              <a:prstGeom prst="line">
                <a:avLst/>
              </a:prstGeom>
              <a:ln w="254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48" name="组合 152"/>
              <p:cNvGrpSpPr>
                <a:grpSpLocks/>
              </p:cNvGrpSpPr>
              <p:nvPr/>
            </p:nvGrpSpPr>
            <p:grpSpPr bwMode="auto">
              <a:xfrm>
                <a:off x="1043564" y="3356992"/>
                <a:ext cx="5688048" cy="1406299"/>
                <a:chOff x="1043564" y="3356992"/>
                <a:chExt cx="5688048" cy="1406299"/>
              </a:xfrm>
            </p:grpSpPr>
            <p:grpSp>
              <p:nvGrpSpPr>
                <p:cNvPr id="349" name="组合 139"/>
                <p:cNvGrpSpPr>
                  <a:grpSpLocks/>
                </p:cNvGrpSpPr>
                <p:nvPr/>
              </p:nvGrpSpPr>
              <p:grpSpPr bwMode="auto">
                <a:xfrm>
                  <a:off x="1043608" y="3356992"/>
                  <a:ext cx="5544616" cy="1296144"/>
                  <a:chOff x="1043608" y="3356992"/>
                  <a:chExt cx="5544616" cy="1296144"/>
                </a:xfrm>
              </p:grpSpPr>
              <p:cxnSp>
                <p:nvCxnSpPr>
                  <p:cNvPr id="362" name="直接连接符 361"/>
                  <p:cNvCxnSpPr/>
                  <p:nvPr/>
                </p:nvCxnSpPr>
                <p:spPr>
                  <a:xfrm>
                    <a:off x="1043564" y="4627652"/>
                    <a:ext cx="5544622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3" name="直接连接符 362"/>
                  <p:cNvCxnSpPr/>
                  <p:nvPr/>
                </p:nvCxnSpPr>
                <p:spPr>
                  <a:xfrm>
                    <a:off x="1043564" y="4196437"/>
                    <a:ext cx="5544622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4" name="直接连接符 363"/>
                  <p:cNvCxnSpPr/>
                  <p:nvPr/>
                </p:nvCxnSpPr>
                <p:spPr>
                  <a:xfrm>
                    <a:off x="1043564" y="3789517"/>
                    <a:ext cx="5544622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5" name="直接连接符 364"/>
                  <p:cNvCxnSpPr/>
                  <p:nvPr/>
                </p:nvCxnSpPr>
                <p:spPr>
                  <a:xfrm>
                    <a:off x="1043564" y="3356278"/>
                    <a:ext cx="5544622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6" name="直接连接符 365"/>
                  <p:cNvCxnSpPr/>
                  <p:nvPr/>
                </p:nvCxnSpPr>
                <p:spPr>
                  <a:xfrm flipV="1">
                    <a:off x="1043564" y="3356278"/>
                    <a:ext cx="0" cy="1271375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7" name="直接连接符 366"/>
                  <p:cNvCxnSpPr/>
                  <p:nvPr/>
                </p:nvCxnSpPr>
                <p:spPr>
                  <a:xfrm flipV="1">
                    <a:off x="4860343" y="3356278"/>
                    <a:ext cx="0" cy="840159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8" name="直接连接符 367"/>
                  <p:cNvCxnSpPr/>
                  <p:nvPr/>
                </p:nvCxnSpPr>
                <p:spPr>
                  <a:xfrm flipV="1">
                    <a:off x="2771408" y="3356278"/>
                    <a:ext cx="0" cy="840159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9" name="直接连接符 368"/>
                  <p:cNvCxnSpPr/>
                  <p:nvPr/>
                </p:nvCxnSpPr>
                <p:spPr>
                  <a:xfrm flipV="1">
                    <a:off x="3923866" y="3356278"/>
                    <a:ext cx="0" cy="1271375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0" name="直接连接符 369"/>
                  <p:cNvCxnSpPr/>
                  <p:nvPr/>
                </p:nvCxnSpPr>
                <p:spPr>
                  <a:xfrm flipV="1">
                    <a:off x="5724265" y="3356278"/>
                    <a:ext cx="0" cy="840159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50" name="TextBox 855"/>
                <p:cNvSpPr txBox="1"/>
                <p:nvPr/>
              </p:nvSpPr>
              <p:spPr>
                <a:xfrm>
                  <a:off x="1259545" y="3429159"/>
                  <a:ext cx="1295882" cy="47099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乘车日期</a:t>
                  </a:r>
                </a:p>
              </p:txBody>
            </p:sp>
            <p:sp>
              <p:nvSpPr>
                <p:cNvPr id="351" name="TextBox 94"/>
                <p:cNvSpPr txBox="1">
                  <a:spLocks noChangeArrowheads="1"/>
                </p:cNvSpPr>
                <p:nvPr/>
              </p:nvSpPr>
              <p:spPr bwMode="auto">
                <a:xfrm>
                  <a:off x="1115616" y="3851756"/>
                  <a:ext cx="1656184" cy="471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2017--06--14</a:t>
                  </a:r>
                  <a:endParaRPr lang="zh-CN" altLang="en-US" b="1"/>
                </a:p>
              </p:txBody>
            </p:sp>
            <p:sp>
              <p:nvSpPr>
                <p:cNvPr id="352" name="TextBox 857"/>
                <p:cNvSpPr txBox="1"/>
                <p:nvPr/>
              </p:nvSpPr>
              <p:spPr>
                <a:xfrm>
                  <a:off x="2773095" y="3429159"/>
                  <a:ext cx="1223326" cy="47099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开车时间</a:t>
                  </a:r>
                </a:p>
              </p:txBody>
            </p:sp>
            <p:sp>
              <p:nvSpPr>
                <p:cNvPr id="353" name="TextBox 96"/>
                <p:cNvSpPr txBox="1">
                  <a:spLocks noChangeArrowheads="1"/>
                </p:cNvSpPr>
                <p:nvPr/>
              </p:nvSpPr>
              <p:spPr bwMode="auto">
                <a:xfrm>
                  <a:off x="2843808" y="3851756"/>
                  <a:ext cx="864096" cy="471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17:20</a:t>
                  </a:r>
                  <a:endParaRPr lang="zh-CN" altLang="en-US" b="1"/>
                </a:p>
              </p:txBody>
            </p:sp>
            <p:sp>
              <p:nvSpPr>
                <p:cNvPr id="354" name="TextBox 859"/>
                <p:cNvSpPr txBox="1"/>
                <p:nvPr/>
              </p:nvSpPr>
              <p:spPr>
                <a:xfrm>
                  <a:off x="3996421" y="3429159"/>
                  <a:ext cx="789678" cy="47099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车次</a:t>
                  </a:r>
                </a:p>
              </p:txBody>
            </p:sp>
            <p:sp>
              <p:nvSpPr>
                <p:cNvPr id="355" name="TextBox 860"/>
                <p:cNvSpPr txBox="1"/>
                <p:nvPr/>
              </p:nvSpPr>
              <p:spPr>
                <a:xfrm>
                  <a:off x="4860343" y="3429159"/>
                  <a:ext cx="791366" cy="47099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座号</a:t>
                  </a:r>
                </a:p>
              </p:txBody>
            </p:sp>
            <p:sp>
              <p:nvSpPr>
                <p:cNvPr id="356" name="TextBox 861"/>
                <p:cNvSpPr txBox="1"/>
                <p:nvPr/>
              </p:nvSpPr>
              <p:spPr>
                <a:xfrm>
                  <a:off x="5724265" y="3429159"/>
                  <a:ext cx="1007347" cy="47099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检票口</a:t>
                  </a:r>
                </a:p>
              </p:txBody>
            </p:sp>
            <p:sp>
              <p:nvSpPr>
                <p:cNvPr id="357" name="TextBox 100"/>
                <p:cNvSpPr txBox="1">
                  <a:spLocks noChangeArrowheads="1"/>
                </p:cNvSpPr>
                <p:nvPr/>
              </p:nvSpPr>
              <p:spPr bwMode="auto">
                <a:xfrm>
                  <a:off x="3995936" y="3861048"/>
                  <a:ext cx="792088" cy="471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7850</a:t>
                  </a:r>
                  <a:endParaRPr lang="zh-CN" altLang="en-US" b="1"/>
                </a:p>
              </p:txBody>
            </p:sp>
            <p:sp>
              <p:nvSpPr>
                <p:cNvPr id="358" name="TextBox 101"/>
                <p:cNvSpPr txBox="1">
                  <a:spLocks noChangeArrowheads="1"/>
                </p:cNvSpPr>
                <p:nvPr/>
              </p:nvSpPr>
              <p:spPr bwMode="auto">
                <a:xfrm>
                  <a:off x="5076056" y="3851756"/>
                  <a:ext cx="496149" cy="4710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7</a:t>
                  </a:r>
                  <a:endParaRPr lang="zh-CN" altLang="en-US" b="1"/>
                </a:p>
              </p:txBody>
            </p:sp>
            <p:sp>
              <p:nvSpPr>
                <p:cNvPr id="359" name="TextBox 102"/>
                <p:cNvSpPr txBox="1">
                  <a:spLocks noChangeArrowheads="1"/>
                </p:cNvSpPr>
                <p:nvPr/>
              </p:nvSpPr>
              <p:spPr bwMode="auto">
                <a:xfrm>
                  <a:off x="5868144" y="3851756"/>
                  <a:ext cx="360040" cy="471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3</a:t>
                  </a:r>
                  <a:endParaRPr lang="zh-CN" altLang="en-US" b="1"/>
                </a:p>
              </p:txBody>
            </p:sp>
            <p:sp>
              <p:nvSpPr>
                <p:cNvPr id="360" name="TextBox 865"/>
                <p:cNvSpPr txBox="1"/>
                <p:nvPr/>
              </p:nvSpPr>
              <p:spPr>
                <a:xfrm>
                  <a:off x="1043564" y="4283490"/>
                  <a:ext cx="2375784" cy="47099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车型 </a:t>
                  </a:r>
                  <a:r>
                    <a:rPr lang="zh-CN" altLang="en-US" b="1" dirty="0">
                      <a:latin typeface="Arial" charset="0"/>
                      <a:ea typeface="宋体" charset="-122"/>
                    </a:rPr>
                    <a:t>    金龙</a:t>
                  </a:r>
                  <a:r>
                    <a:rPr lang="en-US" altLang="zh-CN" b="1" dirty="0">
                      <a:latin typeface="Arial" charset="0"/>
                      <a:ea typeface="宋体" charset="-122"/>
                    </a:rPr>
                    <a:t>KLQ6</a:t>
                  </a:r>
                  <a:r>
                    <a:rPr lang="zh-CN" altLang="en-US" b="1" dirty="0">
                      <a:latin typeface="Arial" charset="0"/>
                      <a:ea typeface="宋体" charset="-122"/>
                    </a:rPr>
                    <a:t>   </a:t>
                  </a:r>
                </a:p>
              </p:txBody>
            </p:sp>
            <p:sp>
              <p:nvSpPr>
                <p:cNvPr id="361" name="TextBox 866"/>
                <p:cNvSpPr txBox="1"/>
                <p:nvPr/>
              </p:nvSpPr>
              <p:spPr>
                <a:xfrm>
                  <a:off x="3996421" y="4291588"/>
                  <a:ext cx="2374098" cy="471703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工号 </a:t>
                  </a:r>
                  <a:r>
                    <a:rPr lang="zh-CN" altLang="en-US" b="1" dirty="0">
                      <a:latin typeface="Arial" charset="0"/>
                      <a:ea typeface="宋体" charset="-122"/>
                    </a:rPr>
                    <a:t>      </a:t>
                  </a:r>
                  <a:r>
                    <a:rPr lang="en-US" altLang="zh-CN" b="1" dirty="0">
                      <a:latin typeface="Arial" charset="0"/>
                      <a:ea typeface="宋体" charset="-122"/>
                    </a:rPr>
                    <a:t>0011</a:t>
                  </a:r>
                  <a:endParaRPr lang="zh-CN" altLang="en-US" b="1" dirty="0">
                    <a:latin typeface="Arial" charset="0"/>
                    <a:ea typeface="宋体" charset="-122"/>
                  </a:endParaRPr>
                </a:p>
              </p:txBody>
            </p:sp>
          </p:grpSp>
        </p:grpSp>
      </p:grpSp>
      <p:grpSp>
        <p:nvGrpSpPr>
          <p:cNvPr id="421" name="组合 85"/>
          <p:cNvGrpSpPr>
            <a:grpSpLocks/>
          </p:cNvGrpSpPr>
          <p:nvPr/>
        </p:nvGrpSpPr>
        <p:grpSpPr bwMode="auto">
          <a:xfrm>
            <a:off x="1843088" y="3855347"/>
            <a:ext cx="6169025" cy="2879725"/>
            <a:chOff x="777375" y="1556790"/>
            <a:chExt cx="6554932" cy="3672408"/>
          </a:xfrm>
        </p:grpSpPr>
        <p:sp>
          <p:nvSpPr>
            <p:cNvPr id="422" name="矩形 421"/>
            <p:cNvSpPr/>
            <p:nvPr/>
          </p:nvSpPr>
          <p:spPr>
            <a:xfrm>
              <a:off x="777375" y="1556790"/>
              <a:ext cx="6335647" cy="3672408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423" name="组合 100"/>
            <p:cNvGrpSpPr>
              <a:grpSpLocks/>
            </p:cNvGrpSpPr>
            <p:nvPr/>
          </p:nvGrpSpPr>
          <p:grpSpPr bwMode="auto">
            <a:xfrm>
              <a:off x="912320" y="1700529"/>
              <a:ext cx="6419987" cy="3489952"/>
              <a:chOff x="912320" y="2420609"/>
              <a:chExt cx="6419987" cy="3489952"/>
            </a:xfrm>
          </p:grpSpPr>
          <p:sp>
            <p:nvSpPr>
              <p:cNvPr id="456" name="TextBox 4"/>
              <p:cNvSpPr txBox="1"/>
              <p:nvPr/>
            </p:nvSpPr>
            <p:spPr>
              <a:xfrm>
                <a:off x="4311236" y="2916606"/>
                <a:ext cx="3021071" cy="47099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600" b="1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发票代码 </a:t>
                </a:r>
                <a:r>
                  <a:rPr lang="en-US" altLang="zh-CN" b="1" dirty="0">
                    <a:latin typeface="新宋体" pitchFamily="49" charset="-122"/>
                    <a:ea typeface="新宋体" pitchFamily="49" charset="-122"/>
                  </a:rPr>
                  <a:t>152221506107</a:t>
                </a:r>
                <a:endParaRPr lang="zh-CN" altLang="en-US" b="1" dirty="0">
                  <a:latin typeface="新宋体" pitchFamily="49" charset="-122"/>
                  <a:ea typeface="新宋体" pitchFamily="49" charset="-122"/>
                </a:endParaRPr>
              </a:p>
            </p:txBody>
          </p:sp>
          <p:sp>
            <p:nvSpPr>
              <p:cNvPr id="457" name="TextBox 1201"/>
              <p:cNvSpPr txBox="1"/>
              <p:nvPr/>
            </p:nvSpPr>
            <p:spPr>
              <a:xfrm>
                <a:off x="4319670" y="3214205"/>
                <a:ext cx="2491414" cy="46968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600" b="1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发票号码   </a:t>
                </a:r>
                <a:r>
                  <a:rPr lang="en-US" altLang="zh-CN" b="1" dirty="0">
                    <a:latin typeface="新宋体" pitchFamily="49" charset="-122"/>
                    <a:ea typeface="新宋体" pitchFamily="49" charset="-122"/>
                  </a:rPr>
                  <a:t>09897545</a:t>
                </a:r>
                <a:endParaRPr lang="zh-CN" altLang="en-US" b="1" dirty="0">
                  <a:latin typeface="新宋体" pitchFamily="49" charset="-122"/>
                  <a:ea typeface="新宋体" pitchFamily="49" charset="-122"/>
                </a:endParaRPr>
              </a:p>
            </p:txBody>
          </p:sp>
          <p:sp>
            <p:nvSpPr>
              <p:cNvPr id="458" name="TextBox 1202"/>
              <p:cNvSpPr txBox="1"/>
              <p:nvPr/>
            </p:nvSpPr>
            <p:spPr>
              <a:xfrm>
                <a:off x="912320" y="3285061"/>
                <a:ext cx="4077013" cy="51016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起讫站：</a:t>
                </a:r>
                <a:r>
                  <a:rPr lang="zh-CN" altLang="en-US" sz="2000" b="1" dirty="0">
                    <a:latin typeface="新宋体" pitchFamily="49" charset="-122"/>
                    <a:ea typeface="新宋体" pitchFamily="49" charset="-122"/>
                  </a:rPr>
                  <a:t>高铁南 到 铜仁</a:t>
                </a:r>
              </a:p>
            </p:txBody>
          </p:sp>
          <p:sp>
            <p:nvSpPr>
              <p:cNvPr id="459" name="TextBox 1203"/>
              <p:cNvSpPr txBox="1"/>
              <p:nvPr/>
            </p:nvSpPr>
            <p:spPr>
              <a:xfrm>
                <a:off x="912320" y="3687934"/>
                <a:ext cx="4077013" cy="58874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票价</a:t>
                </a:r>
                <a:r>
                  <a:rPr lang="zh-CN" altLang="en-US" sz="20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    </a:t>
                </a:r>
                <a:r>
                  <a:rPr lang="en-US" altLang="zh-CN" sz="2400" b="1" dirty="0">
                    <a:latin typeface="新宋体" pitchFamily="49" charset="-122"/>
                    <a:ea typeface="新宋体" pitchFamily="49" charset="-122"/>
                  </a:rPr>
                  <a:t>28</a:t>
                </a:r>
                <a:r>
                  <a:rPr lang="en-US" altLang="zh-CN" sz="20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 </a:t>
                </a:r>
                <a:r>
                  <a:rPr lang="en-US" altLang="zh-CN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</a:t>
                </a: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元  </a:t>
                </a:r>
                <a:r>
                  <a:rPr lang="zh-CN" altLang="en-US" sz="2400" b="1" dirty="0">
                    <a:latin typeface="新宋体" pitchFamily="49" charset="-122"/>
                    <a:ea typeface="新宋体" pitchFamily="49" charset="-122"/>
                  </a:rPr>
                  <a:t>全</a:t>
                </a:r>
                <a:r>
                  <a:rPr lang="zh-CN" altLang="en-US" sz="24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</a:t>
                </a:r>
                <a:r>
                  <a:rPr lang="zh-CN" altLang="en-US" sz="20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</a:t>
                </a: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票</a:t>
                </a:r>
                <a:endParaRPr lang="zh-CN" altLang="en-US" b="1" dirty="0">
                  <a:latin typeface="新宋体" pitchFamily="49" charset="-122"/>
                  <a:ea typeface="新宋体" pitchFamily="49" charset="-122"/>
                </a:endParaRPr>
              </a:p>
            </p:txBody>
          </p:sp>
          <p:sp>
            <p:nvSpPr>
              <p:cNvPr id="460" name="TextBox 1204"/>
              <p:cNvSpPr txBox="1"/>
              <p:nvPr/>
            </p:nvSpPr>
            <p:spPr>
              <a:xfrm>
                <a:off x="973045" y="5518064"/>
                <a:ext cx="4751736" cy="39249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400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备注：票价内含旅客站务费</a:t>
                </a:r>
                <a:r>
                  <a:rPr lang="en-US" altLang="zh-CN" sz="1400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0.50</a:t>
                </a:r>
                <a:r>
                  <a:rPr lang="zh-CN" altLang="en-US" sz="1400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元。手开无效</a:t>
                </a:r>
              </a:p>
            </p:txBody>
          </p:sp>
          <p:grpSp>
            <p:nvGrpSpPr>
              <p:cNvPr id="461" name="组合 53"/>
              <p:cNvGrpSpPr>
                <a:grpSpLocks/>
              </p:cNvGrpSpPr>
              <p:nvPr/>
            </p:nvGrpSpPr>
            <p:grpSpPr bwMode="auto">
              <a:xfrm>
                <a:off x="4394750" y="3573016"/>
                <a:ext cx="2265482" cy="404331"/>
                <a:chOff x="4572000" y="1484784"/>
                <a:chExt cx="2160240" cy="792088"/>
              </a:xfrm>
            </p:grpSpPr>
            <p:cxnSp>
              <p:nvCxnSpPr>
                <p:cNvPr id="476" name="直接连接符 475"/>
                <p:cNvCxnSpPr/>
                <p:nvPr/>
              </p:nvCxnSpPr>
              <p:spPr>
                <a:xfrm>
                  <a:off x="4572788" y="1495746"/>
                  <a:ext cx="0" cy="781296"/>
                </a:xfrm>
                <a:prstGeom prst="line">
                  <a:avLst/>
                </a:prstGeom>
                <a:ln w="508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7" name="直接连接符 476"/>
                <p:cNvCxnSpPr/>
                <p:nvPr/>
              </p:nvCxnSpPr>
              <p:spPr>
                <a:xfrm>
                  <a:off x="4645168" y="1495746"/>
                  <a:ext cx="0" cy="78129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8" name="直接连接符 37"/>
                <p:cNvCxnSpPr/>
                <p:nvPr/>
              </p:nvCxnSpPr>
              <p:spPr>
                <a:xfrm>
                  <a:off x="4717548" y="1495746"/>
                  <a:ext cx="0" cy="78129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9" name="直接连接符 478"/>
                <p:cNvCxnSpPr/>
                <p:nvPr/>
              </p:nvCxnSpPr>
              <p:spPr>
                <a:xfrm>
                  <a:off x="4789928" y="1495746"/>
                  <a:ext cx="0" cy="781296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0" name="直接连接符 479"/>
                <p:cNvCxnSpPr/>
                <p:nvPr/>
              </p:nvCxnSpPr>
              <p:spPr>
                <a:xfrm>
                  <a:off x="4860700" y="1495746"/>
                  <a:ext cx="0" cy="781296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1" name="直接连接符 480"/>
                <p:cNvCxnSpPr/>
                <p:nvPr/>
              </p:nvCxnSpPr>
              <p:spPr>
                <a:xfrm>
                  <a:off x="4933080" y="1495746"/>
                  <a:ext cx="0" cy="781296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2" name="直接连接符 481"/>
                <p:cNvCxnSpPr/>
                <p:nvPr/>
              </p:nvCxnSpPr>
              <p:spPr>
                <a:xfrm>
                  <a:off x="5003852" y="1495746"/>
                  <a:ext cx="0" cy="78129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3" name="直接连接符 482"/>
                <p:cNvCxnSpPr/>
                <p:nvPr/>
              </p:nvCxnSpPr>
              <p:spPr>
                <a:xfrm>
                  <a:off x="5077841" y="1495746"/>
                  <a:ext cx="0" cy="78129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4" name="直接连接符 43"/>
                <p:cNvCxnSpPr/>
                <p:nvPr/>
              </p:nvCxnSpPr>
              <p:spPr>
                <a:xfrm>
                  <a:off x="5150220" y="1495746"/>
                  <a:ext cx="0" cy="781296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5" name="直接连接符 44"/>
                <p:cNvCxnSpPr/>
                <p:nvPr/>
              </p:nvCxnSpPr>
              <p:spPr>
                <a:xfrm>
                  <a:off x="5220992" y="1495746"/>
                  <a:ext cx="0" cy="78129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6" name="直接连接符 485"/>
                <p:cNvCxnSpPr/>
                <p:nvPr/>
              </p:nvCxnSpPr>
              <p:spPr>
                <a:xfrm>
                  <a:off x="5364144" y="1495746"/>
                  <a:ext cx="0" cy="781296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7" name="直接连接符 46"/>
                <p:cNvCxnSpPr/>
                <p:nvPr/>
              </p:nvCxnSpPr>
              <p:spPr>
                <a:xfrm>
                  <a:off x="6084728" y="1495746"/>
                  <a:ext cx="0" cy="781296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8" name="直接连接符 487"/>
                <p:cNvCxnSpPr/>
                <p:nvPr/>
              </p:nvCxnSpPr>
              <p:spPr>
                <a:xfrm>
                  <a:off x="6589781" y="1495746"/>
                  <a:ext cx="0" cy="781296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9" name="直接连接符 48"/>
                <p:cNvCxnSpPr/>
                <p:nvPr/>
              </p:nvCxnSpPr>
              <p:spPr>
                <a:xfrm>
                  <a:off x="6445021" y="1495746"/>
                  <a:ext cx="0" cy="781296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0" name="直接连接符 489"/>
                <p:cNvCxnSpPr/>
                <p:nvPr/>
              </p:nvCxnSpPr>
              <p:spPr>
                <a:xfrm>
                  <a:off x="6517400" y="1495746"/>
                  <a:ext cx="0" cy="781296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1" name="直接连接符 50"/>
                <p:cNvCxnSpPr/>
                <p:nvPr/>
              </p:nvCxnSpPr>
              <p:spPr>
                <a:xfrm>
                  <a:off x="6732932" y="1495746"/>
                  <a:ext cx="0" cy="781296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2" name="直接连接符 491"/>
                <p:cNvCxnSpPr/>
                <p:nvPr/>
              </p:nvCxnSpPr>
              <p:spPr>
                <a:xfrm>
                  <a:off x="6301868" y="1495746"/>
                  <a:ext cx="0" cy="781296"/>
                </a:xfrm>
                <a:prstGeom prst="line">
                  <a:avLst/>
                </a:prstGeom>
                <a:ln w="508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3" name="直接连接符 52"/>
                <p:cNvCxnSpPr/>
                <p:nvPr/>
              </p:nvCxnSpPr>
              <p:spPr>
                <a:xfrm>
                  <a:off x="5798425" y="1495746"/>
                  <a:ext cx="0" cy="781296"/>
                </a:xfrm>
                <a:prstGeom prst="line">
                  <a:avLst/>
                </a:prstGeom>
                <a:ln w="508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4" name="直接连接符 493"/>
                <p:cNvCxnSpPr/>
                <p:nvPr/>
              </p:nvCxnSpPr>
              <p:spPr>
                <a:xfrm>
                  <a:off x="5581284" y="1495746"/>
                  <a:ext cx="0" cy="781296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5" name="直接连接符 54"/>
                <p:cNvCxnSpPr/>
                <p:nvPr/>
              </p:nvCxnSpPr>
              <p:spPr>
                <a:xfrm>
                  <a:off x="5508904" y="1495746"/>
                  <a:ext cx="0" cy="781296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6" name="直接连接符 495"/>
                <p:cNvCxnSpPr/>
                <p:nvPr/>
              </p:nvCxnSpPr>
              <p:spPr>
                <a:xfrm>
                  <a:off x="6229489" y="1495746"/>
                  <a:ext cx="0" cy="781296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7" name="直接连接符 496"/>
                <p:cNvCxnSpPr/>
                <p:nvPr/>
              </p:nvCxnSpPr>
              <p:spPr>
                <a:xfrm>
                  <a:off x="5941576" y="1495746"/>
                  <a:ext cx="0" cy="781296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8" name="直接连接符 497"/>
                <p:cNvCxnSpPr/>
                <p:nvPr/>
              </p:nvCxnSpPr>
              <p:spPr>
                <a:xfrm>
                  <a:off x="5653665" y="1495746"/>
                  <a:ext cx="0" cy="78129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9" name="直接连接符 498"/>
                <p:cNvCxnSpPr/>
                <p:nvPr/>
              </p:nvCxnSpPr>
              <p:spPr>
                <a:xfrm>
                  <a:off x="5724436" y="1495746"/>
                  <a:ext cx="0" cy="78129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62" name="组合 99"/>
              <p:cNvGrpSpPr>
                <a:grpSpLocks/>
              </p:cNvGrpSpPr>
              <p:nvPr/>
            </p:nvGrpSpPr>
            <p:grpSpPr bwMode="auto">
              <a:xfrm>
                <a:off x="1115615" y="2420609"/>
                <a:ext cx="5132075" cy="824242"/>
                <a:chOff x="1115615" y="2420609"/>
                <a:chExt cx="5132075" cy="824242"/>
              </a:xfrm>
            </p:grpSpPr>
            <p:cxnSp>
              <p:nvCxnSpPr>
                <p:cNvPr id="463" name="直接连接符 462"/>
                <p:cNvCxnSpPr/>
                <p:nvPr/>
              </p:nvCxnSpPr>
              <p:spPr>
                <a:xfrm>
                  <a:off x="2062722" y="2853847"/>
                  <a:ext cx="4154606" cy="0"/>
                </a:xfrm>
                <a:prstGeom prst="line">
                  <a:avLst/>
                </a:prstGeom>
                <a:ln w="2540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464" name="组合 96"/>
                <p:cNvGrpSpPr>
                  <a:grpSpLocks/>
                </p:cNvGrpSpPr>
                <p:nvPr/>
              </p:nvGrpSpPr>
              <p:grpSpPr bwMode="auto">
                <a:xfrm>
                  <a:off x="1115615" y="2420609"/>
                  <a:ext cx="5132075" cy="824242"/>
                  <a:chOff x="1115616" y="2420609"/>
                  <a:chExt cx="4968953" cy="824242"/>
                </a:xfrm>
              </p:grpSpPr>
              <p:sp>
                <p:nvSpPr>
                  <p:cNvPr id="465" name="TextBox 1209"/>
                  <p:cNvSpPr txBox="1"/>
                  <p:nvPr/>
                </p:nvSpPr>
                <p:spPr>
                  <a:xfrm>
                    <a:off x="1980357" y="2420609"/>
                    <a:ext cx="4104212" cy="824242"/>
                  </a:xfrm>
                  <a:prstGeom prst="rect">
                    <a:avLst/>
                  </a:prstGeom>
                  <a:noFill/>
                </p:spPr>
                <p:txBody>
                  <a:bodyPr>
                    <a:spAutoFit/>
                  </a:bodyPr>
                  <a:lstStyle/>
                  <a:p>
                    <a:pPr algn="ctr">
                      <a:defRPr/>
                    </a:pPr>
                    <a:r>
                      <a:rPr lang="zh-CN" altLang="en-US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黑体" pitchFamily="49" charset="-122"/>
                        <a:ea typeface="黑体" pitchFamily="49" charset="-122"/>
                      </a:rPr>
                      <a:t>铜仁全通汽车运输有限责任公司客运票</a:t>
                    </a:r>
                    <a:endParaRPr lang="en-US" altLang="zh-CN" b="1" dirty="0">
                      <a:solidFill>
                        <a:schemeClr val="accent6">
                          <a:lumMod val="75000"/>
                        </a:schemeClr>
                      </a:solidFill>
                      <a:latin typeface="黑体" pitchFamily="49" charset="-122"/>
                      <a:ea typeface="黑体" pitchFamily="49" charset="-122"/>
                    </a:endParaRPr>
                  </a:p>
                </p:txBody>
              </p:sp>
              <p:grpSp>
                <p:nvGrpSpPr>
                  <p:cNvPr id="466" name="组合 86"/>
                  <p:cNvGrpSpPr>
                    <a:grpSpLocks/>
                  </p:cNvGrpSpPr>
                  <p:nvPr/>
                </p:nvGrpSpPr>
                <p:grpSpPr bwMode="auto">
                  <a:xfrm>
                    <a:off x="1115616" y="2428259"/>
                    <a:ext cx="591191" cy="568693"/>
                    <a:chOff x="1331640" y="2068219"/>
                    <a:chExt cx="591191" cy="568693"/>
                  </a:xfrm>
                </p:grpSpPr>
                <p:sp>
                  <p:nvSpPr>
                    <p:cNvPr id="467" name="弧形 466"/>
                    <p:cNvSpPr/>
                    <p:nvPr/>
                  </p:nvSpPr>
                  <p:spPr>
                    <a:xfrm rot="1354171">
                      <a:off x="1409182" y="2074739"/>
                      <a:ext cx="514456" cy="498022"/>
                    </a:xfrm>
                    <a:prstGeom prst="arc">
                      <a:avLst>
                        <a:gd name="adj1" fmla="val 15579663"/>
                        <a:gd name="adj2" fmla="val 21067988"/>
                      </a:avLst>
                    </a:prstGeom>
                    <a:solidFill>
                      <a:schemeClr val="bg1"/>
                    </a:solidFill>
                    <a:ln w="69850">
                      <a:solidFill>
                        <a:schemeClr val="accent6">
                          <a:lumMod val="7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zh-CN" altLang="en-US"/>
                    </a:p>
                  </p:txBody>
                </p:sp>
                <p:grpSp>
                  <p:nvGrpSpPr>
                    <p:cNvPr id="468" name="组合 11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331640" y="2072883"/>
                      <a:ext cx="553068" cy="564029"/>
                      <a:chOff x="1403740" y="2058892"/>
                      <a:chExt cx="553068" cy="564029"/>
                    </a:xfrm>
                  </p:grpSpPr>
                  <p:sp>
                    <p:nvSpPr>
                      <p:cNvPr id="469" name="弧形 28"/>
                      <p:cNvSpPr/>
                      <p:nvPr/>
                    </p:nvSpPr>
                    <p:spPr>
                      <a:xfrm rot="7746521">
                        <a:off x="1446747" y="2092528"/>
                        <a:ext cx="526364" cy="535687"/>
                      </a:xfrm>
                      <a:prstGeom prst="arc">
                        <a:avLst>
                          <a:gd name="adj1" fmla="val 15230483"/>
                          <a:gd name="adj2" fmla="val 1603118"/>
                        </a:avLst>
                      </a:prstGeom>
                      <a:solidFill>
                        <a:schemeClr val="bg1"/>
                      </a:solidFill>
                      <a:ln w="69850">
                        <a:solidFill>
                          <a:schemeClr val="accent6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zh-CN" altLang="en-US"/>
                      </a:p>
                    </p:txBody>
                  </p:sp>
                  <p:grpSp>
                    <p:nvGrpSpPr>
                      <p:cNvPr id="470" name="组合 11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403740" y="2058892"/>
                        <a:ext cx="503964" cy="514188"/>
                        <a:chOff x="1403740" y="2058892"/>
                        <a:chExt cx="503964" cy="514188"/>
                      </a:xfrm>
                    </p:grpSpPr>
                    <p:sp>
                      <p:nvSpPr>
                        <p:cNvPr id="471" name="弧形 30"/>
                        <p:cNvSpPr/>
                        <p:nvPr/>
                      </p:nvSpPr>
                      <p:spPr>
                        <a:xfrm rot="15014040">
                          <a:off x="1409541" y="2059780"/>
                          <a:ext cx="514217" cy="524254"/>
                        </a:xfrm>
                        <a:prstGeom prst="arc">
                          <a:avLst>
                            <a:gd name="adj1" fmla="val 16739022"/>
                            <a:gd name="adj2" fmla="val 200284"/>
                          </a:avLst>
                        </a:prstGeom>
                        <a:solidFill>
                          <a:schemeClr val="bg1"/>
                        </a:solidFill>
                        <a:ln w="69850">
                          <a:solidFill>
                            <a:schemeClr val="accent6">
                              <a:lumMod val="75000"/>
                            </a:schemeClr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zh-CN" altLang="en-US"/>
                        </a:p>
                      </p:txBody>
                    </p:sp>
                    <p:grpSp>
                      <p:nvGrpSpPr>
                        <p:cNvPr id="472" name="组合 11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475656" y="2132856"/>
                          <a:ext cx="432048" cy="360040"/>
                          <a:chOff x="2627784" y="1844824"/>
                          <a:chExt cx="432048" cy="360040"/>
                        </a:xfrm>
                      </p:grpSpPr>
                      <p:cxnSp>
                        <p:nvCxnSpPr>
                          <p:cNvPr id="473" name="直接连接符 472"/>
                          <p:cNvCxnSpPr/>
                          <p:nvPr/>
                        </p:nvCxnSpPr>
                        <p:spPr>
                          <a:xfrm flipH="1">
                            <a:off x="2628511" y="2066267"/>
                            <a:ext cx="225380" cy="137665"/>
                          </a:xfrm>
                          <a:prstGeom prst="line">
                            <a:avLst/>
                          </a:prstGeom>
                          <a:ln w="63500">
                            <a:solidFill>
                              <a:schemeClr val="accent6">
                                <a:lumMod val="75000"/>
                              </a:schemeClr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474" name="直接连接符 473"/>
                          <p:cNvCxnSpPr/>
                          <p:nvPr/>
                        </p:nvCxnSpPr>
                        <p:spPr>
                          <a:xfrm>
                            <a:off x="2847359" y="2066267"/>
                            <a:ext cx="233546" cy="137665"/>
                          </a:xfrm>
                          <a:prstGeom prst="line">
                            <a:avLst/>
                          </a:prstGeom>
                          <a:ln w="63500">
                            <a:solidFill>
                              <a:schemeClr val="accent6">
                                <a:lumMod val="75000"/>
                              </a:schemeClr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475" name="直接连接符 474"/>
                          <p:cNvCxnSpPr/>
                          <p:nvPr/>
                        </p:nvCxnSpPr>
                        <p:spPr>
                          <a:xfrm>
                            <a:off x="2847359" y="1851672"/>
                            <a:ext cx="11432" cy="265206"/>
                          </a:xfrm>
                          <a:prstGeom prst="line">
                            <a:avLst/>
                          </a:prstGeom>
                          <a:ln w="63500">
                            <a:solidFill>
                              <a:schemeClr val="accent6">
                                <a:lumMod val="75000"/>
                              </a:schemeClr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</p:grpSp>
                  </p:grpSp>
                </p:grpSp>
              </p:grpSp>
            </p:grpSp>
          </p:grpSp>
        </p:grpSp>
        <p:grpSp>
          <p:nvGrpSpPr>
            <p:cNvPr id="424" name="Group 33"/>
            <p:cNvGrpSpPr>
              <a:grpSpLocks/>
            </p:cNvGrpSpPr>
            <p:nvPr/>
          </p:nvGrpSpPr>
          <p:grpSpPr bwMode="auto">
            <a:xfrm>
              <a:off x="3038784" y="1772816"/>
              <a:ext cx="1461208" cy="876051"/>
              <a:chOff x="1020" y="1344"/>
              <a:chExt cx="1316" cy="816"/>
            </a:xfrm>
          </p:grpSpPr>
          <p:grpSp>
            <p:nvGrpSpPr>
              <p:cNvPr id="450" name="Group 27"/>
              <p:cNvGrpSpPr>
                <a:grpSpLocks/>
              </p:cNvGrpSpPr>
              <p:nvPr/>
            </p:nvGrpSpPr>
            <p:grpSpPr bwMode="auto">
              <a:xfrm>
                <a:off x="1020" y="1344"/>
                <a:ext cx="1316" cy="816"/>
                <a:chOff x="4860" y="4376"/>
                <a:chExt cx="2160" cy="1248"/>
              </a:xfrm>
            </p:grpSpPr>
            <p:sp>
              <p:nvSpPr>
                <p:cNvPr id="454" name="Oval 28"/>
                <p:cNvSpPr>
                  <a:spLocks noChangeArrowheads="1"/>
                </p:cNvSpPr>
                <p:nvPr/>
              </p:nvSpPr>
              <p:spPr bwMode="auto">
                <a:xfrm>
                  <a:off x="4860" y="4376"/>
                  <a:ext cx="2160" cy="1248"/>
                </a:xfrm>
                <a:prstGeom prst="ellipse">
                  <a:avLst/>
                </a:prstGeom>
                <a:solidFill>
                  <a:srgbClr val="FFFFFF">
                    <a:alpha val="3922"/>
                  </a:srgbClr>
                </a:solidFill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55" name="Oval 29"/>
                <p:cNvSpPr>
                  <a:spLocks noChangeArrowheads="1"/>
                </p:cNvSpPr>
                <p:nvPr/>
              </p:nvSpPr>
              <p:spPr bwMode="auto">
                <a:xfrm>
                  <a:off x="4954" y="4454"/>
                  <a:ext cx="1971" cy="1092"/>
                </a:xfrm>
                <a:prstGeom prst="ellipse">
                  <a:avLst/>
                </a:prstGeom>
                <a:solidFill>
                  <a:srgbClr val="FFFFFF">
                    <a:alpha val="0"/>
                  </a:srgbClr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sp>
            <p:nvSpPr>
              <p:cNvPr id="451" name="WordArt 30"/>
              <p:cNvSpPr>
                <a:spLocks noChangeAspect="1" noChangeArrowheads="1" noChangeShapeType="1" noTextEdit="1"/>
              </p:cNvSpPr>
              <p:nvPr/>
            </p:nvSpPr>
            <p:spPr bwMode="auto">
              <a:xfrm>
                <a:off x="1292" y="1525"/>
                <a:ext cx="783" cy="258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0852364"/>
                  </a:avLst>
                </a:prstTxWarp>
              </a:bodyPr>
              <a:lstStyle/>
              <a:p>
                <a:pPr algn="ctr"/>
                <a:r>
                  <a:rPr lang="zh-CN" altLang="en-US" sz="3200" kern="10">
                    <a:ln w="952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noFill/>
                    <a:latin typeface="宋体" panose="02010600030101010101" pitchFamily="2" charset="-122"/>
                  </a:rPr>
                  <a:t>全国统一发票监制章</a:t>
                </a:r>
              </a:p>
            </p:txBody>
          </p:sp>
          <p:sp>
            <p:nvSpPr>
              <p:cNvPr id="452" name="WordArt 3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338" y="1706"/>
                <a:ext cx="672" cy="9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zh-CN" altLang="en-US" sz="1200" kern="10">
                    <a:ln w="952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latin typeface="宋体" panose="02010600030101010101" pitchFamily="2" charset="-122"/>
                  </a:rPr>
                  <a:t>贵州省铜仁市</a:t>
                </a:r>
              </a:p>
            </p:txBody>
          </p:sp>
          <p:sp>
            <p:nvSpPr>
              <p:cNvPr id="453" name="WordArt 3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92" y="1497"/>
                <a:ext cx="972" cy="561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Down">
                  <a:avLst>
                    <a:gd name="adj" fmla="val 881421"/>
                  </a:avLst>
                </a:prstTxWarp>
              </a:bodyPr>
              <a:lstStyle/>
              <a:p>
                <a:pPr algn="ctr"/>
                <a:r>
                  <a:rPr lang="zh-CN" altLang="en-US" sz="1000" kern="10">
                    <a:ln w="952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宋体" panose="02010600030101010101" pitchFamily="2" charset="-122"/>
                  </a:rPr>
                  <a:t>国 家 税 务 局 监 制</a:t>
                </a:r>
              </a:p>
            </p:txBody>
          </p:sp>
        </p:grpSp>
        <p:grpSp>
          <p:nvGrpSpPr>
            <p:cNvPr id="425" name="组合 82"/>
            <p:cNvGrpSpPr>
              <a:grpSpLocks/>
            </p:cNvGrpSpPr>
            <p:nvPr/>
          </p:nvGrpSpPr>
          <p:grpSpPr bwMode="auto">
            <a:xfrm>
              <a:off x="1043608" y="3500291"/>
              <a:ext cx="5688196" cy="1407015"/>
              <a:chOff x="1043608" y="3356275"/>
              <a:chExt cx="5688196" cy="1407015"/>
            </a:xfrm>
          </p:grpSpPr>
          <p:cxnSp>
            <p:nvCxnSpPr>
              <p:cNvPr id="426" name="直接连接符 425"/>
              <p:cNvCxnSpPr/>
              <p:nvPr/>
            </p:nvCxnSpPr>
            <p:spPr>
              <a:xfrm flipV="1">
                <a:off x="6586738" y="3356275"/>
                <a:ext cx="0" cy="1295668"/>
              </a:xfrm>
              <a:prstGeom prst="line">
                <a:avLst/>
              </a:prstGeom>
              <a:ln w="254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27" name="组合 152"/>
              <p:cNvGrpSpPr>
                <a:grpSpLocks/>
              </p:cNvGrpSpPr>
              <p:nvPr/>
            </p:nvGrpSpPr>
            <p:grpSpPr bwMode="auto">
              <a:xfrm>
                <a:off x="1043608" y="3356992"/>
                <a:ext cx="5688196" cy="1406298"/>
                <a:chOff x="1043608" y="3356992"/>
                <a:chExt cx="5688196" cy="1406298"/>
              </a:xfrm>
            </p:grpSpPr>
            <p:grpSp>
              <p:nvGrpSpPr>
                <p:cNvPr id="428" name="组合 139"/>
                <p:cNvGrpSpPr>
                  <a:grpSpLocks/>
                </p:cNvGrpSpPr>
                <p:nvPr/>
              </p:nvGrpSpPr>
              <p:grpSpPr bwMode="auto">
                <a:xfrm>
                  <a:off x="1043608" y="3356992"/>
                  <a:ext cx="5544616" cy="1296144"/>
                  <a:chOff x="1043608" y="3356992"/>
                  <a:chExt cx="5544616" cy="1296144"/>
                </a:xfrm>
              </p:grpSpPr>
              <p:cxnSp>
                <p:nvCxnSpPr>
                  <p:cNvPr id="441" name="直接连接符 440"/>
                  <p:cNvCxnSpPr/>
                  <p:nvPr/>
                </p:nvCxnSpPr>
                <p:spPr>
                  <a:xfrm>
                    <a:off x="1043891" y="4627650"/>
                    <a:ext cx="5544535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2" name="直接连接符 441"/>
                  <p:cNvCxnSpPr/>
                  <p:nvPr/>
                </p:nvCxnSpPr>
                <p:spPr>
                  <a:xfrm>
                    <a:off x="1043891" y="4196436"/>
                    <a:ext cx="5544535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3" name="直接连接符 442"/>
                  <p:cNvCxnSpPr/>
                  <p:nvPr/>
                </p:nvCxnSpPr>
                <p:spPr>
                  <a:xfrm>
                    <a:off x="1043891" y="3789514"/>
                    <a:ext cx="5544535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4" name="直接连接符 443"/>
                  <p:cNvCxnSpPr/>
                  <p:nvPr/>
                </p:nvCxnSpPr>
                <p:spPr>
                  <a:xfrm>
                    <a:off x="1043891" y="3356275"/>
                    <a:ext cx="5544535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5" name="直接连接符 444"/>
                  <p:cNvCxnSpPr/>
                  <p:nvPr/>
                </p:nvCxnSpPr>
                <p:spPr>
                  <a:xfrm flipV="1">
                    <a:off x="1043891" y="3356275"/>
                    <a:ext cx="0" cy="1271375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6" name="直接连接符 445"/>
                  <p:cNvCxnSpPr/>
                  <p:nvPr/>
                </p:nvCxnSpPr>
                <p:spPr>
                  <a:xfrm flipV="1">
                    <a:off x="4861135" y="3356275"/>
                    <a:ext cx="0" cy="840161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7" name="直接连接符 446"/>
                  <p:cNvCxnSpPr/>
                  <p:nvPr/>
                </p:nvCxnSpPr>
                <p:spPr>
                  <a:xfrm flipV="1">
                    <a:off x="2771181" y="3356275"/>
                    <a:ext cx="0" cy="840161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8" name="直接连接符 447"/>
                  <p:cNvCxnSpPr/>
                  <p:nvPr/>
                </p:nvCxnSpPr>
                <p:spPr>
                  <a:xfrm flipV="1">
                    <a:off x="3923271" y="3356275"/>
                    <a:ext cx="0" cy="1271375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9" name="直接连接符 448"/>
                  <p:cNvCxnSpPr/>
                  <p:nvPr/>
                </p:nvCxnSpPr>
                <p:spPr>
                  <a:xfrm flipV="1">
                    <a:off x="5724781" y="3356275"/>
                    <a:ext cx="0" cy="840161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29" name="TextBox 1173"/>
                <p:cNvSpPr txBox="1"/>
                <p:nvPr/>
              </p:nvSpPr>
              <p:spPr>
                <a:xfrm>
                  <a:off x="1259802" y="3429157"/>
                  <a:ext cx="1295468" cy="47099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乘车日期</a:t>
                  </a:r>
                </a:p>
              </p:txBody>
            </p:sp>
            <p:sp>
              <p:nvSpPr>
                <p:cNvPr id="430" name="TextBox 94"/>
                <p:cNvSpPr txBox="1">
                  <a:spLocks noChangeArrowheads="1"/>
                </p:cNvSpPr>
                <p:nvPr/>
              </p:nvSpPr>
              <p:spPr bwMode="auto">
                <a:xfrm>
                  <a:off x="1115616" y="3851756"/>
                  <a:ext cx="1656184" cy="471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2017--06--14</a:t>
                  </a:r>
                  <a:endParaRPr lang="zh-CN" altLang="en-US" b="1"/>
                </a:p>
              </p:txBody>
            </p:sp>
            <p:sp>
              <p:nvSpPr>
                <p:cNvPr id="431" name="TextBox 1175"/>
                <p:cNvSpPr txBox="1"/>
                <p:nvPr/>
              </p:nvSpPr>
              <p:spPr>
                <a:xfrm>
                  <a:off x="2772868" y="3429157"/>
                  <a:ext cx="1222935" cy="47099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开车时间</a:t>
                  </a:r>
                </a:p>
              </p:txBody>
            </p:sp>
            <p:sp>
              <p:nvSpPr>
                <p:cNvPr id="432" name="TextBox 96"/>
                <p:cNvSpPr txBox="1">
                  <a:spLocks noChangeArrowheads="1"/>
                </p:cNvSpPr>
                <p:nvPr/>
              </p:nvSpPr>
              <p:spPr bwMode="auto">
                <a:xfrm>
                  <a:off x="2843808" y="3851756"/>
                  <a:ext cx="864096" cy="471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17:20</a:t>
                  </a:r>
                  <a:endParaRPr lang="zh-CN" altLang="en-US" b="1"/>
                </a:p>
              </p:txBody>
            </p:sp>
            <p:sp>
              <p:nvSpPr>
                <p:cNvPr id="433" name="TextBox 1177"/>
                <p:cNvSpPr txBox="1"/>
                <p:nvPr/>
              </p:nvSpPr>
              <p:spPr>
                <a:xfrm>
                  <a:off x="3995803" y="3429157"/>
                  <a:ext cx="791113" cy="47099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车次</a:t>
                  </a:r>
                </a:p>
              </p:txBody>
            </p:sp>
            <p:sp>
              <p:nvSpPr>
                <p:cNvPr id="434" name="TextBox 1178"/>
                <p:cNvSpPr txBox="1"/>
                <p:nvPr/>
              </p:nvSpPr>
              <p:spPr>
                <a:xfrm>
                  <a:off x="4859448" y="3429157"/>
                  <a:ext cx="792799" cy="47099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座号</a:t>
                  </a:r>
                </a:p>
              </p:txBody>
            </p:sp>
            <p:sp>
              <p:nvSpPr>
                <p:cNvPr id="435" name="TextBox 1179"/>
                <p:cNvSpPr txBox="1"/>
                <p:nvPr/>
              </p:nvSpPr>
              <p:spPr>
                <a:xfrm>
                  <a:off x="5723093" y="3429157"/>
                  <a:ext cx="1008711" cy="47099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检票口</a:t>
                  </a:r>
                </a:p>
              </p:txBody>
            </p:sp>
            <p:sp>
              <p:nvSpPr>
                <p:cNvPr id="436" name="TextBox 100"/>
                <p:cNvSpPr txBox="1">
                  <a:spLocks noChangeArrowheads="1"/>
                </p:cNvSpPr>
                <p:nvPr/>
              </p:nvSpPr>
              <p:spPr bwMode="auto">
                <a:xfrm>
                  <a:off x="3995936" y="3861048"/>
                  <a:ext cx="792088" cy="471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7850</a:t>
                  </a:r>
                  <a:endParaRPr lang="zh-CN" altLang="en-US" b="1"/>
                </a:p>
              </p:txBody>
            </p:sp>
            <p:sp>
              <p:nvSpPr>
                <p:cNvPr id="437" name="TextBox 101"/>
                <p:cNvSpPr txBox="1">
                  <a:spLocks noChangeArrowheads="1"/>
                </p:cNvSpPr>
                <p:nvPr/>
              </p:nvSpPr>
              <p:spPr bwMode="auto">
                <a:xfrm>
                  <a:off x="5076056" y="3851756"/>
                  <a:ext cx="496149" cy="4710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11</a:t>
                  </a:r>
                  <a:endParaRPr lang="zh-CN" altLang="en-US" b="1"/>
                </a:p>
              </p:txBody>
            </p:sp>
            <p:sp>
              <p:nvSpPr>
                <p:cNvPr id="438" name="TextBox 102"/>
                <p:cNvSpPr txBox="1">
                  <a:spLocks noChangeArrowheads="1"/>
                </p:cNvSpPr>
                <p:nvPr/>
              </p:nvSpPr>
              <p:spPr bwMode="auto">
                <a:xfrm>
                  <a:off x="5868144" y="3851756"/>
                  <a:ext cx="360040" cy="471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3</a:t>
                  </a:r>
                  <a:endParaRPr lang="zh-CN" altLang="en-US" b="1"/>
                </a:p>
              </p:txBody>
            </p:sp>
            <p:sp>
              <p:nvSpPr>
                <p:cNvPr id="439" name="TextBox 1183"/>
                <p:cNvSpPr txBox="1"/>
                <p:nvPr/>
              </p:nvSpPr>
              <p:spPr>
                <a:xfrm>
                  <a:off x="1043891" y="4283487"/>
                  <a:ext cx="2376712" cy="47099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车型 </a:t>
                  </a:r>
                  <a:r>
                    <a:rPr lang="zh-CN" altLang="en-US" b="1" dirty="0">
                      <a:latin typeface="Arial" charset="0"/>
                      <a:ea typeface="宋体" charset="-122"/>
                    </a:rPr>
                    <a:t>    金龙</a:t>
                  </a:r>
                  <a:r>
                    <a:rPr lang="en-US" altLang="zh-CN" b="1" dirty="0">
                      <a:latin typeface="Arial" charset="0"/>
                      <a:ea typeface="宋体" charset="-122"/>
                    </a:rPr>
                    <a:t>KLQ6</a:t>
                  </a:r>
                  <a:r>
                    <a:rPr lang="zh-CN" altLang="en-US" b="1" dirty="0">
                      <a:latin typeface="Arial" charset="0"/>
                      <a:ea typeface="宋体" charset="-122"/>
                    </a:rPr>
                    <a:t>   </a:t>
                  </a:r>
                </a:p>
              </p:txBody>
            </p:sp>
            <p:sp>
              <p:nvSpPr>
                <p:cNvPr id="440" name="TextBox 1184"/>
                <p:cNvSpPr txBox="1"/>
                <p:nvPr/>
              </p:nvSpPr>
              <p:spPr>
                <a:xfrm>
                  <a:off x="3995803" y="4291585"/>
                  <a:ext cx="2375024" cy="47170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工号 </a:t>
                  </a:r>
                  <a:r>
                    <a:rPr lang="zh-CN" altLang="en-US" b="1" dirty="0">
                      <a:latin typeface="Arial" charset="0"/>
                      <a:ea typeface="宋体" charset="-122"/>
                    </a:rPr>
                    <a:t>      </a:t>
                  </a:r>
                  <a:r>
                    <a:rPr lang="en-US" altLang="zh-CN" b="1" dirty="0">
                      <a:latin typeface="Arial" charset="0"/>
                      <a:ea typeface="宋体" charset="-122"/>
                    </a:rPr>
                    <a:t>0011</a:t>
                  </a:r>
                  <a:endParaRPr lang="zh-CN" altLang="en-US" b="1" dirty="0">
                    <a:latin typeface="Arial" charset="0"/>
                    <a:ea typeface="宋体" charset="-122"/>
                  </a:endParaRPr>
                </a:p>
              </p:txBody>
            </p:sp>
          </p:grpSp>
        </p:grpSp>
      </p:grpSp>
      <p:grpSp>
        <p:nvGrpSpPr>
          <p:cNvPr id="500" name="组合 85"/>
          <p:cNvGrpSpPr>
            <a:grpSpLocks/>
          </p:cNvGrpSpPr>
          <p:nvPr/>
        </p:nvGrpSpPr>
        <p:grpSpPr bwMode="auto">
          <a:xfrm>
            <a:off x="1843088" y="2531222"/>
            <a:ext cx="6121400" cy="2879725"/>
            <a:chOff x="827584" y="1556792"/>
            <a:chExt cx="6504723" cy="3672408"/>
          </a:xfrm>
        </p:grpSpPr>
        <p:sp>
          <p:nvSpPr>
            <p:cNvPr id="501" name="矩形 500"/>
            <p:cNvSpPr/>
            <p:nvPr/>
          </p:nvSpPr>
          <p:spPr>
            <a:xfrm>
              <a:off x="827584" y="1556792"/>
              <a:ext cx="6336032" cy="3672408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502" name="组合 100"/>
            <p:cNvGrpSpPr>
              <a:grpSpLocks/>
            </p:cNvGrpSpPr>
            <p:nvPr/>
          </p:nvGrpSpPr>
          <p:grpSpPr bwMode="auto">
            <a:xfrm>
              <a:off x="911930" y="1700531"/>
              <a:ext cx="6420377" cy="3489953"/>
              <a:chOff x="911930" y="2420611"/>
              <a:chExt cx="6420377" cy="3489953"/>
            </a:xfrm>
          </p:grpSpPr>
          <p:sp>
            <p:nvSpPr>
              <p:cNvPr id="535" name="TextBox 4"/>
              <p:cNvSpPr txBox="1"/>
              <p:nvPr/>
            </p:nvSpPr>
            <p:spPr>
              <a:xfrm>
                <a:off x="4311053" y="2916608"/>
                <a:ext cx="3021254" cy="47099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600" b="1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发票代码 </a:t>
                </a:r>
                <a:r>
                  <a:rPr lang="en-US" altLang="zh-CN" b="1" dirty="0">
                    <a:latin typeface="新宋体" pitchFamily="49" charset="-122"/>
                    <a:ea typeface="新宋体" pitchFamily="49" charset="-122"/>
                  </a:rPr>
                  <a:t>152221506107</a:t>
                </a:r>
                <a:endParaRPr lang="zh-CN" altLang="en-US" b="1" dirty="0">
                  <a:latin typeface="新宋体" pitchFamily="49" charset="-122"/>
                  <a:ea typeface="新宋体" pitchFamily="49" charset="-122"/>
                </a:endParaRPr>
              </a:p>
            </p:txBody>
          </p:sp>
          <p:sp>
            <p:nvSpPr>
              <p:cNvPr id="536" name="TextBox 551"/>
              <p:cNvSpPr txBox="1"/>
              <p:nvPr/>
            </p:nvSpPr>
            <p:spPr>
              <a:xfrm>
                <a:off x="4319487" y="3214208"/>
                <a:ext cx="2491566" cy="46968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600" b="1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发票号码   </a:t>
                </a:r>
                <a:r>
                  <a:rPr lang="en-US" altLang="zh-CN" b="1" dirty="0">
                    <a:latin typeface="新宋体" pitchFamily="49" charset="-122"/>
                    <a:ea typeface="新宋体" pitchFamily="49" charset="-122"/>
                  </a:rPr>
                  <a:t>09497656</a:t>
                </a:r>
                <a:endParaRPr lang="zh-CN" altLang="en-US" b="1" dirty="0">
                  <a:latin typeface="新宋体" pitchFamily="49" charset="-122"/>
                  <a:ea typeface="新宋体" pitchFamily="49" charset="-122"/>
                </a:endParaRPr>
              </a:p>
            </p:txBody>
          </p:sp>
          <p:sp>
            <p:nvSpPr>
              <p:cNvPr id="537" name="TextBox 552"/>
              <p:cNvSpPr txBox="1"/>
              <p:nvPr/>
            </p:nvSpPr>
            <p:spPr>
              <a:xfrm>
                <a:off x="911930" y="3285064"/>
                <a:ext cx="4077261" cy="51016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起讫站：</a:t>
                </a:r>
                <a:r>
                  <a:rPr lang="zh-CN" altLang="en-US" sz="2000" b="1" dirty="0">
                    <a:latin typeface="新宋体" pitchFamily="49" charset="-122"/>
                    <a:ea typeface="新宋体" pitchFamily="49" charset="-122"/>
                  </a:rPr>
                  <a:t>铜仁到 高铁南</a:t>
                </a:r>
              </a:p>
            </p:txBody>
          </p:sp>
          <p:sp>
            <p:nvSpPr>
              <p:cNvPr id="538" name="TextBox 553"/>
              <p:cNvSpPr txBox="1"/>
              <p:nvPr/>
            </p:nvSpPr>
            <p:spPr>
              <a:xfrm>
                <a:off x="911930" y="3687936"/>
                <a:ext cx="4077262" cy="58874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票价</a:t>
                </a:r>
                <a:r>
                  <a:rPr lang="zh-CN" altLang="en-US" sz="20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    </a:t>
                </a:r>
                <a:r>
                  <a:rPr lang="en-US" altLang="zh-CN" sz="2400" b="1" dirty="0">
                    <a:latin typeface="新宋体" pitchFamily="49" charset="-122"/>
                    <a:ea typeface="新宋体" pitchFamily="49" charset="-122"/>
                  </a:rPr>
                  <a:t>28</a:t>
                </a:r>
                <a:r>
                  <a:rPr lang="en-US" altLang="zh-CN" sz="20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 </a:t>
                </a:r>
                <a:r>
                  <a:rPr lang="en-US" altLang="zh-CN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</a:t>
                </a: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元  </a:t>
                </a:r>
                <a:r>
                  <a:rPr lang="zh-CN" altLang="en-US" sz="2400" b="1" dirty="0">
                    <a:latin typeface="新宋体" pitchFamily="49" charset="-122"/>
                    <a:ea typeface="新宋体" pitchFamily="49" charset="-122"/>
                  </a:rPr>
                  <a:t>全</a:t>
                </a:r>
                <a:r>
                  <a:rPr lang="zh-CN" altLang="en-US" sz="24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</a:t>
                </a:r>
                <a:r>
                  <a:rPr lang="zh-CN" altLang="en-US" sz="20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</a:t>
                </a: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票</a:t>
                </a:r>
                <a:endParaRPr lang="zh-CN" altLang="en-US" b="1" dirty="0">
                  <a:latin typeface="新宋体" pitchFamily="49" charset="-122"/>
                  <a:ea typeface="新宋体" pitchFamily="49" charset="-122"/>
                </a:endParaRPr>
              </a:p>
            </p:txBody>
          </p:sp>
          <p:sp>
            <p:nvSpPr>
              <p:cNvPr id="539" name="TextBox 554"/>
              <p:cNvSpPr txBox="1"/>
              <p:nvPr/>
            </p:nvSpPr>
            <p:spPr>
              <a:xfrm>
                <a:off x="972658" y="5518067"/>
                <a:ext cx="4752024" cy="39249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400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备注：票价内含旅客站务费</a:t>
                </a:r>
                <a:r>
                  <a:rPr lang="en-US" altLang="zh-CN" sz="1400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0.50</a:t>
                </a:r>
                <a:r>
                  <a:rPr lang="zh-CN" altLang="en-US" sz="1400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元。手开无效</a:t>
                </a:r>
              </a:p>
            </p:txBody>
          </p:sp>
          <p:grpSp>
            <p:nvGrpSpPr>
              <p:cNvPr id="540" name="组合 53"/>
              <p:cNvGrpSpPr>
                <a:grpSpLocks/>
              </p:cNvGrpSpPr>
              <p:nvPr/>
            </p:nvGrpSpPr>
            <p:grpSpPr bwMode="auto">
              <a:xfrm>
                <a:off x="4394750" y="3573016"/>
                <a:ext cx="2265482" cy="404331"/>
                <a:chOff x="4572000" y="1484784"/>
                <a:chExt cx="2160240" cy="792088"/>
              </a:xfrm>
            </p:grpSpPr>
            <p:cxnSp>
              <p:nvCxnSpPr>
                <p:cNvPr id="555" name="直接连接符 554"/>
                <p:cNvCxnSpPr/>
                <p:nvPr/>
              </p:nvCxnSpPr>
              <p:spPr>
                <a:xfrm>
                  <a:off x="4572618" y="1495751"/>
                  <a:ext cx="0" cy="781296"/>
                </a:xfrm>
                <a:prstGeom prst="line">
                  <a:avLst/>
                </a:prstGeom>
                <a:ln w="508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6" name="直接连接符 555"/>
                <p:cNvCxnSpPr/>
                <p:nvPr/>
              </p:nvCxnSpPr>
              <p:spPr>
                <a:xfrm>
                  <a:off x="4645002" y="1495751"/>
                  <a:ext cx="0" cy="78129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7" name="直接连接符 37"/>
                <p:cNvCxnSpPr/>
                <p:nvPr/>
              </p:nvCxnSpPr>
              <p:spPr>
                <a:xfrm>
                  <a:off x="4717387" y="1495751"/>
                  <a:ext cx="0" cy="78129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8" name="直接连接符 557"/>
                <p:cNvCxnSpPr/>
                <p:nvPr/>
              </p:nvCxnSpPr>
              <p:spPr>
                <a:xfrm>
                  <a:off x="4789771" y="1495751"/>
                  <a:ext cx="0" cy="781296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9" name="直接连接符 558"/>
                <p:cNvCxnSpPr/>
                <p:nvPr/>
              </p:nvCxnSpPr>
              <p:spPr>
                <a:xfrm>
                  <a:off x="4860547" y="1495751"/>
                  <a:ext cx="0" cy="781296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0" name="直接连接符 559"/>
                <p:cNvCxnSpPr/>
                <p:nvPr/>
              </p:nvCxnSpPr>
              <p:spPr>
                <a:xfrm>
                  <a:off x="4932932" y="1495751"/>
                  <a:ext cx="0" cy="781296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1" name="直接连接符 560"/>
                <p:cNvCxnSpPr/>
                <p:nvPr/>
              </p:nvCxnSpPr>
              <p:spPr>
                <a:xfrm>
                  <a:off x="5003708" y="1495751"/>
                  <a:ext cx="0" cy="78129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2" name="直接连接符 561"/>
                <p:cNvCxnSpPr/>
                <p:nvPr/>
              </p:nvCxnSpPr>
              <p:spPr>
                <a:xfrm>
                  <a:off x="5077701" y="1495751"/>
                  <a:ext cx="0" cy="78129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3" name="直接连接符 43"/>
                <p:cNvCxnSpPr/>
                <p:nvPr/>
              </p:nvCxnSpPr>
              <p:spPr>
                <a:xfrm>
                  <a:off x="5150085" y="1495751"/>
                  <a:ext cx="0" cy="781296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4" name="直接连接符 44"/>
                <p:cNvCxnSpPr/>
                <p:nvPr/>
              </p:nvCxnSpPr>
              <p:spPr>
                <a:xfrm>
                  <a:off x="5220861" y="1495751"/>
                  <a:ext cx="0" cy="78129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5" name="直接连接符 564"/>
                <p:cNvCxnSpPr/>
                <p:nvPr/>
              </p:nvCxnSpPr>
              <p:spPr>
                <a:xfrm>
                  <a:off x="5364022" y="1495751"/>
                  <a:ext cx="0" cy="781296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6" name="直接连接符 46"/>
                <p:cNvCxnSpPr/>
                <p:nvPr/>
              </p:nvCxnSpPr>
              <p:spPr>
                <a:xfrm>
                  <a:off x="6084650" y="1495751"/>
                  <a:ext cx="0" cy="781296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7" name="直接连接符 566"/>
                <p:cNvCxnSpPr/>
                <p:nvPr/>
              </p:nvCxnSpPr>
              <p:spPr>
                <a:xfrm>
                  <a:off x="6589734" y="1495751"/>
                  <a:ext cx="0" cy="781296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8" name="直接连接符 48"/>
                <p:cNvCxnSpPr/>
                <p:nvPr/>
              </p:nvCxnSpPr>
              <p:spPr>
                <a:xfrm>
                  <a:off x="6444964" y="1495751"/>
                  <a:ext cx="0" cy="781296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9" name="直接连接符 568"/>
                <p:cNvCxnSpPr/>
                <p:nvPr/>
              </p:nvCxnSpPr>
              <p:spPr>
                <a:xfrm>
                  <a:off x="6517349" y="1495751"/>
                  <a:ext cx="0" cy="781296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0" name="直接连接符 50"/>
                <p:cNvCxnSpPr/>
                <p:nvPr/>
              </p:nvCxnSpPr>
              <p:spPr>
                <a:xfrm>
                  <a:off x="6732894" y="1495751"/>
                  <a:ext cx="0" cy="781296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1" name="直接连接符 570"/>
                <p:cNvCxnSpPr/>
                <p:nvPr/>
              </p:nvCxnSpPr>
              <p:spPr>
                <a:xfrm>
                  <a:off x="6301803" y="1495751"/>
                  <a:ext cx="0" cy="781296"/>
                </a:xfrm>
                <a:prstGeom prst="line">
                  <a:avLst/>
                </a:prstGeom>
                <a:ln w="508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2" name="直接连接符 52"/>
                <p:cNvCxnSpPr/>
                <p:nvPr/>
              </p:nvCxnSpPr>
              <p:spPr>
                <a:xfrm>
                  <a:off x="5798329" y="1495751"/>
                  <a:ext cx="0" cy="781296"/>
                </a:xfrm>
                <a:prstGeom prst="line">
                  <a:avLst/>
                </a:prstGeom>
                <a:ln w="508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3" name="直接连接符 572"/>
                <p:cNvCxnSpPr/>
                <p:nvPr/>
              </p:nvCxnSpPr>
              <p:spPr>
                <a:xfrm>
                  <a:off x="5581175" y="1495751"/>
                  <a:ext cx="0" cy="781296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4" name="直接连接符 54"/>
                <p:cNvCxnSpPr/>
                <p:nvPr/>
              </p:nvCxnSpPr>
              <p:spPr>
                <a:xfrm>
                  <a:off x="5508791" y="1495751"/>
                  <a:ext cx="0" cy="781296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5" name="直接连接符 574"/>
                <p:cNvCxnSpPr/>
                <p:nvPr/>
              </p:nvCxnSpPr>
              <p:spPr>
                <a:xfrm>
                  <a:off x="6229419" y="1495751"/>
                  <a:ext cx="0" cy="781296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6" name="直接连接符 575"/>
                <p:cNvCxnSpPr/>
                <p:nvPr/>
              </p:nvCxnSpPr>
              <p:spPr>
                <a:xfrm>
                  <a:off x="5941489" y="1495751"/>
                  <a:ext cx="0" cy="781296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7" name="直接连接符 576"/>
                <p:cNvCxnSpPr/>
                <p:nvPr/>
              </p:nvCxnSpPr>
              <p:spPr>
                <a:xfrm>
                  <a:off x="5653560" y="1495751"/>
                  <a:ext cx="0" cy="78129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8" name="直接连接符 577"/>
                <p:cNvCxnSpPr/>
                <p:nvPr/>
              </p:nvCxnSpPr>
              <p:spPr>
                <a:xfrm>
                  <a:off x="5724336" y="1495751"/>
                  <a:ext cx="0" cy="78129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41" name="组合 99"/>
              <p:cNvGrpSpPr>
                <a:grpSpLocks/>
              </p:cNvGrpSpPr>
              <p:nvPr/>
            </p:nvGrpSpPr>
            <p:grpSpPr bwMode="auto">
              <a:xfrm>
                <a:off x="1115615" y="2420611"/>
                <a:ext cx="5132009" cy="824242"/>
                <a:chOff x="1115615" y="2420611"/>
                <a:chExt cx="5132009" cy="824242"/>
              </a:xfrm>
            </p:grpSpPr>
            <p:cxnSp>
              <p:nvCxnSpPr>
                <p:cNvPr id="542" name="直接连接符 541"/>
                <p:cNvCxnSpPr/>
                <p:nvPr/>
              </p:nvCxnSpPr>
              <p:spPr>
                <a:xfrm>
                  <a:off x="2062402" y="2853850"/>
                  <a:ext cx="4154858" cy="0"/>
                </a:xfrm>
                <a:prstGeom prst="line">
                  <a:avLst/>
                </a:prstGeom>
                <a:ln w="2540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43" name="组合 96"/>
                <p:cNvGrpSpPr>
                  <a:grpSpLocks/>
                </p:cNvGrpSpPr>
                <p:nvPr/>
              </p:nvGrpSpPr>
              <p:grpSpPr bwMode="auto">
                <a:xfrm>
                  <a:off x="1115615" y="2420611"/>
                  <a:ext cx="5132009" cy="824242"/>
                  <a:chOff x="1115616" y="2420611"/>
                  <a:chExt cx="4968889" cy="824242"/>
                </a:xfrm>
              </p:grpSpPr>
              <p:sp>
                <p:nvSpPr>
                  <p:cNvPr id="544" name="TextBox 559"/>
                  <p:cNvSpPr txBox="1"/>
                  <p:nvPr/>
                </p:nvSpPr>
                <p:spPr>
                  <a:xfrm>
                    <a:off x="1980044" y="2420611"/>
                    <a:ext cx="4104461" cy="824242"/>
                  </a:xfrm>
                  <a:prstGeom prst="rect">
                    <a:avLst/>
                  </a:prstGeom>
                  <a:noFill/>
                </p:spPr>
                <p:txBody>
                  <a:bodyPr>
                    <a:spAutoFit/>
                  </a:bodyPr>
                  <a:lstStyle/>
                  <a:p>
                    <a:pPr algn="ctr">
                      <a:defRPr/>
                    </a:pPr>
                    <a:r>
                      <a:rPr lang="zh-CN" altLang="en-US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黑体" pitchFamily="49" charset="-122"/>
                        <a:ea typeface="黑体" pitchFamily="49" charset="-122"/>
                      </a:rPr>
                      <a:t>铜仁全通汽车运输有限责任公司客运票</a:t>
                    </a:r>
                    <a:endParaRPr lang="en-US" altLang="zh-CN" b="1" dirty="0">
                      <a:solidFill>
                        <a:schemeClr val="accent6">
                          <a:lumMod val="75000"/>
                        </a:schemeClr>
                      </a:solidFill>
                      <a:latin typeface="黑体" pitchFamily="49" charset="-122"/>
                      <a:ea typeface="黑体" pitchFamily="49" charset="-122"/>
                    </a:endParaRPr>
                  </a:p>
                </p:txBody>
              </p:sp>
              <p:grpSp>
                <p:nvGrpSpPr>
                  <p:cNvPr id="545" name="组合 86"/>
                  <p:cNvGrpSpPr>
                    <a:grpSpLocks/>
                  </p:cNvGrpSpPr>
                  <p:nvPr/>
                </p:nvGrpSpPr>
                <p:grpSpPr bwMode="auto">
                  <a:xfrm>
                    <a:off x="1115616" y="2428259"/>
                    <a:ext cx="591191" cy="568693"/>
                    <a:chOff x="1331640" y="2068219"/>
                    <a:chExt cx="591191" cy="568693"/>
                  </a:xfrm>
                </p:grpSpPr>
                <p:sp>
                  <p:nvSpPr>
                    <p:cNvPr id="546" name="弧形 545"/>
                    <p:cNvSpPr/>
                    <p:nvPr/>
                  </p:nvSpPr>
                  <p:spPr>
                    <a:xfrm rot="1354171">
                      <a:off x="1408822" y="2074742"/>
                      <a:ext cx="514487" cy="498022"/>
                    </a:xfrm>
                    <a:prstGeom prst="arc">
                      <a:avLst>
                        <a:gd name="adj1" fmla="val 15579663"/>
                        <a:gd name="adj2" fmla="val 21067988"/>
                      </a:avLst>
                    </a:prstGeom>
                    <a:solidFill>
                      <a:schemeClr val="bg1"/>
                    </a:solidFill>
                    <a:ln w="69850">
                      <a:solidFill>
                        <a:schemeClr val="accent6">
                          <a:lumMod val="7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zh-CN" altLang="en-US"/>
                    </a:p>
                  </p:txBody>
                </p:sp>
                <p:grpSp>
                  <p:nvGrpSpPr>
                    <p:cNvPr id="547" name="组合 11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331640" y="2072883"/>
                      <a:ext cx="553068" cy="564029"/>
                      <a:chOff x="1403740" y="2058892"/>
                      <a:chExt cx="553068" cy="564029"/>
                    </a:xfrm>
                  </p:grpSpPr>
                  <p:sp>
                    <p:nvSpPr>
                      <p:cNvPr id="548" name="弧形 28"/>
                      <p:cNvSpPr/>
                      <p:nvPr/>
                    </p:nvSpPr>
                    <p:spPr>
                      <a:xfrm rot="7746521">
                        <a:off x="1445585" y="2091697"/>
                        <a:ext cx="526364" cy="537352"/>
                      </a:xfrm>
                      <a:prstGeom prst="arc">
                        <a:avLst>
                          <a:gd name="adj1" fmla="val 15230483"/>
                          <a:gd name="adj2" fmla="val 1603118"/>
                        </a:avLst>
                      </a:prstGeom>
                      <a:solidFill>
                        <a:schemeClr val="bg1"/>
                      </a:solidFill>
                      <a:ln w="69850">
                        <a:solidFill>
                          <a:schemeClr val="accent6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zh-CN" altLang="en-US"/>
                      </a:p>
                    </p:txBody>
                  </p:sp>
                  <p:grpSp>
                    <p:nvGrpSpPr>
                      <p:cNvPr id="549" name="组合 11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403740" y="2058892"/>
                        <a:ext cx="503964" cy="514188"/>
                        <a:chOff x="1403740" y="2058892"/>
                        <a:chExt cx="503964" cy="514188"/>
                      </a:xfrm>
                    </p:grpSpPr>
                    <p:sp>
                      <p:nvSpPr>
                        <p:cNvPr id="550" name="弧形 30"/>
                        <p:cNvSpPr/>
                        <p:nvPr/>
                      </p:nvSpPr>
                      <p:spPr>
                        <a:xfrm rot="15014040">
                          <a:off x="1409192" y="2059766"/>
                          <a:ext cx="514217" cy="524286"/>
                        </a:xfrm>
                        <a:prstGeom prst="arc">
                          <a:avLst>
                            <a:gd name="adj1" fmla="val 16739022"/>
                            <a:gd name="adj2" fmla="val 200284"/>
                          </a:avLst>
                        </a:prstGeom>
                        <a:solidFill>
                          <a:schemeClr val="bg1"/>
                        </a:solidFill>
                        <a:ln w="69850">
                          <a:solidFill>
                            <a:schemeClr val="accent6">
                              <a:lumMod val="75000"/>
                            </a:schemeClr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zh-CN" altLang="en-US"/>
                        </a:p>
                      </p:txBody>
                    </p:sp>
                    <p:grpSp>
                      <p:nvGrpSpPr>
                        <p:cNvPr id="551" name="组合 11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475656" y="2132856"/>
                          <a:ext cx="432048" cy="360040"/>
                          <a:chOff x="2627784" y="1844824"/>
                          <a:chExt cx="432048" cy="360040"/>
                        </a:xfrm>
                      </p:grpSpPr>
                      <p:cxnSp>
                        <p:nvCxnSpPr>
                          <p:cNvPr id="552" name="直接连接符 551"/>
                          <p:cNvCxnSpPr/>
                          <p:nvPr/>
                        </p:nvCxnSpPr>
                        <p:spPr>
                          <a:xfrm flipH="1">
                            <a:off x="2628150" y="2066270"/>
                            <a:ext cx="223760" cy="137665"/>
                          </a:xfrm>
                          <a:prstGeom prst="line">
                            <a:avLst/>
                          </a:prstGeom>
                          <a:ln w="63500">
                            <a:solidFill>
                              <a:schemeClr val="accent6">
                                <a:lumMod val="75000"/>
                              </a:schemeClr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553" name="直接连接符 552"/>
                          <p:cNvCxnSpPr/>
                          <p:nvPr/>
                        </p:nvCxnSpPr>
                        <p:spPr>
                          <a:xfrm>
                            <a:off x="2845378" y="2066270"/>
                            <a:ext cx="235194" cy="137665"/>
                          </a:xfrm>
                          <a:prstGeom prst="line">
                            <a:avLst/>
                          </a:prstGeom>
                          <a:ln w="63500">
                            <a:solidFill>
                              <a:schemeClr val="accent6">
                                <a:lumMod val="75000"/>
                              </a:schemeClr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554" name="直接连接符 553"/>
                          <p:cNvCxnSpPr/>
                          <p:nvPr/>
                        </p:nvCxnSpPr>
                        <p:spPr>
                          <a:xfrm>
                            <a:off x="2845378" y="1851675"/>
                            <a:ext cx="11434" cy="265206"/>
                          </a:xfrm>
                          <a:prstGeom prst="line">
                            <a:avLst/>
                          </a:prstGeom>
                          <a:ln w="63500">
                            <a:solidFill>
                              <a:schemeClr val="accent6">
                                <a:lumMod val="75000"/>
                              </a:schemeClr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</p:grpSp>
                  </p:grpSp>
                </p:grpSp>
              </p:grpSp>
            </p:grpSp>
          </p:grpSp>
        </p:grpSp>
        <p:grpSp>
          <p:nvGrpSpPr>
            <p:cNvPr id="503" name="Group 33"/>
            <p:cNvGrpSpPr>
              <a:grpSpLocks/>
            </p:cNvGrpSpPr>
            <p:nvPr/>
          </p:nvGrpSpPr>
          <p:grpSpPr bwMode="auto">
            <a:xfrm>
              <a:off x="3038784" y="1772816"/>
              <a:ext cx="1461208" cy="876051"/>
              <a:chOff x="1020" y="1344"/>
              <a:chExt cx="1316" cy="816"/>
            </a:xfrm>
          </p:grpSpPr>
          <p:grpSp>
            <p:nvGrpSpPr>
              <p:cNvPr id="529" name="Group 27"/>
              <p:cNvGrpSpPr>
                <a:grpSpLocks/>
              </p:cNvGrpSpPr>
              <p:nvPr/>
            </p:nvGrpSpPr>
            <p:grpSpPr bwMode="auto">
              <a:xfrm>
                <a:off x="1020" y="1344"/>
                <a:ext cx="1316" cy="816"/>
                <a:chOff x="4860" y="4376"/>
                <a:chExt cx="2160" cy="1248"/>
              </a:xfrm>
            </p:grpSpPr>
            <p:sp>
              <p:nvSpPr>
                <p:cNvPr id="533" name="Oval 28"/>
                <p:cNvSpPr>
                  <a:spLocks noChangeArrowheads="1"/>
                </p:cNvSpPr>
                <p:nvPr/>
              </p:nvSpPr>
              <p:spPr bwMode="auto">
                <a:xfrm>
                  <a:off x="4860" y="4376"/>
                  <a:ext cx="2160" cy="1248"/>
                </a:xfrm>
                <a:prstGeom prst="ellipse">
                  <a:avLst/>
                </a:prstGeom>
                <a:solidFill>
                  <a:srgbClr val="FFFFFF">
                    <a:alpha val="3922"/>
                  </a:srgbClr>
                </a:solidFill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534" name="Oval 29"/>
                <p:cNvSpPr>
                  <a:spLocks noChangeArrowheads="1"/>
                </p:cNvSpPr>
                <p:nvPr/>
              </p:nvSpPr>
              <p:spPr bwMode="auto">
                <a:xfrm>
                  <a:off x="4954" y="4454"/>
                  <a:ext cx="1971" cy="1092"/>
                </a:xfrm>
                <a:prstGeom prst="ellipse">
                  <a:avLst/>
                </a:prstGeom>
                <a:solidFill>
                  <a:srgbClr val="FFFFFF">
                    <a:alpha val="0"/>
                  </a:srgbClr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sp>
            <p:nvSpPr>
              <p:cNvPr id="530" name="WordArt 30"/>
              <p:cNvSpPr>
                <a:spLocks noChangeAspect="1" noChangeArrowheads="1" noChangeShapeType="1" noTextEdit="1"/>
              </p:cNvSpPr>
              <p:nvPr/>
            </p:nvSpPr>
            <p:spPr bwMode="auto">
              <a:xfrm>
                <a:off x="1292" y="1525"/>
                <a:ext cx="783" cy="258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0852364"/>
                  </a:avLst>
                </a:prstTxWarp>
              </a:bodyPr>
              <a:lstStyle/>
              <a:p>
                <a:pPr algn="ctr"/>
                <a:r>
                  <a:rPr lang="zh-CN" altLang="en-US" sz="3200" kern="10">
                    <a:ln w="952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noFill/>
                    <a:latin typeface="宋体" panose="02010600030101010101" pitchFamily="2" charset="-122"/>
                  </a:rPr>
                  <a:t>全国统一发票监制章</a:t>
                </a:r>
              </a:p>
            </p:txBody>
          </p:sp>
          <p:sp>
            <p:nvSpPr>
              <p:cNvPr id="531" name="WordArt 3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338" y="1706"/>
                <a:ext cx="672" cy="9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zh-CN" altLang="en-US" sz="1200" kern="10">
                    <a:ln w="952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latin typeface="宋体" panose="02010600030101010101" pitchFamily="2" charset="-122"/>
                  </a:rPr>
                  <a:t>贵州省铜仁市</a:t>
                </a:r>
              </a:p>
            </p:txBody>
          </p:sp>
          <p:sp>
            <p:nvSpPr>
              <p:cNvPr id="532" name="WordArt 3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92" y="1497"/>
                <a:ext cx="972" cy="561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Down">
                  <a:avLst>
                    <a:gd name="adj" fmla="val 881421"/>
                  </a:avLst>
                </a:prstTxWarp>
              </a:bodyPr>
              <a:lstStyle/>
              <a:p>
                <a:pPr algn="ctr"/>
                <a:r>
                  <a:rPr lang="zh-CN" altLang="en-US" sz="1000" kern="10">
                    <a:ln w="952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宋体" panose="02010600030101010101" pitchFamily="2" charset="-122"/>
                  </a:rPr>
                  <a:t>国 家 税 务 局 监 制</a:t>
                </a:r>
              </a:p>
            </p:txBody>
          </p:sp>
        </p:grpSp>
        <p:grpSp>
          <p:nvGrpSpPr>
            <p:cNvPr id="504" name="组合 82"/>
            <p:cNvGrpSpPr>
              <a:grpSpLocks/>
            </p:cNvGrpSpPr>
            <p:nvPr/>
          </p:nvGrpSpPr>
          <p:grpSpPr bwMode="auto">
            <a:xfrm>
              <a:off x="1043508" y="3500294"/>
              <a:ext cx="5688259" cy="1407015"/>
              <a:chOff x="1043508" y="3356278"/>
              <a:chExt cx="5688259" cy="1407015"/>
            </a:xfrm>
          </p:grpSpPr>
          <p:cxnSp>
            <p:nvCxnSpPr>
              <p:cNvPr id="505" name="直接连接符 504"/>
              <p:cNvCxnSpPr/>
              <p:nvPr/>
            </p:nvCxnSpPr>
            <p:spPr>
              <a:xfrm flipV="1">
                <a:off x="6586692" y="3356278"/>
                <a:ext cx="0" cy="1295668"/>
              </a:xfrm>
              <a:prstGeom prst="line">
                <a:avLst/>
              </a:prstGeom>
              <a:ln w="254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06" name="组合 152"/>
              <p:cNvGrpSpPr>
                <a:grpSpLocks/>
              </p:cNvGrpSpPr>
              <p:nvPr/>
            </p:nvGrpSpPr>
            <p:grpSpPr bwMode="auto">
              <a:xfrm>
                <a:off x="1043508" y="3356992"/>
                <a:ext cx="5688259" cy="1406301"/>
                <a:chOff x="1043508" y="3356992"/>
                <a:chExt cx="5688259" cy="1406301"/>
              </a:xfrm>
            </p:grpSpPr>
            <p:grpSp>
              <p:nvGrpSpPr>
                <p:cNvPr id="507" name="组合 139"/>
                <p:cNvGrpSpPr>
                  <a:grpSpLocks/>
                </p:cNvGrpSpPr>
                <p:nvPr/>
              </p:nvGrpSpPr>
              <p:grpSpPr bwMode="auto">
                <a:xfrm>
                  <a:off x="1043608" y="3356992"/>
                  <a:ext cx="5544616" cy="1296144"/>
                  <a:chOff x="1043608" y="3356992"/>
                  <a:chExt cx="5544616" cy="1296144"/>
                </a:xfrm>
              </p:grpSpPr>
              <p:cxnSp>
                <p:nvCxnSpPr>
                  <p:cNvPr id="520" name="直接连接符 519"/>
                  <p:cNvCxnSpPr/>
                  <p:nvPr/>
                </p:nvCxnSpPr>
                <p:spPr>
                  <a:xfrm>
                    <a:off x="1043508" y="4627652"/>
                    <a:ext cx="5544872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1" name="直接连接符 520"/>
                  <p:cNvCxnSpPr/>
                  <p:nvPr/>
                </p:nvCxnSpPr>
                <p:spPr>
                  <a:xfrm>
                    <a:off x="1043508" y="4196438"/>
                    <a:ext cx="5544872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2" name="直接连接符 521"/>
                  <p:cNvCxnSpPr/>
                  <p:nvPr/>
                </p:nvCxnSpPr>
                <p:spPr>
                  <a:xfrm>
                    <a:off x="1043508" y="3789517"/>
                    <a:ext cx="5544872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3" name="直接连接符 522"/>
                  <p:cNvCxnSpPr/>
                  <p:nvPr/>
                </p:nvCxnSpPr>
                <p:spPr>
                  <a:xfrm>
                    <a:off x="1043508" y="3356278"/>
                    <a:ext cx="5544872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4" name="直接连接符 523"/>
                  <p:cNvCxnSpPr/>
                  <p:nvPr/>
                </p:nvCxnSpPr>
                <p:spPr>
                  <a:xfrm flipV="1">
                    <a:off x="1043508" y="3356278"/>
                    <a:ext cx="0" cy="1271375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5" name="直接连接符 524"/>
                  <p:cNvCxnSpPr/>
                  <p:nvPr/>
                </p:nvCxnSpPr>
                <p:spPr>
                  <a:xfrm flipV="1">
                    <a:off x="4860985" y="3356278"/>
                    <a:ext cx="0" cy="840161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6" name="直接连接符 525"/>
                  <p:cNvCxnSpPr/>
                  <p:nvPr/>
                </p:nvCxnSpPr>
                <p:spPr>
                  <a:xfrm flipV="1">
                    <a:off x="2770903" y="3356278"/>
                    <a:ext cx="0" cy="840161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7" name="直接连接符 526"/>
                  <p:cNvCxnSpPr/>
                  <p:nvPr/>
                </p:nvCxnSpPr>
                <p:spPr>
                  <a:xfrm flipV="1">
                    <a:off x="3923063" y="3356278"/>
                    <a:ext cx="0" cy="1271375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8" name="直接连接符 527"/>
                  <p:cNvCxnSpPr/>
                  <p:nvPr/>
                </p:nvCxnSpPr>
                <p:spPr>
                  <a:xfrm flipV="1">
                    <a:off x="5724683" y="3356278"/>
                    <a:ext cx="0" cy="840161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508" name="TextBox 523"/>
                <p:cNvSpPr txBox="1"/>
                <p:nvPr/>
              </p:nvSpPr>
              <p:spPr>
                <a:xfrm>
                  <a:off x="1259432" y="3429159"/>
                  <a:ext cx="1295546" cy="47099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乘车日期</a:t>
                  </a:r>
                </a:p>
              </p:txBody>
            </p:sp>
            <p:sp>
              <p:nvSpPr>
                <p:cNvPr id="509" name="TextBox 94"/>
                <p:cNvSpPr txBox="1">
                  <a:spLocks noChangeArrowheads="1"/>
                </p:cNvSpPr>
                <p:nvPr/>
              </p:nvSpPr>
              <p:spPr bwMode="auto">
                <a:xfrm>
                  <a:off x="1115616" y="3851756"/>
                  <a:ext cx="1656184" cy="4709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2017--06--10</a:t>
                  </a:r>
                  <a:endParaRPr lang="zh-CN" altLang="en-US" b="1"/>
                </a:p>
              </p:txBody>
            </p:sp>
            <p:sp>
              <p:nvSpPr>
                <p:cNvPr id="510" name="TextBox 525"/>
                <p:cNvSpPr txBox="1"/>
                <p:nvPr/>
              </p:nvSpPr>
              <p:spPr>
                <a:xfrm>
                  <a:off x="2772591" y="3429159"/>
                  <a:ext cx="1223009" cy="47099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开车时间</a:t>
                  </a:r>
                </a:p>
              </p:txBody>
            </p:sp>
            <p:sp>
              <p:nvSpPr>
                <p:cNvPr id="511" name="TextBox 96"/>
                <p:cNvSpPr txBox="1">
                  <a:spLocks noChangeArrowheads="1"/>
                </p:cNvSpPr>
                <p:nvPr/>
              </p:nvSpPr>
              <p:spPr bwMode="auto">
                <a:xfrm>
                  <a:off x="2843808" y="3851756"/>
                  <a:ext cx="864096" cy="4709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07:10</a:t>
                  </a:r>
                  <a:endParaRPr lang="zh-CN" altLang="en-US" b="1"/>
                </a:p>
              </p:txBody>
            </p:sp>
            <p:sp>
              <p:nvSpPr>
                <p:cNvPr id="512" name="TextBox 527"/>
                <p:cNvSpPr txBox="1"/>
                <p:nvPr/>
              </p:nvSpPr>
              <p:spPr>
                <a:xfrm>
                  <a:off x="3995599" y="3429159"/>
                  <a:ext cx="791161" cy="47099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车次</a:t>
                  </a:r>
                </a:p>
              </p:txBody>
            </p:sp>
            <p:sp>
              <p:nvSpPr>
                <p:cNvPr id="513" name="TextBox 528"/>
                <p:cNvSpPr txBox="1"/>
                <p:nvPr/>
              </p:nvSpPr>
              <p:spPr>
                <a:xfrm>
                  <a:off x="4859297" y="3429159"/>
                  <a:ext cx="792847" cy="47099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座号</a:t>
                  </a:r>
                </a:p>
              </p:txBody>
            </p:sp>
            <p:sp>
              <p:nvSpPr>
                <p:cNvPr id="514" name="TextBox 529"/>
                <p:cNvSpPr txBox="1"/>
                <p:nvPr/>
              </p:nvSpPr>
              <p:spPr>
                <a:xfrm>
                  <a:off x="5722995" y="3429159"/>
                  <a:ext cx="1008772" cy="47099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检票口</a:t>
                  </a:r>
                </a:p>
              </p:txBody>
            </p:sp>
            <p:sp>
              <p:nvSpPr>
                <p:cNvPr id="515" name="TextBox 100"/>
                <p:cNvSpPr txBox="1">
                  <a:spLocks noChangeArrowheads="1"/>
                </p:cNvSpPr>
                <p:nvPr/>
              </p:nvSpPr>
              <p:spPr bwMode="auto">
                <a:xfrm>
                  <a:off x="3995935" y="3861048"/>
                  <a:ext cx="792088" cy="4709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4300</a:t>
                  </a:r>
                  <a:endParaRPr lang="zh-CN" altLang="en-US" b="1"/>
                </a:p>
              </p:txBody>
            </p:sp>
            <p:sp>
              <p:nvSpPr>
                <p:cNvPr id="516" name="TextBox 101"/>
                <p:cNvSpPr txBox="1">
                  <a:spLocks noChangeArrowheads="1"/>
                </p:cNvSpPr>
                <p:nvPr/>
              </p:nvSpPr>
              <p:spPr bwMode="auto">
                <a:xfrm>
                  <a:off x="5076056" y="3851756"/>
                  <a:ext cx="649201" cy="471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6</a:t>
                  </a:r>
                  <a:endParaRPr lang="zh-CN" altLang="en-US" b="1"/>
                </a:p>
              </p:txBody>
            </p:sp>
            <p:sp>
              <p:nvSpPr>
                <p:cNvPr id="517" name="TextBox 102"/>
                <p:cNvSpPr txBox="1">
                  <a:spLocks noChangeArrowheads="1"/>
                </p:cNvSpPr>
                <p:nvPr/>
              </p:nvSpPr>
              <p:spPr bwMode="auto">
                <a:xfrm>
                  <a:off x="5868144" y="3851756"/>
                  <a:ext cx="360040" cy="4709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1</a:t>
                  </a:r>
                  <a:endParaRPr lang="zh-CN" altLang="en-US" b="1"/>
                </a:p>
              </p:txBody>
            </p:sp>
            <p:sp>
              <p:nvSpPr>
                <p:cNvPr id="518" name="TextBox 533"/>
                <p:cNvSpPr txBox="1"/>
                <p:nvPr/>
              </p:nvSpPr>
              <p:spPr>
                <a:xfrm>
                  <a:off x="1043508" y="4283490"/>
                  <a:ext cx="2376856" cy="47099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车型 </a:t>
                  </a:r>
                  <a:r>
                    <a:rPr lang="zh-CN" altLang="en-US" b="1" dirty="0">
                      <a:latin typeface="Arial" charset="0"/>
                      <a:ea typeface="宋体" charset="-122"/>
                    </a:rPr>
                    <a:t>    金龙</a:t>
                  </a:r>
                  <a:r>
                    <a:rPr lang="en-US" altLang="zh-CN" b="1" dirty="0">
                      <a:latin typeface="Arial" charset="0"/>
                      <a:ea typeface="宋体" charset="-122"/>
                    </a:rPr>
                    <a:t>KLQ6</a:t>
                  </a:r>
                  <a:r>
                    <a:rPr lang="zh-CN" altLang="en-US" b="1" dirty="0">
                      <a:latin typeface="Arial" charset="0"/>
                      <a:ea typeface="宋体" charset="-122"/>
                    </a:rPr>
                    <a:t>   </a:t>
                  </a:r>
                </a:p>
              </p:txBody>
            </p:sp>
            <p:sp>
              <p:nvSpPr>
                <p:cNvPr id="519" name="TextBox 534"/>
                <p:cNvSpPr txBox="1"/>
                <p:nvPr/>
              </p:nvSpPr>
              <p:spPr>
                <a:xfrm>
                  <a:off x="3995599" y="4291588"/>
                  <a:ext cx="2375168" cy="47170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工号 </a:t>
                  </a:r>
                  <a:r>
                    <a:rPr lang="zh-CN" altLang="en-US" b="1" dirty="0">
                      <a:latin typeface="Arial" charset="0"/>
                      <a:ea typeface="宋体" charset="-122"/>
                    </a:rPr>
                    <a:t>      </a:t>
                  </a:r>
                  <a:r>
                    <a:rPr lang="en-US" altLang="zh-CN" b="1" dirty="0">
                      <a:latin typeface="Arial" charset="0"/>
                      <a:ea typeface="宋体" charset="-122"/>
                    </a:rPr>
                    <a:t>0042</a:t>
                  </a:r>
                  <a:endParaRPr lang="zh-CN" altLang="en-US" b="1" dirty="0">
                    <a:latin typeface="Arial" charset="0"/>
                    <a:ea typeface="宋体" charset="-122"/>
                  </a:endParaRPr>
                </a:p>
              </p:txBody>
            </p:sp>
          </p:grpSp>
        </p:grpSp>
      </p:grpSp>
      <p:grpSp>
        <p:nvGrpSpPr>
          <p:cNvPr id="579" name="组合 85"/>
          <p:cNvGrpSpPr>
            <a:grpSpLocks/>
          </p:cNvGrpSpPr>
          <p:nvPr/>
        </p:nvGrpSpPr>
        <p:grpSpPr bwMode="auto">
          <a:xfrm>
            <a:off x="1843088" y="1184009"/>
            <a:ext cx="6119812" cy="2902813"/>
            <a:chOff x="827584" y="1488632"/>
            <a:chExt cx="6504723" cy="3701851"/>
          </a:xfrm>
        </p:grpSpPr>
        <p:sp>
          <p:nvSpPr>
            <p:cNvPr id="580" name="矩形 579"/>
            <p:cNvSpPr/>
            <p:nvPr/>
          </p:nvSpPr>
          <p:spPr>
            <a:xfrm>
              <a:off x="827584" y="1488632"/>
              <a:ext cx="6335988" cy="3672408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581" name="组合 100"/>
            <p:cNvGrpSpPr>
              <a:grpSpLocks/>
            </p:cNvGrpSpPr>
            <p:nvPr/>
          </p:nvGrpSpPr>
          <p:grpSpPr bwMode="auto">
            <a:xfrm>
              <a:off x="911951" y="1700530"/>
              <a:ext cx="6420356" cy="3489953"/>
              <a:chOff x="911951" y="2420610"/>
              <a:chExt cx="6420356" cy="3489953"/>
            </a:xfrm>
          </p:grpSpPr>
          <p:sp>
            <p:nvSpPr>
              <p:cNvPr id="614" name="TextBox 4"/>
              <p:cNvSpPr txBox="1"/>
              <p:nvPr/>
            </p:nvSpPr>
            <p:spPr>
              <a:xfrm>
                <a:off x="4310268" y="2916607"/>
                <a:ext cx="3022039" cy="47099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600" b="1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发票代码 </a:t>
                </a:r>
                <a:r>
                  <a:rPr lang="en-US" altLang="zh-CN" b="1" dirty="0">
                    <a:latin typeface="新宋体" pitchFamily="49" charset="-122"/>
                    <a:ea typeface="新宋体" pitchFamily="49" charset="-122"/>
                  </a:rPr>
                  <a:t>152221506107</a:t>
                </a:r>
                <a:endParaRPr lang="zh-CN" altLang="en-US" b="1" dirty="0">
                  <a:latin typeface="新宋体" pitchFamily="49" charset="-122"/>
                  <a:ea typeface="新宋体" pitchFamily="49" charset="-122"/>
                </a:endParaRPr>
              </a:p>
            </p:txBody>
          </p:sp>
          <p:sp>
            <p:nvSpPr>
              <p:cNvPr id="615" name="TextBox 314"/>
              <p:cNvSpPr txBox="1"/>
              <p:nvPr/>
            </p:nvSpPr>
            <p:spPr>
              <a:xfrm>
                <a:off x="4318705" y="3214206"/>
                <a:ext cx="2492213" cy="46968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600" b="1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发票号码   </a:t>
                </a:r>
                <a:r>
                  <a:rPr lang="en-US" altLang="zh-CN" b="1" dirty="0">
                    <a:latin typeface="新宋体" pitchFamily="49" charset="-122"/>
                    <a:ea typeface="新宋体" pitchFamily="49" charset="-122"/>
                  </a:rPr>
                  <a:t>09497653</a:t>
                </a:r>
                <a:endParaRPr lang="zh-CN" altLang="en-US" b="1" dirty="0">
                  <a:latin typeface="新宋体" pitchFamily="49" charset="-122"/>
                  <a:ea typeface="新宋体" pitchFamily="49" charset="-122"/>
                </a:endParaRPr>
              </a:p>
            </p:txBody>
          </p:sp>
          <p:sp>
            <p:nvSpPr>
              <p:cNvPr id="616" name="TextBox 315"/>
              <p:cNvSpPr txBox="1"/>
              <p:nvPr/>
            </p:nvSpPr>
            <p:spPr>
              <a:xfrm>
                <a:off x="911951" y="3285063"/>
                <a:ext cx="4076631" cy="51016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起讫站：</a:t>
                </a:r>
                <a:r>
                  <a:rPr lang="zh-CN" altLang="en-US" b="1" dirty="0">
                    <a:latin typeface="新宋体" pitchFamily="49" charset="-122"/>
                    <a:ea typeface="新宋体" pitchFamily="49" charset="-122"/>
                  </a:rPr>
                  <a:t>高铁南 </a:t>
                </a:r>
                <a:r>
                  <a:rPr lang="zh-CN" altLang="en-US" sz="2000" b="1" dirty="0">
                    <a:latin typeface="新宋体" pitchFamily="49" charset="-122"/>
                    <a:ea typeface="新宋体" pitchFamily="49" charset="-122"/>
                  </a:rPr>
                  <a:t>到 铜仁</a:t>
                </a:r>
              </a:p>
            </p:txBody>
          </p:sp>
          <p:sp>
            <p:nvSpPr>
              <p:cNvPr id="617" name="TextBox 316"/>
              <p:cNvSpPr txBox="1"/>
              <p:nvPr/>
            </p:nvSpPr>
            <p:spPr>
              <a:xfrm>
                <a:off x="911951" y="3687935"/>
                <a:ext cx="4076631" cy="58874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票价</a:t>
                </a:r>
                <a:r>
                  <a:rPr lang="zh-CN" altLang="en-US" sz="20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    </a:t>
                </a:r>
                <a:r>
                  <a:rPr lang="en-US" altLang="zh-CN" sz="2400" b="1" dirty="0">
                    <a:latin typeface="新宋体" pitchFamily="49" charset="-122"/>
                    <a:ea typeface="新宋体" pitchFamily="49" charset="-122"/>
                  </a:rPr>
                  <a:t>28</a:t>
                </a:r>
                <a:r>
                  <a:rPr lang="en-US" altLang="zh-CN" sz="20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 </a:t>
                </a:r>
                <a:r>
                  <a:rPr lang="en-US" altLang="zh-CN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</a:t>
                </a: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元  </a:t>
                </a:r>
                <a:r>
                  <a:rPr lang="zh-CN" altLang="en-US" sz="2400" b="1" dirty="0">
                    <a:latin typeface="新宋体" pitchFamily="49" charset="-122"/>
                    <a:ea typeface="新宋体" pitchFamily="49" charset="-122"/>
                  </a:rPr>
                  <a:t>全</a:t>
                </a:r>
                <a:r>
                  <a:rPr lang="zh-CN" altLang="en-US" sz="24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</a:t>
                </a:r>
                <a:r>
                  <a:rPr lang="zh-CN" altLang="en-US" sz="2000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 </a:t>
                </a:r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新宋体" pitchFamily="49" charset="-122"/>
                    <a:ea typeface="新宋体" pitchFamily="49" charset="-122"/>
                  </a:rPr>
                  <a:t>票</a:t>
                </a:r>
                <a:endParaRPr lang="zh-CN" altLang="en-US" b="1" dirty="0">
                  <a:latin typeface="新宋体" pitchFamily="49" charset="-122"/>
                  <a:ea typeface="新宋体" pitchFamily="49" charset="-122"/>
                </a:endParaRPr>
              </a:p>
            </p:txBody>
          </p:sp>
          <p:sp>
            <p:nvSpPr>
              <p:cNvPr id="618" name="TextBox 317"/>
              <p:cNvSpPr txBox="1"/>
              <p:nvPr/>
            </p:nvSpPr>
            <p:spPr>
              <a:xfrm>
                <a:off x="972696" y="5518066"/>
                <a:ext cx="4751570" cy="39249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400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备注：票价内含旅客站务费</a:t>
                </a:r>
                <a:r>
                  <a:rPr lang="en-US" altLang="zh-CN" sz="1400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0.50</a:t>
                </a:r>
                <a:r>
                  <a:rPr lang="zh-CN" altLang="en-US" sz="1400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元。手开无效</a:t>
                </a:r>
              </a:p>
            </p:txBody>
          </p:sp>
          <p:grpSp>
            <p:nvGrpSpPr>
              <p:cNvPr id="619" name="组合 53"/>
              <p:cNvGrpSpPr>
                <a:grpSpLocks/>
              </p:cNvGrpSpPr>
              <p:nvPr/>
            </p:nvGrpSpPr>
            <p:grpSpPr bwMode="auto">
              <a:xfrm>
                <a:off x="4394750" y="3573016"/>
                <a:ext cx="2265482" cy="404331"/>
                <a:chOff x="4572000" y="1484784"/>
                <a:chExt cx="2160240" cy="792088"/>
              </a:xfrm>
            </p:grpSpPr>
            <p:cxnSp>
              <p:nvCxnSpPr>
                <p:cNvPr id="634" name="直接连接符 633"/>
                <p:cNvCxnSpPr/>
                <p:nvPr/>
              </p:nvCxnSpPr>
              <p:spPr>
                <a:xfrm>
                  <a:off x="4571892" y="1495749"/>
                  <a:ext cx="0" cy="781296"/>
                </a:xfrm>
                <a:prstGeom prst="line">
                  <a:avLst/>
                </a:prstGeom>
                <a:ln w="508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5" name="直接连接符 634"/>
                <p:cNvCxnSpPr/>
                <p:nvPr/>
              </p:nvCxnSpPr>
              <p:spPr>
                <a:xfrm>
                  <a:off x="4644294" y="1495749"/>
                  <a:ext cx="0" cy="78129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6" name="直接连接符 37"/>
                <p:cNvCxnSpPr/>
                <p:nvPr/>
              </p:nvCxnSpPr>
              <p:spPr>
                <a:xfrm>
                  <a:off x="4716698" y="1495749"/>
                  <a:ext cx="0" cy="78129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7" name="直接连接符 636"/>
                <p:cNvCxnSpPr/>
                <p:nvPr/>
              </p:nvCxnSpPr>
              <p:spPr>
                <a:xfrm>
                  <a:off x="4789101" y="1495749"/>
                  <a:ext cx="0" cy="781296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8" name="直接连接符 637"/>
                <p:cNvCxnSpPr/>
                <p:nvPr/>
              </p:nvCxnSpPr>
              <p:spPr>
                <a:xfrm>
                  <a:off x="4859895" y="1495749"/>
                  <a:ext cx="0" cy="781296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9" name="直接连接符 638"/>
                <p:cNvCxnSpPr/>
                <p:nvPr/>
              </p:nvCxnSpPr>
              <p:spPr>
                <a:xfrm>
                  <a:off x="4932299" y="1495749"/>
                  <a:ext cx="0" cy="781296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0" name="直接连接符 639"/>
                <p:cNvCxnSpPr/>
                <p:nvPr/>
              </p:nvCxnSpPr>
              <p:spPr>
                <a:xfrm>
                  <a:off x="5003093" y="1495749"/>
                  <a:ext cx="0" cy="78129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1" name="直接连接符 640"/>
                <p:cNvCxnSpPr/>
                <p:nvPr/>
              </p:nvCxnSpPr>
              <p:spPr>
                <a:xfrm>
                  <a:off x="5077106" y="1495749"/>
                  <a:ext cx="0" cy="78129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2" name="直接连接符 43"/>
                <p:cNvCxnSpPr/>
                <p:nvPr/>
              </p:nvCxnSpPr>
              <p:spPr>
                <a:xfrm>
                  <a:off x="5149509" y="1495749"/>
                  <a:ext cx="0" cy="781296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3" name="直接连接符 44"/>
                <p:cNvCxnSpPr/>
                <p:nvPr/>
              </p:nvCxnSpPr>
              <p:spPr>
                <a:xfrm>
                  <a:off x="5220303" y="1495749"/>
                  <a:ext cx="0" cy="78129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4" name="直接连接符 643"/>
                <p:cNvCxnSpPr/>
                <p:nvPr/>
              </p:nvCxnSpPr>
              <p:spPr>
                <a:xfrm>
                  <a:off x="5363501" y="1495749"/>
                  <a:ext cx="0" cy="781296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8" name="直接连接符 46"/>
                <p:cNvCxnSpPr/>
                <p:nvPr/>
              </p:nvCxnSpPr>
              <p:spPr>
                <a:xfrm>
                  <a:off x="6084316" y="1495749"/>
                  <a:ext cx="0" cy="781296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9" name="直接连接符 648"/>
                <p:cNvCxnSpPr/>
                <p:nvPr/>
              </p:nvCxnSpPr>
              <p:spPr>
                <a:xfrm>
                  <a:off x="6589530" y="1495749"/>
                  <a:ext cx="0" cy="781296"/>
                </a:xfrm>
                <a:prstGeom prst="line">
                  <a:avLst/>
                </a:prstGeom>
                <a:ln w="793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0" name="直接连接符 48"/>
                <p:cNvCxnSpPr/>
                <p:nvPr/>
              </p:nvCxnSpPr>
              <p:spPr>
                <a:xfrm>
                  <a:off x="6444724" y="1495749"/>
                  <a:ext cx="0" cy="781296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1" name="直接连接符 650"/>
                <p:cNvCxnSpPr/>
                <p:nvPr/>
              </p:nvCxnSpPr>
              <p:spPr>
                <a:xfrm>
                  <a:off x="6517127" y="1495749"/>
                  <a:ext cx="0" cy="781296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2" name="直接连接符 50"/>
                <p:cNvCxnSpPr/>
                <p:nvPr/>
              </p:nvCxnSpPr>
              <p:spPr>
                <a:xfrm>
                  <a:off x="6732728" y="1495749"/>
                  <a:ext cx="0" cy="781296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3" name="直接连接符 652"/>
                <p:cNvCxnSpPr/>
                <p:nvPr/>
              </p:nvCxnSpPr>
              <p:spPr>
                <a:xfrm>
                  <a:off x="6301526" y="1495749"/>
                  <a:ext cx="0" cy="781296"/>
                </a:xfrm>
                <a:prstGeom prst="line">
                  <a:avLst/>
                </a:prstGeom>
                <a:ln w="508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4" name="直接连接符 52"/>
                <p:cNvCxnSpPr/>
                <p:nvPr/>
              </p:nvCxnSpPr>
              <p:spPr>
                <a:xfrm>
                  <a:off x="5797921" y="1495749"/>
                  <a:ext cx="0" cy="781296"/>
                </a:xfrm>
                <a:prstGeom prst="line">
                  <a:avLst/>
                </a:prstGeom>
                <a:ln w="508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5" name="直接连接符 654"/>
                <p:cNvCxnSpPr/>
                <p:nvPr/>
              </p:nvCxnSpPr>
              <p:spPr>
                <a:xfrm>
                  <a:off x="5580710" y="1495749"/>
                  <a:ext cx="0" cy="781296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6" name="直接连接符 54"/>
                <p:cNvCxnSpPr/>
                <p:nvPr/>
              </p:nvCxnSpPr>
              <p:spPr>
                <a:xfrm>
                  <a:off x="5508308" y="1495749"/>
                  <a:ext cx="0" cy="781296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7" name="直接连接符 656"/>
                <p:cNvCxnSpPr/>
                <p:nvPr/>
              </p:nvCxnSpPr>
              <p:spPr>
                <a:xfrm>
                  <a:off x="6229123" y="1495749"/>
                  <a:ext cx="0" cy="781296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8" name="直接连接符 657"/>
                <p:cNvCxnSpPr/>
                <p:nvPr/>
              </p:nvCxnSpPr>
              <p:spPr>
                <a:xfrm>
                  <a:off x="5941118" y="1495749"/>
                  <a:ext cx="0" cy="781296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9" name="直接连接符 658"/>
                <p:cNvCxnSpPr/>
                <p:nvPr/>
              </p:nvCxnSpPr>
              <p:spPr>
                <a:xfrm>
                  <a:off x="5653114" y="1495749"/>
                  <a:ext cx="0" cy="78129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0" name="直接连接符 659"/>
                <p:cNvCxnSpPr/>
                <p:nvPr/>
              </p:nvCxnSpPr>
              <p:spPr>
                <a:xfrm>
                  <a:off x="5723909" y="1495749"/>
                  <a:ext cx="0" cy="78129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0" name="组合 99"/>
              <p:cNvGrpSpPr>
                <a:grpSpLocks/>
              </p:cNvGrpSpPr>
              <p:nvPr/>
            </p:nvGrpSpPr>
            <p:grpSpPr bwMode="auto">
              <a:xfrm>
                <a:off x="1115615" y="2420610"/>
                <a:ext cx="5131729" cy="824242"/>
                <a:chOff x="1115615" y="2420610"/>
                <a:chExt cx="5131729" cy="824242"/>
              </a:xfrm>
            </p:grpSpPr>
            <p:cxnSp>
              <p:nvCxnSpPr>
                <p:cNvPr id="621" name="直接连接符 620"/>
                <p:cNvCxnSpPr/>
                <p:nvPr/>
              </p:nvCxnSpPr>
              <p:spPr>
                <a:xfrm>
                  <a:off x="2062722" y="2853848"/>
                  <a:ext cx="4154249" cy="0"/>
                </a:xfrm>
                <a:prstGeom prst="line">
                  <a:avLst/>
                </a:prstGeom>
                <a:ln w="2540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622" name="组合 96"/>
                <p:cNvGrpSpPr>
                  <a:grpSpLocks/>
                </p:cNvGrpSpPr>
                <p:nvPr/>
              </p:nvGrpSpPr>
              <p:grpSpPr bwMode="auto">
                <a:xfrm>
                  <a:off x="1115615" y="2420610"/>
                  <a:ext cx="5131729" cy="824242"/>
                  <a:chOff x="1115616" y="2420610"/>
                  <a:chExt cx="4968618" cy="824242"/>
                </a:xfrm>
              </p:grpSpPr>
              <p:sp>
                <p:nvSpPr>
                  <p:cNvPr id="623" name="TextBox 322"/>
                  <p:cNvSpPr txBox="1"/>
                  <p:nvPr/>
                </p:nvSpPr>
                <p:spPr>
                  <a:xfrm>
                    <a:off x="1978707" y="2420610"/>
                    <a:ext cx="4105527" cy="824242"/>
                  </a:xfrm>
                  <a:prstGeom prst="rect">
                    <a:avLst/>
                  </a:prstGeom>
                  <a:noFill/>
                </p:spPr>
                <p:txBody>
                  <a:bodyPr>
                    <a:spAutoFit/>
                  </a:bodyPr>
                  <a:lstStyle/>
                  <a:p>
                    <a:pPr algn="ctr">
                      <a:defRPr/>
                    </a:pPr>
                    <a:r>
                      <a:rPr lang="zh-CN" altLang="en-US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黑体" pitchFamily="49" charset="-122"/>
                        <a:ea typeface="黑体" pitchFamily="49" charset="-122"/>
                      </a:rPr>
                      <a:t>铜仁全通汽车运输有限责任公司客运票</a:t>
                    </a:r>
                    <a:endParaRPr lang="en-US" altLang="zh-CN" b="1" dirty="0">
                      <a:solidFill>
                        <a:schemeClr val="accent6">
                          <a:lumMod val="75000"/>
                        </a:schemeClr>
                      </a:solidFill>
                      <a:latin typeface="黑体" pitchFamily="49" charset="-122"/>
                      <a:ea typeface="黑体" pitchFamily="49" charset="-122"/>
                    </a:endParaRPr>
                  </a:p>
                </p:txBody>
              </p:sp>
              <p:grpSp>
                <p:nvGrpSpPr>
                  <p:cNvPr id="624" name="组合 86"/>
                  <p:cNvGrpSpPr>
                    <a:grpSpLocks/>
                  </p:cNvGrpSpPr>
                  <p:nvPr/>
                </p:nvGrpSpPr>
                <p:grpSpPr bwMode="auto">
                  <a:xfrm>
                    <a:off x="1115616" y="2428259"/>
                    <a:ext cx="591191" cy="568693"/>
                    <a:chOff x="1331640" y="2068219"/>
                    <a:chExt cx="591191" cy="568693"/>
                  </a:xfrm>
                </p:grpSpPr>
                <p:sp>
                  <p:nvSpPr>
                    <p:cNvPr id="625" name="弧形 624"/>
                    <p:cNvSpPr/>
                    <p:nvPr/>
                  </p:nvSpPr>
                  <p:spPr>
                    <a:xfrm rot="1354171">
                      <a:off x="1408914" y="2074741"/>
                      <a:ext cx="514620" cy="498022"/>
                    </a:xfrm>
                    <a:prstGeom prst="arc">
                      <a:avLst>
                        <a:gd name="adj1" fmla="val 15579663"/>
                        <a:gd name="adj2" fmla="val 21067988"/>
                      </a:avLst>
                    </a:prstGeom>
                    <a:solidFill>
                      <a:schemeClr val="bg1"/>
                    </a:solidFill>
                    <a:ln w="69850">
                      <a:solidFill>
                        <a:schemeClr val="accent6">
                          <a:lumMod val="7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zh-CN" altLang="en-US"/>
                    </a:p>
                  </p:txBody>
                </p:sp>
                <p:grpSp>
                  <p:nvGrpSpPr>
                    <p:cNvPr id="626" name="组合 11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331640" y="2072883"/>
                      <a:ext cx="553068" cy="564029"/>
                      <a:chOff x="1403740" y="2058892"/>
                      <a:chExt cx="553068" cy="564029"/>
                    </a:xfrm>
                  </p:grpSpPr>
                  <p:sp>
                    <p:nvSpPr>
                      <p:cNvPr id="627" name="弧形 28"/>
                      <p:cNvSpPr/>
                      <p:nvPr/>
                    </p:nvSpPr>
                    <p:spPr>
                      <a:xfrm rot="7746521">
                        <a:off x="1445735" y="2091626"/>
                        <a:ext cx="526364" cy="537493"/>
                      </a:xfrm>
                      <a:prstGeom prst="arc">
                        <a:avLst>
                          <a:gd name="adj1" fmla="val 15230483"/>
                          <a:gd name="adj2" fmla="val 1603118"/>
                        </a:avLst>
                      </a:prstGeom>
                      <a:solidFill>
                        <a:schemeClr val="bg1"/>
                      </a:solidFill>
                      <a:ln w="69850">
                        <a:solidFill>
                          <a:schemeClr val="accent6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zh-CN" altLang="en-US"/>
                      </a:p>
                    </p:txBody>
                  </p:sp>
                  <p:grpSp>
                    <p:nvGrpSpPr>
                      <p:cNvPr id="628" name="组合 11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403740" y="2058892"/>
                        <a:ext cx="503964" cy="514188"/>
                        <a:chOff x="1403740" y="2058892"/>
                        <a:chExt cx="503964" cy="514188"/>
                      </a:xfrm>
                    </p:grpSpPr>
                    <p:sp>
                      <p:nvSpPr>
                        <p:cNvPr id="629" name="弧形 30"/>
                        <p:cNvSpPr/>
                        <p:nvPr/>
                      </p:nvSpPr>
                      <p:spPr>
                        <a:xfrm rot="15014040">
                          <a:off x="1409332" y="2059696"/>
                          <a:ext cx="514217" cy="524424"/>
                        </a:xfrm>
                        <a:prstGeom prst="arc">
                          <a:avLst>
                            <a:gd name="adj1" fmla="val 16739022"/>
                            <a:gd name="adj2" fmla="val 200284"/>
                          </a:avLst>
                        </a:prstGeom>
                        <a:solidFill>
                          <a:schemeClr val="bg1"/>
                        </a:solidFill>
                        <a:ln w="69850">
                          <a:solidFill>
                            <a:schemeClr val="accent6">
                              <a:lumMod val="75000"/>
                            </a:schemeClr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zh-CN" altLang="en-US"/>
                        </a:p>
                      </p:txBody>
                    </p:sp>
                    <p:grpSp>
                      <p:nvGrpSpPr>
                        <p:cNvPr id="630" name="组合 11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475656" y="2132856"/>
                          <a:ext cx="432048" cy="360040"/>
                          <a:chOff x="2627784" y="1844824"/>
                          <a:chExt cx="432048" cy="360040"/>
                        </a:xfrm>
                      </p:grpSpPr>
                      <p:cxnSp>
                        <p:nvCxnSpPr>
                          <p:cNvPr id="631" name="直接连接符 630"/>
                          <p:cNvCxnSpPr/>
                          <p:nvPr/>
                        </p:nvCxnSpPr>
                        <p:spPr>
                          <a:xfrm flipH="1">
                            <a:off x="2628240" y="2066268"/>
                            <a:ext cx="243425" cy="137665"/>
                          </a:xfrm>
                          <a:prstGeom prst="line">
                            <a:avLst/>
                          </a:prstGeom>
                          <a:ln w="63500">
                            <a:solidFill>
                              <a:schemeClr val="accent6">
                                <a:lumMod val="75000"/>
                              </a:schemeClr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632" name="直接连接符 631"/>
                          <p:cNvCxnSpPr/>
                          <p:nvPr/>
                        </p:nvCxnSpPr>
                        <p:spPr>
                          <a:xfrm>
                            <a:off x="2865130" y="2066268"/>
                            <a:ext cx="215651" cy="137665"/>
                          </a:xfrm>
                          <a:prstGeom prst="line">
                            <a:avLst/>
                          </a:prstGeom>
                          <a:ln w="63500">
                            <a:solidFill>
                              <a:schemeClr val="accent6">
                                <a:lumMod val="75000"/>
                              </a:schemeClr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633" name="直接连接符 632"/>
                          <p:cNvCxnSpPr/>
                          <p:nvPr/>
                        </p:nvCxnSpPr>
                        <p:spPr>
                          <a:xfrm>
                            <a:off x="2865130" y="1851673"/>
                            <a:ext cx="11436" cy="265206"/>
                          </a:xfrm>
                          <a:prstGeom prst="line">
                            <a:avLst/>
                          </a:prstGeom>
                          <a:ln w="63500">
                            <a:solidFill>
                              <a:schemeClr val="accent6">
                                <a:lumMod val="75000"/>
                              </a:schemeClr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</p:grpSp>
                  </p:grpSp>
                </p:grpSp>
              </p:grpSp>
            </p:grpSp>
          </p:grpSp>
        </p:grpSp>
        <p:grpSp>
          <p:nvGrpSpPr>
            <p:cNvPr id="582" name="Group 33"/>
            <p:cNvGrpSpPr>
              <a:grpSpLocks/>
            </p:cNvGrpSpPr>
            <p:nvPr/>
          </p:nvGrpSpPr>
          <p:grpSpPr bwMode="auto">
            <a:xfrm>
              <a:off x="3038784" y="1772816"/>
              <a:ext cx="1461208" cy="876051"/>
              <a:chOff x="1020" y="1344"/>
              <a:chExt cx="1316" cy="816"/>
            </a:xfrm>
          </p:grpSpPr>
          <p:grpSp>
            <p:nvGrpSpPr>
              <p:cNvPr id="608" name="Group 27"/>
              <p:cNvGrpSpPr>
                <a:grpSpLocks/>
              </p:cNvGrpSpPr>
              <p:nvPr/>
            </p:nvGrpSpPr>
            <p:grpSpPr bwMode="auto">
              <a:xfrm>
                <a:off x="1020" y="1344"/>
                <a:ext cx="1316" cy="816"/>
                <a:chOff x="4860" y="4376"/>
                <a:chExt cx="2160" cy="1248"/>
              </a:xfrm>
            </p:grpSpPr>
            <p:sp>
              <p:nvSpPr>
                <p:cNvPr id="612" name="Oval 28"/>
                <p:cNvSpPr>
                  <a:spLocks noChangeArrowheads="1"/>
                </p:cNvSpPr>
                <p:nvPr/>
              </p:nvSpPr>
              <p:spPr bwMode="auto">
                <a:xfrm>
                  <a:off x="4860" y="4376"/>
                  <a:ext cx="2160" cy="1248"/>
                </a:xfrm>
                <a:prstGeom prst="ellipse">
                  <a:avLst/>
                </a:prstGeom>
                <a:solidFill>
                  <a:srgbClr val="FFFFFF">
                    <a:alpha val="3922"/>
                  </a:srgbClr>
                </a:solidFill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613" name="Oval 29"/>
                <p:cNvSpPr>
                  <a:spLocks noChangeArrowheads="1"/>
                </p:cNvSpPr>
                <p:nvPr/>
              </p:nvSpPr>
              <p:spPr bwMode="auto">
                <a:xfrm>
                  <a:off x="4954" y="4454"/>
                  <a:ext cx="1971" cy="1092"/>
                </a:xfrm>
                <a:prstGeom prst="ellipse">
                  <a:avLst/>
                </a:prstGeom>
                <a:solidFill>
                  <a:srgbClr val="FFFFFF">
                    <a:alpha val="0"/>
                  </a:srgbClr>
                </a:solidFill>
                <a:ln w="952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sp>
            <p:nvSpPr>
              <p:cNvPr id="609" name="WordArt 30"/>
              <p:cNvSpPr>
                <a:spLocks noChangeAspect="1" noChangeArrowheads="1" noChangeShapeType="1" noTextEdit="1"/>
              </p:cNvSpPr>
              <p:nvPr/>
            </p:nvSpPr>
            <p:spPr bwMode="auto">
              <a:xfrm>
                <a:off x="1292" y="1525"/>
                <a:ext cx="783" cy="258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0852364"/>
                  </a:avLst>
                </a:prstTxWarp>
              </a:bodyPr>
              <a:lstStyle/>
              <a:p>
                <a:pPr algn="ctr"/>
                <a:r>
                  <a:rPr lang="zh-CN" altLang="en-US" sz="3200" kern="10">
                    <a:ln w="952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noFill/>
                    <a:latin typeface="宋体" panose="02010600030101010101" pitchFamily="2" charset="-122"/>
                  </a:rPr>
                  <a:t>全国统一发票监制章</a:t>
                </a:r>
              </a:p>
            </p:txBody>
          </p:sp>
          <p:sp>
            <p:nvSpPr>
              <p:cNvPr id="610" name="WordArt 3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338" y="1706"/>
                <a:ext cx="672" cy="9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zh-CN" altLang="en-US" sz="1200" kern="10">
                    <a:ln w="952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latin typeface="宋体" panose="02010600030101010101" pitchFamily="2" charset="-122"/>
                  </a:rPr>
                  <a:t>贵州省铜仁市</a:t>
                </a:r>
              </a:p>
            </p:txBody>
          </p:sp>
          <p:sp>
            <p:nvSpPr>
              <p:cNvPr id="611" name="WordArt 3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92" y="1497"/>
                <a:ext cx="972" cy="561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Down">
                  <a:avLst>
                    <a:gd name="adj" fmla="val 881421"/>
                  </a:avLst>
                </a:prstTxWarp>
              </a:bodyPr>
              <a:lstStyle/>
              <a:p>
                <a:pPr algn="ctr"/>
                <a:r>
                  <a:rPr lang="zh-CN" altLang="en-US" sz="1000" kern="10">
                    <a:ln w="952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宋体" panose="02010600030101010101" pitchFamily="2" charset="-122"/>
                  </a:rPr>
                  <a:t>国 家 税 务 局 监 制</a:t>
                </a:r>
              </a:p>
            </p:txBody>
          </p:sp>
        </p:grpSp>
        <p:grpSp>
          <p:nvGrpSpPr>
            <p:cNvPr id="583" name="组合 82"/>
            <p:cNvGrpSpPr>
              <a:grpSpLocks/>
            </p:cNvGrpSpPr>
            <p:nvPr/>
          </p:nvGrpSpPr>
          <p:grpSpPr bwMode="auto">
            <a:xfrm>
              <a:off x="1043564" y="3500293"/>
              <a:ext cx="5688047" cy="1406306"/>
              <a:chOff x="1043564" y="3356277"/>
              <a:chExt cx="5688047" cy="1406306"/>
            </a:xfrm>
          </p:grpSpPr>
          <p:cxnSp>
            <p:nvCxnSpPr>
              <p:cNvPr id="584" name="直接连接符 583"/>
              <p:cNvCxnSpPr/>
              <p:nvPr/>
            </p:nvCxnSpPr>
            <p:spPr>
              <a:xfrm flipV="1">
                <a:off x="6586499" y="3356277"/>
                <a:ext cx="0" cy="1295668"/>
              </a:xfrm>
              <a:prstGeom prst="line">
                <a:avLst/>
              </a:prstGeom>
              <a:ln w="254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85" name="组合 152"/>
              <p:cNvGrpSpPr>
                <a:grpSpLocks/>
              </p:cNvGrpSpPr>
              <p:nvPr/>
            </p:nvGrpSpPr>
            <p:grpSpPr bwMode="auto">
              <a:xfrm>
                <a:off x="1043564" y="3356992"/>
                <a:ext cx="5688047" cy="1405591"/>
                <a:chOff x="1043564" y="3356992"/>
                <a:chExt cx="5688047" cy="1405591"/>
              </a:xfrm>
            </p:grpSpPr>
            <p:grpSp>
              <p:nvGrpSpPr>
                <p:cNvPr id="586" name="组合 139"/>
                <p:cNvGrpSpPr>
                  <a:grpSpLocks/>
                </p:cNvGrpSpPr>
                <p:nvPr/>
              </p:nvGrpSpPr>
              <p:grpSpPr bwMode="auto">
                <a:xfrm>
                  <a:off x="1043608" y="3356992"/>
                  <a:ext cx="5544616" cy="1296144"/>
                  <a:chOff x="1043608" y="3356992"/>
                  <a:chExt cx="5544616" cy="1296144"/>
                </a:xfrm>
              </p:grpSpPr>
              <p:cxnSp>
                <p:nvCxnSpPr>
                  <p:cNvPr id="599" name="直接连接符 598"/>
                  <p:cNvCxnSpPr/>
                  <p:nvPr/>
                </p:nvCxnSpPr>
                <p:spPr>
                  <a:xfrm>
                    <a:off x="1043564" y="4629676"/>
                    <a:ext cx="5544623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0" name="直接连接符 599"/>
                  <p:cNvCxnSpPr/>
                  <p:nvPr/>
                </p:nvCxnSpPr>
                <p:spPr>
                  <a:xfrm>
                    <a:off x="1043564" y="4198461"/>
                    <a:ext cx="5544623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1" name="直接连接符 600"/>
                  <p:cNvCxnSpPr/>
                  <p:nvPr/>
                </p:nvCxnSpPr>
                <p:spPr>
                  <a:xfrm>
                    <a:off x="1043564" y="3789516"/>
                    <a:ext cx="5544623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2" name="直接连接符 601"/>
                  <p:cNvCxnSpPr/>
                  <p:nvPr/>
                </p:nvCxnSpPr>
                <p:spPr>
                  <a:xfrm>
                    <a:off x="1043564" y="3356277"/>
                    <a:ext cx="5544623" cy="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3" name="直接连接符 602"/>
                  <p:cNvCxnSpPr/>
                  <p:nvPr/>
                </p:nvCxnSpPr>
                <p:spPr>
                  <a:xfrm flipV="1">
                    <a:off x="1043564" y="3356277"/>
                    <a:ext cx="0" cy="127340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4" name="直接连接符 603"/>
                  <p:cNvCxnSpPr/>
                  <p:nvPr/>
                </p:nvCxnSpPr>
                <p:spPr>
                  <a:xfrm flipV="1">
                    <a:off x="4860344" y="3356277"/>
                    <a:ext cx="0" cy="842184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5" name="直接连接符 604"/>
                  <p:cNvCxnSpPr/>
                  <p:nvPr/>
                </p:nvCxnSpPr>
                <p:spPr>
                  <a:xfrm flipV="1">
                    <a:off x="2771408" y="3356277"/>
                    <a:ext cx="0" cy="842184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6" name="直接连接符 605"/>
                  <p:cNvCxnSpPr/>
                  <p:nvPr/>
                </p:nvCxnSpPr>
                <p:spPr>
                  <a:xfrm flipV="1">
                    <a:off x="3923866" y="3356277"/>
                    <a:ext cx="0" cy="1273400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7" name="直接连接符 606"/>
                  <p:cNvCxnSpPr/>
                  <p:nvPr/>
                </p:nvCxnSpPr>
                <p:spPr>
                  <a:xfrm flipV="1">
                    <a:off x="5724266" y="3356277"/>
                    <a:ext cx="0" cy="842184"/>
                  </a:xfrm>
                  <a:prstGeom prst="line">
                    <a:avLst/>
                  </a:prstGeom>
                  <a:ln w="254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587" name="TextBox 286"/>
                <p:cNvSpPr txBox="1"/>
                <p:nvPr/>
              </p:nvSpPr>
              <p:spPr>
                <a:xfrm>
                  <a:off x="1259544" y="3429158"/>
                  <a:ext cx="1295883" cy="47099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乘车日期</a:t>
                  </a:r>
                </a:p>
              </p:txBody>
            </p:sp>
            <p:sp>
              <p:nvSpPr>
                <p:cNvPr id="588" name="TextBox 94"/>
                <p:cNvSpPr txBox="1">
                  <a:spLocks noChangeArrowheads="1"/>
                </p:cNvSpPr>
                <p:nvPr/>
              </p:nvSpPr>
              <p:spPr bwMode="auto">
                <a:xfrm>
                  <a:off x="1115616" y="3851756"/>
                  <a:ext cx="1656184" cy="4709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2017--06--12</a:t>
                  </a:r>
                  <a:endParaRPr lang="zh-CN" altLang="en-US" b="1"/>
                </a:p>
              </p:txBody>
            </p:sp>
            <p:sp>
              <p:nvSpPr>
                <p:cNvPr id="589" name="TextBox 288"/>
                <p:cNvSpPr txBox="1"/>
                <p:nvPr/>
              </p:nvSpPr>
              <p:spPr>
                <a:xfrm>
                  <a:off x="2773094" y="3429158"/>
                  <a:ext cx="1223327" cy="47099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开车时间</a:t>
                  </a:r>
                </a:p>
              </p:txBody>
            </p:sp>
            <p:sp>
              <p:nvSpPr>
                <p:cNvPr id="590" name="TextBox 96"/>
                <p:cNvSpPr txBox="1">
                  <a:spLocks noChangeArrowheads="1"/>
                </p:cNvSpPr>
                <p:nvPr/>
              </p:nvSpPr>
              <p:spPr bwMode="auto">
                <a:xfrm>
                  <a:off x="2843808" y="3851756"/>
                  <a:ext cx="864096" cy="4709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15:10</a:t>
                  </a:r>
                  <a:endParaRPr lang="zh-CN" altLang="en-US" b="1"/>
                </a:p>
              </p:txBody>
            </p:sp>
            <p:sp>
              <p:nvSpPr>
                <p:cNvPr id="591" name="TextBox 290"/>
                <p:cNvSpPr txBox="1"/>
                <p:nvPr/>
              </p:nvSpPr>
              <p:spPr>
                <a:xfrm>
                  <a:off x="3996422" y="3429158"/>
                  <a:ext cx="789679" cy="47099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车次</a:t>
                  </a:r>
                </a:p>
              </p:txBody>
            </p:sp>
            <p:sp>
              <p:nvSpPr>
                <p:cNvPr id="592" name="TextBox 291"/>
                <p:cNvSpPr txBox="1"/>
                <p:nvPr/>
              </p:nvSpPr>
              <p:spPr>
                <a:xfrm>
                  <a:off x="4860343" y="3429158"/>
                  <a:ext cx="791365" cy="47099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座号</a:t>
                  </a:r>
                </a:p>
              </p:txBody>
            </p:sp>
            <p:sp>
              <p:nvSpPr>
                <p:cNvPr id="593" name="TextBox 292"/>
                <p:cNvSpPr txBox="1"/>
                <p:nvPr/>
              </p:nvSpPr>
              <p:spPr>
                <a:xfrm>
                  <a:off x="5724265" y="3429158"/>
                  <a:ext cx="1007346" cy="47099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检票口</a:t>
                  </a:r>
                </a:p>
              </p:txBody>
            </p:sp>
            <p:sp>
              <p:nvSpPr>
                <p:cNvPr id="594" name="TextBox 100"/>
                <p:cNvSpPr txBox="1">
                  <a:spLocks noChangeArrowheads="1"/>
                </p:cNvSpPr>
                <p:nvPr/>
              </p:nvSpPr>
              <p:spPr bwMode="auto">
                <a:xfrm>
                  <a:off x="3995936" y="3861048"/>
                  <a:ext cx="792088" cy="4709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4300</a:t>
                  </a:r>
                  <a:endParaRPr lang="zh-CN" altLang="en-US" b="1"/>
                </a:p>
              </p:txBody>
            </p:sp>
            <p:sp>
              <p:nvSpPr>
                <p:cNvPr id="595" name="TextBox 101"/>
                <p:cNvSpPr txBox="1">
                  <a:spLocks noChangeArrowheads="1"/>
                </p:cNvSpPr>
                <p:nvPr/>
              </p:nvSpPr>
              <p:spPr bwMode="auto">
                <a:xfrm>
                  <a:off x="5076056" y="3851756"/>
                  <a:ext cx="360040" cy="4710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3</a:t>
                  </a:r>
                  <a:endParaRPr lang="zh-CN" altLang="en-US" b="1"/>
                </a:p>
              </p:txBody>
            </p:sp>
            <p:sp>
              <p:nvSpPr>
                <p:cNvPr id="596" name="TextBox 102"/>
                <p:cNvSpPr txBox="1">
                  <a:spLocks noChangeArrowheads="1"/>
                </p:cNvSpPr>
                <p:nvPr/>
              </p:nvSpPr>
              <p:spPr bwMode="auto">
                <a:xfrm>
                  <a:off x="5868144" y="3851756"/>
                  <a:ext cx="360040" cy="4709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/>
                    <a:t>1</a:t>
                  </a:r>
                  <a:endParaRPr lang="zh-CN" altLang="en-US" b="1"/>
                </a:p>
              </p:txBody>
            </p:sp>
            <p:sp>
              <p:nvSpPr>
                <p:cNvPr id="597" name="TextBox 296"/>
                <p:cNvSpPr txBox="1"/>
                <p:nvPr/>
              </p:nvSpPr>
              <p:spPr>
                <a:xfrm>
                  <a:off x="1043564" y="4283489"/>
                  <a:ext cx="2375785" cy="47099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车型 </a:t>
                  </a:r>
                  <a:r>
                    <a:rPr lang="zh-CN" altLang="en-US" b="1" dirty="0">
                      <a:latin typeface="Arial" charset="0"/>
                      <a:ea typeface="宋体" charset="-122"/>
                    </a:rPr>
                    <a:t>    金龙</a:t>
                  </a:r>
                  <a:r>
                    <a:rPr lang="en-US" altLang="zh-CN" b="1" dirty="0">
                      <a:latin typeface="Arial" charset="0"/>
                      <a:ea typeface="宋体" charset="-122"/>
                    </a:rPr>
                    <a:t>KLQ6</a:t>
                  </a:r>
                  <a:r>
                    <a:rPr lang="zh-CN" altLang="en-US" b="1" dirty="0">
                      <a:latin typeface="Arial" charset="0"/>
                      <a:ea typeface="宋体" charset="-122"/>
                    </a:rPr>
                    <a:t>   </a:t>
                  </a:r>
                </a:p>
              </p:txBody>
            </p:sp>
            <p:sp>
              <p:nvSpPr>
                <p:cNvPr id="598" name="TextBox 297"/>
                <p:cNvSpPr txBox="1"/>
                <p:nvPr/>
              </p:nvSpPr>
              <p:spPr>
                <a:xfrm>
                  <a:off x="3996422" y="4291587"/>
                  <a:ext cx="2374097" cy="47099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  <a:ea typeface="宋体" charset="-122"/>
                    </a:rPr>
                    <a:t>工号 </a:t>
                  </a:r>
                  <a:r>
                    <a:rPr lang="zh-CN" altLang="en-US" b="1" dirty="0">
                      <a:latin typeface="Arial" charset="0"/>
                      <a:ea typeface="宋体" charset="-122"/>
                    </a:rPr>
                    <a:t>      </a:t>
                  </a:r>
                  <a:r>
                    <a:rPr lang="en-US" altLang="zh-CN" b="1" dirty="0">
                      <a:latin typeface="Arial" charset="0"/>
                      <a:ea typeface="宋体" charset="-122"/>
                    </a:rPr>
                    <a:t>0042</a:t>
                  </a:r>
                  <a:endParaRPr lang="zh-CN" altLang="en-US" b="1" dirty="0">
                    <a:latin typeface="Arial" charset="0"/>
                    <a:ea typeface="宋体" charset="-122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59566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矩形 16"/>
          <p:cNvSpPr>
            <a:spLocks noChangeArrowheads="1"/>
          </p:cNvSpPr>
          <p:nvPr/>
        </p:nvSpPr>
        <p:spPr bwMode="auto">
          <a:xfrm>
            <a:off x="0" y="274638"/>
            <a:ext cx="503238" cy="538162"/>
          </a:xfrm>
          <a:prstGeom prst="rect">
            <a:avLst/>
          </a:prstGeom>
          <a:solidFill>
            <a:srgbClr val="FF5844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0564E"/>
              </a:solidFill>
            </a:endParaRPr>
          </a:p>
        </p:txBody>
      </p:sp>
      <p:sp>
        <p:nvSpPr>
          <p:cNvPr id="201731" name="矩形 7"/>
          <p:cNvSpPr>
            <a:spLocks noChangeArrowheads="1"/>
          </p:cNvSpPr>
          <p:nvPr/>
        </p:nvSpPr>
        <p:spPr bwMode="auto">
          <a:xfrm>
            <a:off x="563563" y="274638"/>
            <a:ext cx="152400" cy="538162"/>
          </a:xfrm>
          <a:prstGeom prst="rect">
            <a:avLst/>
          </a:prstGeom>
          <a:solidFill>
            <a:srgbClr val="FF5844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0564E"/>
              </a:solidFill>
            </a:endParaRPr>
          </a:p>
        </p:txBody>
      </p:sp>
      <p:sp>
        <p:nvSpPr>
          <p:cNvPr id="201732" name="文本框 1"/>
          <p:cNvSpPr txBox="1">
            <a:spLocks noChangeArrowheads="1"/>
          </p:cNvSpPr>
          <p:nvPr/>
        </p:nvSpPr>
        <p:spPr bwMode="auto">
          <a:xfrm>
            <a:off x="760412" y="228600"/>
            <a:ext cx="786484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二、原始凭证粘贴、排列举例</a:t>
            </a:r>
          </a:p>
        </p:txBody>
      </p:sp>
      <p:grpSp>
        <p:nvGrpSpPr>
          <p:cNvPr id="935" name="组合 934" hidden="1"/>
          <p:cNvGrpSpPr/>
          <p:nvPr/>
        </p:nvGrpSpPr>
        <p:grpSpPr>
          <a:xfrm>
            <a:off x="3679828" y="2903877"/>
            <a:ext cx="4404222" cy="2774852"/>
            <a:chOff x="6981706" y="255386"/>
            <a:chExt cx="4404222" cy="2774852"/>
          </a:xfrm>
        </p:grpSpPr>
        <p:sp>
          <p:nvSpPr>
            <p:cNvPr id="936" name="TextBox 21"/>
            <p:cNvSpPr txBox="1">
              <a:spLocks noChangeArrowheads="1"/>
            </p:cNvSpPr>
            <p:nvPr/>
          </p:nvSpPr>
          <p:spPr bwMode="auto">
            <a:xfrm>
              <a:off x="6981706" y="292275"/>
              <a:ext cx="4320000" cy="27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</p:txBody>
        </p:sp>
        <p:grpSp>
          <p:nvGrpSpPr>
            <p:cNvPr id="937" name="组合 20"/>
            <p:cNvGrpSpPr>
              <a:grpSpLocks/>
            </p:cNvGrpSpPr>
            <p:nvPr/>
          </p:nvGrpSpPr>
          <p:grpSpPr bwMode="auto">
            <a:xfrm>
              <a:off x="6981706" y="255386"/>
              <a:ext cx="4404222" cy="2774852"/>
              <a:chOff x="3198994" y="2849743"/>
              <a:chExt cx="4613367" cy="3214581"/>
            </a:xfrm>
          </p:grpSpPr>
          <p:sp>
            <p:nvSpPr>
              <p:cNvPr id="938" name="TextBox 81"/>
              <p:cNvSpPr txBox="1">
                <a:spLocks noChangeArrowheads="1"/>
              </p:cNvSpPr>
              <p:nvPr/>
            </p:nvSpPr>
            <p:spPr bwMode="auto">
              <a:xfrm>
                <a:off x="3198994" y="2849743"/>
                <a:ext cx="4325334" cy="4278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1">
                    <a:solidFill>
                      <a:srgbClr val="FF0000"/>
                    </a:solidFill>
                  </a:rPr>
                  <a:t>J051026</a:t>
                </a:r>
                <a:r>
                  <a:rPr lang="en-US" altLang="zh-CN"/>
                  <a:t>                              </a:t>
                </a:r>
                <a:r>
                  <a:rPr lang="zh-CN" altLang="en-US"/>
                  <a:t>检票：</a:t>
                </a:r>
                <a:r>
                  <a:rPr lang="en-US" altLang="zh-CN"/>
                  <a:t>23 A</a:t>
                </a:r>
                <a:endParaRPr lang="zh-CN" altLang="en-US"/>
              </a:p>
            </p:txBody>
          </p:sp>
          <p:grpSp>
            <p:nvGrpSpPr>
              <p:cNvPr id="939" name="组合 36"/>
              <p:cNvGrpSpPr>
                <a:grpSpLocks/>
              </p:cNvGrpSpPr>
              <p:nvPr/>
            </p:nvGrpSpPr>
            <p:grpSpPr bwMode="auto">
              <a:xfrm>
                <a:off x="3332863" y="3192721"/>
                <a:ext cx="4047450" cy="463516"/>
                <a:chOff x="2339292" y="2771636"/>
                <a:chExt cx="4228679" cy="474023"/>
              </a:xfrm>
            </p:grpSpPr>
            <p:sp>
              <p:nvSpPr>
                <p:cNvPr id="946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2339292" y="2771636"/>
                  <a:ext cx="4228679" cy="4740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贵阳北</a:t>
                  </a:r>
                  <a:r>
                    <a:rPr lang="zh-CN" altLang="en-US" sz="20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</a:t>
                  </a:r>
                  <a:r>
                    <a:rPr lang="zh-CN" altLang="en-US" sz="1400"/>
                    <a:t>站</a:t>
                  </a:r>
                  <a:r>
                    <a:rPr lang="en-US" altLang="zh-CN"/>
                    <a:t>       </a:t>
                  </a:r>
                  <a:r>
                    <a:rPr lang="en-US" altLang="zh-CN" sz="16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G 2122   </a:t>
                  </a:r>
                  <a:r>
                    <a:rPr lang="zh-CN" altLang="en-US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铜仁南</a:t>
                  </a:r>
                  <a:r>
                    <a:rPr lang="zh-CN" altLang="en-US" sz="20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</a:t>
                  </a:r>
                  <a:r>
                    <a:rPr lang="zh-CN" altLang="en-US" sz="1600"/>
                    <a:t>站</a:t>
                  </a:r>
                </a:p>
              </p:txBody>
            </p:sp>
            <p:cxnSp>
              <p:nvCxnSpPr>
                <p:cNvPr id="947" name="直接箭头连接符 946"/>
                <p:cNvCxnSpPr/>
                <p:nvPr/>
              </p:nvCxnSpPr>
              <p:spPr>
                <a:xfrm>
                  <a:off x="4104101" y="3214567"/>
                  <a:ext cx="865197" cy="0"/>
                </a:xfrm>
                <a:prstGeom prst="straightConnector1">
                  <a:avLst/>
                </a:prstGeom>
                <a:ln w="31750">
                  <a:solidFill>
                    <a:schemeClr val="tx1"/>
                  </a:solidFill>
                  <a:tailEnd type="stealt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40" name="TextBox 83"/>
              <p:cNvSpPr txBox="1">
                <a:spLocks noChangeArrowheads="1"/>
              </p:cNvSpPr>
              <p:nvPr/>
            </p:nvSpPr>
            <p:spPr bwMode="auto">
              <a:xfrm>
                <a:off x="3333304" y="3573015"/>
                <a:ext cx="4479057" cy="356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Guiyangbei                   Tongrennan</a:t>
                </a:r>
                <a:endParaRPr lang="zh-CN" altLang="en-US" sz="14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</p:txBody>
          </p:sp>
          <p:sp>
            <p:nvSpPr>
              <p:cNvPr id="941" name="TextBox 84"/>
              <p:cNvSpPr txBox="1">
                <a:spLocks noChangeArrowheads="1"/>
              </p:cNvSpPr>
              <p:nvPr/>
            </p:nvSpPr>
            <p:spPr bwMode="auto">
              <a:xfrm>
                <a:off x="3211286" y="3835507"/>
                <a:ext cx="4469402" cy="962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2017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年</a:t>
                </a:r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06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月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15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日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14:47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开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09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车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11D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号</a:t>
                </a:r>
                <a:endParaRPr lang="en-US" altLang="zh-CN" sz="14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  <a:p>
                <a:pPr eaLnBrk="1" hangingPunct="1"/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￥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122.5</a:t>
                </a:r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元         网           二等座</a:t>
                </a:r>
                <a:endParaRPr lang="en-US" altLang="zh-CN" sz="16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  <a:p>
                <a:pPr eaLnBrk="1" hangingPunct="1"/>
                <a:r>
                  <a:rPr lang="zh-CN" altLang="en-US" sz="1400">
                    <a:latin typeface="新宋体" panose="02010609030101010101" pitchFamily="49" charset="-122"/>
                    <a:ea typeface="新宋体" panose="02010609030101010101" pitchFamily="49" charset="-122"/>
                  </a:rPr>
                  <a:t>限乘当日当次车</a:t>
                </a:r>
              </a:p>
            </p:txBody>
          </p:sp>
          <p:sp>
            <p:nvSpPr>
              <p:cNvPr id="942" name="TextBox 209"/>
              <p:cNvSpPr txBox="1"/>
              <p:nvPr/>
            </p:nvSpPr>
            <p:spPr bwMode="auto">
              <a:xfrm>
                <a:off x="3266030" y="4710882"/>
                <a:ext cx="3239302" cy="39172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1600" dirty="0">
                    <a:latin typeface="+mn-ea"/>
                    <a:ea typeface="+mn-ea"/>
                  </a:rPr>
                  <a:t>6221211998</a:t>
                </a:r>
                <a:r>
                  <a:rPr lang="zh-CN" altLang="en-US" sz="1600" dirty="0">
                    <a:latin typeface="+mn-ea"/>
                    <a:ea typeface="+mn-ea"/>
                  </a:rPr>
                  <a:t>****</a:t>
                </a:r>
                <a:r>
                  <a:rPr lang="en-US" altLang="zh-CN" sz="1600" dirty="0">
                    <a:latin typeface="+mn-ea"/>
                    <a:ea typeface="+mn-ea"/>
                  </a:rPr>
                  <a:t>5887   </a:t>
                </a:r>
                <a:r>
                  <a:rPr lang="zh-CN" altLang="en-US" sz="1600" dirty="0">
                    <a:latin typeface="+mn-ea"/>
                    <a:ea typeface="+mn-ea"/>
                  </a:rPr>
                  <a:t>周小艳</a:t>
                </a:r>
              </a:p>
            </p:txBody>
          </p:sp>
          <p:sp>
            <p:nvSpPr>
              <p:cNvPr id="943" name="TextBox 210"/>
              <p:cNvSpPr txBox="1"/>
              <p:nvPr/>
            </p:nvSpPr>
            <p:spPr bwMode="auto">
              <a:xfrm>
                <a:off x="3332546" y="5034558"/>
                <a:ext cx="3121238" cy="60613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  <a:prstDash val="sysDash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买票请到</a:t>
                </a: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12306   </a:t>
                </a: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发货请到 </a:t>
                </a: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95306</a:t>
                </a:r>
              </a:p>
              <a:p>
                <a:pPr>
                  <a:defRPr/>
                </a:pP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      </a:t>
                </a: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中国铁路祝你旅途愉快</a:t>
                </a:r>
              </a:p>
            </p:txBody>
          </p:sp>
          <p:sp>
            <p:nvSpPr>
              <p:cNvPr id="944" name="TextBox 211"/>
              <p:cNvSpPr txBox="1"/>
              <p:nvPr/>
            </p:nvSpPr>
            <p:spPr bwMode="auto">
              <a:xfrm>
                <a:off x="3203999" y="5707774"/>
                <a:ext cx="4536353" cy="356550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1400" dirty="0">
                    <a:latin typeface="+mn-ea"/>
                    <a:ea typeface="+mn-ea"/>
                  </a:rPr>
                  <a:t>474833102210808J051026  </a:t>
                </a:r>
                <a:r>
                  <a:rPr lang="zh-CN" altLang="en-US" sz="1400" dirty="0">
                    <a:latin typeface="+mn-ea"/>
                    <a:ea typeface="+mn-ea"/>
                  </a:rPr>
                  <a:t>贵阳北站售</a:t>
                </a:r>
              </a:p>
            </p:txBody>
          </p:sp>
          <p:sp>
            <p:nvSpPr>
              <p:cNvPr id="945" name="矩形 944"/>
              <p:cNvSpPr/>
              <p:nvPr/>
            </p:nvSpPr>
            <p:spPr bwMode="auto">
              <a:xfrm>
                <a:off x="6623398" y="4681457"/>
                <a:ext cx="897959" cy="774249"/>
              </a:xfrm>
              <a:prstGeom prst="rect">
                <a:avLst/>
              </a:prstGeom>
              <a:blipFill>
                <a:blip r:embed="rId3" cstate="print">
                  <a:biLevel thresh="50000"/>
                </a:blip>
                <a:tile tx="0" ty="0" sx="100000" sy="100000" flip="none" algn="tl"/>
              </a:blip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pic>
        <p:nvPicPr>
          <p:cNvPr id="645" name="Picture 6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706" y="1375302"/>
            <a:ext cx="9036050" cy="51879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97" name="组合 238"/>
          <p:cNvGrpSpPr>
            <a:grpSpLocks/>
          </p:cNvGrpSpPr>
          <p:nvPr/>
        </p:nvGrpSpPr>
        <p:grpSpPr bwMode="auto">
          <a:xfrm>
            <a:off x="2510923" y="2259198"/>
            <a:ext cx="8036833" cy="4304054"/>
            <a:chOff x="342373" y="1403371"/>
            <a:chExt cx="8484027" cy="4005865"/>
          </a:xfrm>
        </p:grpSpPr>
        <p:grpSp>
          <p:nvGrpSpPr>
            <p:cNvPr id="798" name="组合 218"/>
            <p:cNvGrpSpPr>
              <a:grpSpLocks/>
            </p:cNvGrpSpPr>
            <p:nvPr/>
          </p:nvGrpSpPr>
          <p:grpSpPr bwMode="auto">
            <a:xfrm>
              <a:off x="342373" y="1403371"/>
              <a:ext cx="8484027" cy="4005865"/>
              <a:chOff x="343164" y="1268760"/>
              <a:chExt cx="8557800" cy="4533729"/>
            </a:xfrm>
          </p:grpSpPr>
          <p:sp>
            <p:nvSpPr>
              <p:cNvPr id="807" name="TextBox 248"/>
              <p:cNvSpPr txBox="1">
                <a:spLocks noChangeArrowheads="1"/>
              </p:cNvSpPr>
              <p:nvPr/>
            </p:nvSpPr>
            <p:spPr bwMode="auto">
              <a:xfrm>
                <a:off x="343164" y="1328524"/>
                <a:ext cx="8557800" cy="4473965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en-US" altLang="zh-CN"/>
              </a:p>
              <a:p>
                <a:pPr eaLnBrk="1" hangingPunct="1"/>
                <a:endParaRPr lang="en-US" altLang="zh-CN"/>
              </a:p>
              <a:p>
                <a:pPr eaLnBrk="1" hangingPunct="1"/>
                <a:endParaRPr lang="en-US" altLang="zh-CN"/>
              </a:p>
              <a:p>
                <a:pPr eaLnBrk="1" hangingPunct="1"/>
                <a:endParaRPr lang="en-US" altLang="zh-CN"/>
              </a:p>
              <a:p>
                <a:pPr eaLnBrk="1" hangingPunct="1"/>
                <a:endParaRPr lang="en-US" altLang="zh-CN"/>
              </a:p>
              <a:p>
                <a:pPr eaLnBrk="1" hangingPunct="1"/>
                <a:endParaRPr lang="en-US" altLang="zh-CN"/>
              </a:p>
              <a:p>
                <a:pPr eaLnBrk="1" hangingPunct="1"/>
                <a:endParaRPr lang="en-US" altLang="zh-CN"/>
              </a:p>
              <a:p>
                <a:pPr eaLnBrk="1" hangingPunct="1"/>
                <a:endParaRPr lang="en-US" altLang="zh-CN"/>
              </a:p>
              <a:p>
                <a:pPr eaLnBrk="1" hangingPunct="1"/>
                <a:endParaRPr lang="en-US" altLang="zh-CN"/>
              </a:p>
              <a:p>
                <a:pPr eaLnBrk="1" hangingPunct="1"/>
                <a:endParaRPr lang="en-US" altLang="zh-CN"/>
              </a:p>
              <a:p>
                <a:pPr eaLnBrk="1" hangingPunct="1"/>
                <a:endParaRPr lang="en-US" altLang="zh-CN"/>
              </a:p>
              <a:p>
                <a:pPr eaLnBrk="1" hangingPunct="1"/>
                <a:endParaRPr lang="en-US" altLang="zh-CN"/>
              </a:p>
              <a:p>
                <a:pPr eaLnBrk="1" hangingPunct="1"/>
                <a:endParaRPr lang="en-US" altLang="zh-CN"/>
              </a:p>
              <a:p>
                <a:pPr eaLnBrk="1" hangingPunct="1"/>
                <a:endParaRPr lang="en-US" altLang="zh-CN"/>
              </a:p>
              <a:p>
                <a:pPr eaLnBrk="1" hangingPunct="1"/>
                <a:endParaRPr lang="en-US" altLang="zh-CN"/>
              </a:p>
            </p:txBody>
          </p:sp>
          <p:grpSp>
            <p:nvGrpSpPr>
              <p:cNvPr id="808" name="组合 215"/>
              <p:cNvGrpSpPr>
                <a:grpSpLocks/>
              </p:cNvGrpSpPr>
              <p:nvPr/>
            </p:nvGrpSpPr>
            <p:grpSpPr bwMode="auto">
              <a:xfrm>
                <a:off x="395535" y="1268760"/>
                <a:ext cx="8208913" cy="4453890"/>
                <a:chOff x="251519" y="2060848"/>
                <a:chExt cx="8208913" cy="4453890"/>
              </a:xfrm>
            </p:grpSpPr>
            <p:cxnSp>
              <p:nvCxnSpPr>
                <p:cNvPr id="809" name="直接连接符 808"/>
                <p:cNvCxnSpPr/>
                <p:nvPr/>
              </p:nvCxnSpPr>
              <p:spPr>
                <a:xfrm>
                  <a:off x="322820" y="5877730"/>
                  <a:ext cx="7706560" cy="0"/>
                </a:xfrm>
                <a:prstGeom prst="line">
                  <a:avLst/>
                </a:prstGeom>
                <a:ln w="19050">
                  <a:solidFill>
                    <a:srgbClr val="FF33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0" name="直接连接符 809"/>
                <p:cNvCxnSpPr/>
                <p:nvPr/>
              </p:nvCxnSpPr>
              <p:spPr>
                <a:xfrm flipV="1">
                  <a:off x="8029379" y="3138645"/>
                  <a:ext cx="0" cy="2739085"/>
                </a:xfrm>
                <a:prstGeom prst="line">
                  <a:avLst/>
                </a:prstGeom>
                <a:ln w="19050">
                  <a:solidFill>
                    <a:srgbClr val="FF33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811" name="组合 214"/>
                <p:cNvGrpSpPr>
                  <a:grpSpLocks/>
                </p:cNvGrpSpPr>
                <p:nvPr/>
              </p:nvGrpSpPr>
              <p:grpSpPr bwMode="auto">
                <a:xfrm>
                  <a:off x="251519" y="2060848"/>
                  <a:ext cx="8208913" cy="4453890"/>
                  <a:chOff x="251519" y="2060848"/>
                  <a:chExt cx="8208913" cy="4453890"/>
                </a:xfrm>
              </p:grpSpPr>
              <p:sp>
                <p:nvSpPr>
                  <p:cNvPr id="812" name="TextBox 25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95536" y="5229200"/>
                    <a:ext cx="2880320" cy="36919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zh-CN" altLang="en-US" sz="1600">
                        <a:solidFill>
                          <a:srgbClr val="FF33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rPr>
                      <a:t>金额合计（大写）</a:t>
                    </a:r>
                    <a:r>
                      <a:rPr lang="zh-CN" altLang="en-US" sz="1600">
                        <a:latin typeface="华文中宋" panose="02010600040101010101" pitchFamily="2" charset="-122"/>
                        <a:ea typeface="华文中宋" panose="02010600040101010101" pitchFamily="2" charset="-122"/>
                      </a:rPr>
                      <a:t>叁仟元整</a:t>
                    </a:r>
                  </a:p>
                </p:txBody>
              </p:sp>
              <p:grpSp>
                <p:nvGrpSpPr>
                  <p:cNvPr id="813" name="组合 213"/>
                  <p:cNvGrpSpPr>
                    <a:grpSpLocks/>
                  </p:cNvGrpSpPr>
                  <p:nvPr/>
                </p:nvGrpSpPr>
                <p:grpSpPr bwMode="auto">
                  <a:xfrm>
                    <a:off x="251519" y="2060848"/>
                    <a:ext cx="8208913" cy="4453890"/>
                    <a:chOff x="251519" y="2060848"/>
                    <a:chExt cx="8208913" cy="4453890"/>
                  </a:xfrm>
                </p:grpSpPr>
                <p:sp>
                  <p:nvSpPr>
                    <p:cNvPr id="814" name="TextBox 25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907704" y="2060848"/>
                      <a:ext cx="4536504" cy="74566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zh-CN" altLang="en-US" sz="2000" b="1">
                          <a:solidFill>
                            <a:srgbClr val="FF33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贵州省政府非税收入通用收据（机 制）</a:t>
                      </a:r>
                    </a:p>
                  </p:txBody>
                </p:sp>
                <p:sp>
                  <p:nvSpPr>
                    <p:cNvPr id="815" name="TextBox 25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51519" y="2730406"/>
                      <a:ext cx="6656792" cy="35662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zh-CN" altLang="en-US" sz="1600">
                          <a:solidFill>
                            <a:srgbClr val="FF33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付款人：</a:t>
                      </a:r>
                      <a:r>
                        <a:rPr lang="en-US" altLang="zh-CN" sz="160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XX</a:t>
                      </a:r>
                      <a:r>
                        <a:rPr lang="zh-CN" altLang="en-US" sz="160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职业技术学院   </a:t>
                      </a:r>
                      <a:r>
                        <a:rPr lang="zh-CN" altLang="en-US" sz="1600">
                          <a:solidFill>
                            <a:srgbClr val="FF33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开票日期：</a:t>
                      </a:r>
                      <a:r>
                        <a:rPr lang="en-US" altLang="zh-CN" sz="160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2017</a:t>
                      </a:r>
                      <a:r>
                        <a:rPr lang="zh-CN" altLang="en-US" sz="160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年</a:t>
                      </a:r>
                      <a:r>
                        <a:rPr lang="en-US" altLang="zh-CN" sz="160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06</a:t>
                      </a:r>
                      <a:r>
                        <a:rPr lang="zh-CN" altLang="en-US" sz="160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月</a:t>
                      </a:r>
                      <a:r>
                        <a:rPr lang="en-US" altLang="zh-CN" sz="160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11</a:t>
                      </a:r>
                      <a:r>
                        <a:rPr lang="zh-CN" altLang="en-US" sz="160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日</a:t>
                      </a:r>
                    </a:p>
                  </p:txBody>
                </p:sp>
                <p:sp>
                  <p:nvSpPr>
                    <p:cNvPr id="816" name="TextBox 1111"/>
                    <p:cNvSpPr txBox="1"/>
                    <p:nvPr/>
                  </p:nvSpPr>
                  <p:spPr>
                    <a:xfrm>
                      <a:off x="6085413" y="2417921"/>
                      <a:ext cx="1871278" cy="680821"/>
                    </a:xfrm>
                    <a:prstGeom prst="rect">
                      <a:avLst/>
                    </a:prstGeom>
                    <a:noFill/>
                  </p:spPr>
                  <p:txBody>
                    <a:bodyPr>
                      <a:spAutoFit/>
                    </a:bodyPr>
                    <a:lstStyle/>
                    <a:p>
                      <a:pPr>
                        <a:defRPr/>
                      </a:pPr>
                      <a:r>
                        <a:rPr lang="en-US" altLang="zh-CN" b="1" dirty="0">
                          <a:solidFill>
                            <a:srgbClr val="FF3300"/>
                          </a:solidFill>
                          <a:latin typeface="Segoe UI Semibold" pitchFamily="34" charset="0"/>
                          <a:ea typeface="华文中宋" pitchFamily="2" charset="-122"/>
                          <a:cs typeface="Aparajita" pitchFamily="34" charset="0"/>
                        </a:rPr>
                        <a:t>№</a:t>
                      </a:r>
                      <a:r>
                        <a:rPr lang="en-US" altLang="zh-CN" dirty="0">
                          <a:solidFill>
                            <a:srgbClr val="FF3300"/>
                          </a:solidFill>
                          <a:latin typeface="Segoe UI Semibold" pitchFamily="34" charset="0"/>
                          <a:ea typeface="华文中宋" pitchFamily="2" charset="-122"/>
                          <a:cs typeface="Aparajita" pitchFamily="34" charset="0"/>
                        </a:rPr>
                        <a:t>  </a:t>
                      </a:r>
                      <a:r>
                        <a:rPr lang="en-US" altLang="zh-CN" dirty="0">
                          <a:solidFill>
                            <a:srgbClr val="FF3300"/>
                          </a:solidFill>
                          <a:latin typeface="+mj-ea"/>
                          <a:ea typeface="+mj-ea"/>
                          <a:cs typeface="Aparajita" pitchFamily="34" charset="0"/>
                        </a:rPr>
                        <a:t>007834582</a:t>
                      </a:r>
                      <a:endParaRPr lang="zh-CN" altLang="en-US" dirty="0">
                        <a:solidFill>
                          <a:srgbClr val="FF3300"/>
                        </a:solidFill>
                        <a:latin typeface="+mj-ea"/>
                        <a:ea typeface="+mj-ea"/>
                        <a:cs typeface="Aparajita" pitchFamily="34" charset="0"/>
                      </a:endParaRPr>
                    </a:p>
                  </p:txBody>
                </p:sp>
                <p:cxnSp>
                  <p:nvCxnSpPr>
                    <p:cNvPr id="817" name="直接连接符 816"/>
                    <p:cNvCxnSpPr/>
                    <p:nvPr/>
                  </p:nvCxnSpPr>
                  <p:spPr>
                    <a:xfrm>
                      <a:off x="322820" y="3138645"/>
                      <a:ext cx="7706560" cy="0"/>
                    </a:xfrm>
                    <a:prstGeom prst="line">
                      <a:avLst/>
                    </a:prstGeom>
                    <a:ln w="19050">
                      <a:solidFill>
                        <a:srgbClr val="FF33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8" name="直接连接符 817"/>
                    <p:cNvCxnSpPr/>
                    <p:nvPr/>
                  </p:nvCxnSpPr>
                  <p:spPr>
                    <a:xfrm>
                      <a:off x="322820" y="3501515"/>
                      <a:ext cx="7706560" cy="0"/>
                    </a:xfrm>
                    <a:prstGeom prst="line">
                      <a:avLst/>
                    </a:prstGeom>
                    <a:ln w="19050">
                      <a:solidFill>
                        <a:srgbClr val="FF33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9" name="直接连接符 818"/>
                    <p:cNvCxnSpPr/>
                    <p:nvPr/>
                  </p:nvCxnSpPr>
                  <p:spPr>
                    <a:xfrm>
                      <a:off x="322820" y="5228911"/>
                      <a:ext cx="7706560" cy="0"/>
                    </a:xfrm>
                    <a:prstGeom prst="line">
                      <a:avLst/>
                    </a:prstGeom>
                    <a:ln w="19050">
                      <a:solidFill>
                        <a:srgbClr val="FF33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0" name="直接连接符 819"/>
                    <p:cNvCxnSpPr/>
                    <p:nvPr/>
                  </p:nvCxnSpPr>
                  <p:spPr>
                    <a:xfrm>
                      <a:off x="322820" y="5586765"/>
                      <a:ext cx="7706560" cy="0"/>
                    </a:xfrm>
                    <a:prstGeom prst="line">
                      <a:avLst/>
                    </a:prstGeom>
                    <a:ln w="19050">
                      <a:solidFill>
                        <a:srgbClr val="FF33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1" name="直接连接符 820"/>
                    <p:cNvCxnSpPr/>
                    <p:nvPr/>
                  </p:nvCxnSpPr>
                  <p:spPr>
                    <a:xfrm flipV="1">
                      <a:off x="322820" y="3138645"/>
                      <a:ext cx="0" cy="2739085"/>
                    </a:xfrm>
                    <a:prstGeom prst="line">
                      <a:avLst/>
                    </a:prstGeom>
                    <a:ln w="19050">
                      <a:solidFill>
                        <a:srgbClr val="FF33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2" name="直接连接符 821"/>
                    <p:cNvCxnSpPr/>
                    <p:nvPr/>
                  </p:nvCxnSpPr>
                  <p:spPr>
                    <a:xfrm flipV="1">
                      <a:off x="2626843" y="3138645"/>
                      <a:ext cx="0" cy="2090266"/>
                    </a:xfrm>
                    <a:prstGeom prst="line">
                      <a:avLst/>
                    </a:prstGeom>
                    <a:ln w="19050">
                      <a:solidFill>
                        <a:srgbClr val="FF33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3" name="直接连接符 822"/>
                    <p:cNvCxnSpPr/>
                    <p:nvPr/>
                  </p:nvCxnSpPr>
                  <p:spPr>
                    <a:xfrm flipV="1">
                      <a:off x="3996071" y="3138645"/>
                      <a:ext cx="0" cy="2090266"/>
                    </a:xfrm>
                    <a:prstGeom prst="line">
                      <a:avLst/>
                    </a:prstGeom>
                    <a:ln w="19050">
                      <a:solidFill>
                        <a:srgbClr val="FF33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4" name="直接连接符 823"/>
                    <p:cNvCxnSpPr/>
                    <p:nvPr/>
                  </p:nvCxnSpPr>
                  <p:spPr>
                    <a:xfrm flipV="1">
                      <a:off x="5003553" y="3138645"/>
                      <a:ext cx="0" cy="2090266"/>
                    </a:xfrm>
                    <a:prstGeom prst="line">
                      <a:avLst/>
                    </a:prstGeom>
                    <a:ln w="19050">
                      <a:solidFill>
                        <a:srgbClr val="FF33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5" name="直接连接符 824"/>
                    <p:cNvCxnSpPr/>
                    <p:nvPr/>
                  </p:nvCxnSpPr>
                  <p:spPr>
                    <a:xfrm flipV="1">
                      <a:off x="6156410" y="3138645"/>
                      <a:ext cx="0" cy="2448120"/>
                    </a:xfrm>
                    <a:prstGeom prst="line">
                      <a:avLst/>
                    </a:prstGeom>
                    <a:ln w="19050">
                      <a:solidFill>
                        <a:srgbClr val="FF33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826" name="TextBox 26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835968" y="3162454"/>
                      <a:ext cx="1359768" cy="35662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zh-CN" altLang="en-US" sz="1600">
                          <a:solidFill>
                            <a:srgbClr val="FF33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收 入 项 目</a:t>
                      </a:r>
                    </a:p>
                  </p:txBody>
                </p:sp>
                <p:sp>
                  <p:nvSpPr>
                    <p:cNvPr id="827" name="TextBox 26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708176" y="3140968"/>
                      <a:ext cx="1359768" cy="35662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zh-CN" altLang="en-US" sz="1600">
                          <a:solidFill>
                            <a:srgbClr val="FF33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项 目 编 码</a:t>
                      </a:r>
                    </a:p>
                  </p:txBody>
                </p:sp>
                <p:sp>
                  <p:nvSpPr>
                    <p:cNvPr id="828" name="TextBox 26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076328" y="3140968"/>
                      <a:ext cx="783704" cy="35662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zh-CN" altLang="en-US" sz="1600">
                          <a:solidFill>
                            <a:srgbClr val="FF33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数  量</a:t>
                      </a:r>
                    </a:p>
                  </p:txBody>
                </p:sp>
                <p:sp>
                  <p:nvSpPr>
                    <p:cNvPr id="829" name="TextBox 27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004048" y="3162454"/>
                      <a:ext cx="1224136" cy="61598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zh-CN" altLang="en-US" sz="1600">
                          <a:solidFill>
                            <a:srgbClr val="FF33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征 收 项 目</a:t>
                      </a:r>
                    </a:p>
                  </p:txBody>
                </p:sp>
                <p:sp>
                  <p:nvSpPr>
                    <p:cNvPr id="830" name="TextBox 271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6524600" y="3140968"/>
                      <a:ext cx="999728" cy="35662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zh-CN" altLang="en-US" sz="1600">
                          <a:solidFill>
                            <a:srgbClr val="FF33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金     额</a:t>
                      </a:r>
                    </a:p>
                  </p:txBody>
                </p:sp>
                <p:sp>
                  <p:nvSpPr>
                    <p:cNvPr id="831" name="TextBox 27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23528" y="5898758"/>
                      <a:ext cx="2304255" cy="61598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zh-CN" altLang="en-US" sz="1600">
                          <a:solidFill>
                            <a:srgbClr val="FF33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执收单位（财务专用章）</a:t>
                      </a:r>
                    </a:p>
                  </p:txBody>
                </p:sp>
                <p:sp>
                  <p:nvSpPr>
                    <p:cNvPr id="832" name="TextBox 273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843808" y="5898758"/>
                      <a:ext cx="1800200" cy="35662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zh-CN" altLang="en-US" sz="1600">
                          <a:solidFill>
                            <a:srgbClr val="FF33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开票人：</a:t>
                      </a:r>
                      <a:r>
                        <a:rPr lang="zh-CN" altLang="en-US" sz="160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王彬彬</a:t>
                      </a:r>
                    </a:p>
                  </p:txBody>
                </p:sp>
                <p:sp>
                  <p:nvSpPr>
                    <p:cNvPr id="833" name="TextBox 274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572000" y="5898758"/>
                      <a:ext cx="3384376" cy="35662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zh-CN" altLang="en-US" sz="1600">
                          <a:solidFill>
                            <a:srgbClr val="FF33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收款人：</a:t>
                      </a:r>
                      <a:r>
                        <a:rPr lang="zh-CN" altLang="en-US" sz="160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郑晓盼     </a:t>
                      </a:r>
                      <a:r>
                        <a:rPr lang="zh-CN" altLang="en-US" sz="1600">
                          <a:solidFill>
                            <a:srgbClr val="FF33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手工填写无效</a:t>
                      </a:r>
                    </a:p>
                  </p:txBody>
                </p:sp>
                <p:sp>
                  <p:nvSpPr>
                    <p:cNvPr id="834" name="TextBox 27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8001614" y="3645024"/>
                      <a:ext cx="458818" cy="180020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eaVert">
                      <a:spAutoFit/>
                    </a:bodyPr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zh-CN" altLang="en-US" sz="1600">
                          <a:solidFill>
                            <a:srgbClr val="FF3300"/>
                          </a:solidFill>
                          <a:latin typeface="华文宋体" panose="02010600040101010101" pitchFamily="2" charset="-122"/>
                          <a:ea typeface="华文宋体" panose="02010600040101010101" pitchFamily="2" charset="-122"/>
                        </a:rPr>
                        <a:t>第一联  收据</a:t>
                      </a:r>
                    </a:p>
                  </p:txBody>
                </p:sp>
                <p:sp>
                  <p:nvSpPr>
                    <p:cNvPr id="835" name="TextBox 27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763960" y="3645024"/>
                      <a:ext cx="1287760" cy="36919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zh-CN" altLang="en-US" sz="160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会议费</a:t>
                      </a:r>
                    </a:p>
                  </p:txBody>
                </p:sp>
                <p:sp>
                  <p:nvSpPr>
                    <p:cNvPr id="836" name="TextBox 27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6452592" y="3645024"/>
                      <a:ext cx="1215752" cy="36919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en-US" altLang="zh-CN" sz="160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3000.00</a:t>
                      </a:r>
                      <a:endParaRPr lang="zh-CN" altLang="en-US" sz="160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p:txBody>
                </p:sp>
                <p:sp>
                  <p:nvSpPr>
                    <p:cNvPr id="837" name="TextBox 27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220344" y="3666510"/>
                      <a:ext cx="567680" cy="36919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en-US" altLang="zh-CN" sz="160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6</a:t>
                      </a:r>
                      <a:endParaRPr lang="zh-CN" altLang="en-US" sz="160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p:txBody>
                </p:sp>
                <p:sp>
                  <p:nvSpPr>
                    <p:cNvPr id="838" name="TextBox 27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23528" y="5563282"/>
                      <a:ext cx="792088" cy="35662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zh-CN" altLang="en-US" sz="1600">
                          <a:solidFill>
                            <a:srgbClr val="FF33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备注：</a:t>
                      </a:r>
                    </a:p>
                  </p:txBody>
                </p:sp>
                <p:sp>
                  <p:nvSpPr>
                    <p:cNvPr id="839" name="TextBox 28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6300192" y="5229200"/>
                      <a:ext cx="1296144" cy="6484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zh-CN" altLang="en-US" b="1">
                          <a:solidFill>
                            <a:srgbClr val="FF3300"/>
                          </a:solidFill>
                        </a:rPr>
                        <a:t>￥</a:t>
                      </a:r>
                      <a:r>
                        <a:rPr lang="en-US" altLang="zh-CN" sz="160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3000.00</a:t>
                      </a:r>
                      <a:endParaRPr lang="zh-CN" altLang="en-US" sz="160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p:txBody>
                </p:sp>
                <p:grpSp>
                  <p:nvGrpSpPr>
                    <p:cNvPr id="840" name="组合 21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203848" y="2060848"/>
                      <a:ext cx="1656184" cy="864096"/>
                      <a:chOff x="5179144" y="404664"/>
                      <a:chExt cx="2489200" cy="1466850"/>
                    </a:xfrm>
                  </p:grpSpPr>
                  <p:grpSp>
                    <p:nvGrpSpPr>
                      <p:cNvPr id="841" name="Group 16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5179144" y="404664"/>
                        <a:ext cx="2489200" cy="1466850"/>
                        <a:chOff x="6236" y="13005"/>
                        <a:chExt cx="3919" cy="2310"/>
                      </a:xfrm>
                    </p:grpSpPr>
                    <p:sp>
                      <p:nvSpPr>
                        <p:cNvPr id="845" name="Oval 16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6236" y="13005"/>
                          <a:ext cx="3919" cy="2310"/>
                        </a:xfrm>
                        <a:prstGeom prst="ellipse">
                          <a:avLst/>
                        </a:prstGeom>
                        <a:solidFill>
                          <a:srgbClr val="FFFFFF">
                            <a:alpha val="0"/>
                          </a:srgbClr>
                        </a:solidFill>
                        <a:ln w="47625">
                          <a:solidFill>
                            <a:srgbClr val="FF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>
                          <a:lvl1pPr eaLnBrk="0" hangingPunct="0"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1pPr>
                          <a:lvl2pPr marL="742950" indent="-285750" eaLnBrk="0" hangingPunct="0"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2pPr>
                          <a:lvl3pPr marL="1143000" indent="-228600" eaLnBrk="0" hangingPunct="0"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3pPr>
                          <a:lvl4pPr marL="1600200" indent="-228600" eaLnBrk="0" hangingPunct="0"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4pPr>
                          <a:lvl5pPr marL="2057400" indent="-228600" eaLnBrk="0" hangingPunct="0"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9pPr>
                        </a:lstStyle>
                        <a:p>
                          <a:pPr eaLnBrk="1" hangingPunct="1"/>
                          <a:endParaRPr lang="zh-CN" altLang="en-US"/>
                        </a:p>
                      </p:txBody>
                    </p:sp>
                    <p:sp>
                      <p:nvSpPr>
                        <p:cNvPr id="846" name="Oval 16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6375" y="13166"/>
                          <a:ext cx="3666" cy="1999"/>
                        </a:xfrm>
                        <a:prstGeom prst="ellipse">
                          <a:avLst/>
                        </a:prstGeom>
                        <a:solidFill>
                          <a:srgbClr val="FFFFFF">
                            <a:alpha val="0"/>
                          </a:srgbClr>
                        </a:solidFill>
                        <a:ln w="9525">
                          <a:solidFill>
                            <a:srgbClr val="FF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>
                          <a:lvl1pPr eaLnBrk="0" hangingPunct="0"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1pPr>
                          <a:lvl2pPr marL="742950" indent="-285750" eaLnBrk="0" hangingPunct="0"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2pPr>
                          <a:lvl3pPr marL="1143000" indent="-228600" eaLnBrk="0" hangingPunct="0"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3pPr>
                          <a:lvl4pPr marL="1600200" indent="-228600" eaLnBrk="0" hangingPunct="0"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4pPr>
                          <a:lvl5pPr marL="2057400" indent="-228600" eaLnBrk="0" hangingPunct="0"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9pPr>
                        </a:lstStyle>
                        <a:p>
                          <a:pPr eaLnBrk="1" hangingPunct="1"/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842" name="WordArt 167"/>
                      <p:cNvSpPr>
                        <a:spLocks noChangeArrowheads="1" noChangeShapeType="1" noTextEdit="1"/>
                      </p:cNvSpPr>
                      <p:nvPr/>
                    </p:nvSpPr>
                    <p:spPr bwMode="auto">
                      <a:xfrm>
                        <a:off x="5749255" y="1196752"/>
                        <a:ext cx="1343025" cy="432047"/>
                      </a:xfrm>
                      <a:prstGeom prst="rect">
                        <a:avLst/>
                      </a:prstGeom>
                    </p:spPr>
                    <p:txBody>
                      <a:bodyPr spcFirstLastPara="1" wrap="none" fromWordArt="1">
                        <a:prstTxWarp prst="textArchDown">
                          <a:avLst>
                            <a:gd name="adj" fmla="val 0"/>
                          </a:avLst>
                        </a:prstTxWarp>
                      </a:bodyPr>
                      <a:lstStyle/>
                      <a:p>
                        <a:pPr algn="ctr"/>
                        <a:r>
                          <a:rPr lang="zh-CN" altLang="en-US" sz="1200" kern="10"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solidFill>
                              <a:srgbClr val="FF0000"/>
                            </a:solidFill>
                            <a:latin typeface="宋体" panose="02010600030101010101" pitchFamily="2" charset="-122"/>
                          </a:rPr>
                          <a:t>财政部监制</a:t>
                        </a:r>
                      </a:p>
                    </p:txBody>
                  </p:sp>
                  <p:sp>
                    <p:nvSpPr>
                      <p:cNvPr id="843" name="WordArt 168"/>
                      <p:cNvSpPr>
                        <a:spLocks noChangeArrowheads="1" noChangeShapeType="1" noTextEdit="1"/>
                      </p:cNvSpPr>
                      <p:nvPr/>
                    </p:nvSpPr>
                    <p:spPr bwMode="auto">
                      <a:xfrm>
                        <a:off x="5636096" y="771377"/>
                        <a:ext cx="1600200" cy="495301"/>
                      </a:xfrm>
                      <a:prstGeom prst="rect">
                        <a:avLst/>
                      </a:prstGeom>
                    </p:spPr>
                    <p:txBody>
                      <a:bodyPr spcFirstLastPara="1" wrap="none" fromWordArt="1">
                        <a:prstTxWarp prst="textArchUp">
                          <a:avLst>
                            <a:gd name="adj" fmla="val 10800004"/>
                          </a:avLst>
                        </a:prstTxWarp>
                      </a:bodyPr>
                      <a:lstStyle/>
                      <a:p>
                        <a:pPr algn="ctr"/>
                        <a:r>
                          <a:rPr lang="zh-CN" altLang="en-US" sz="1200" kern="10"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solidFill>
                              <a:srgbClr val="FF0000"/>
                            </a:solidFill>
                            <a:latin typeface="宋体" panose="02010600030101010101" pitchFamily="2" charset="-122"/>
                          </a:rPr>
                          <a:t>财政票据监制</a:t>
                        </a:r>
                      </a:p>
                    </p:txBody>
                  </p:sp>
                  <p:sp>
                    <p:nvSpPr>
                      <p:cNvPr id="844" name="WordArt 169"/>
                      <p:cNvSpPr>
                        <a:spLocks noChangeArrowheads="1" noChangeShapeType="1" noTextEdit="1"/>
                      </p:cNvSpPr>
                      <p:nvPr/>
                    </p:nvSpPr>
                    <p:spPr bwMode="auto">
                      <a:xfrm>
                        <a:off x="5961856" y="1026443"/>
                        <a:ext cx="914400" cy="314325"/>
                      </a:xfrm>
                      <a:prstGeom prst="rect">
                        <a:avLst/>
                      </a:prstGeom>
                    </p:spPr>
                    <p:txBody>
                      <a:bodyPr wrap="none" fromWordArt="1">
                        <a:prstTxWarp prst="textPlain">
                          <a:avLst>
                            <a:gd name="adj" fmla="val 50000"/>
                          </a:avLst>
                        </a:prstTxWarp>
                      </a:bodyPr>
                      <a:lstStyle/>
                      <a:p>
                        <a:pPr algn="ctr"/>
                        <a:r>
                          <a:rPr lang="zh-CN" altLang="en-US" sz="2400" kern="10"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solidFill>
                              <a:srgbClr val="FF0000"/>
                            </a:solidFill>
                            <a:latin typeface="宋体" panose="02010600030101010101" pitchFamily="2" charset="-122"/>
                          </a:rPr>
                          <a:t>贵州省</a:t>
                        </a:r>
                      </a:p>
                    </p:txBody>
                  </p:sp>
                </p:grpSp>
              </p:grpSp>
            </p:grpSp>
          </p:grpSp>
        </p:grpSp>
        <p:grpSp>
          <p:nvGrpSpPr>
            <p:cNvPr id="799" name="组合 236"/>
            <p:cNvGrpSpPr>
              <a:grpSpLocks/>
            </p:cNvGrpSpPr>
            <p:nvPr/>
          </p:nvGrpSpPr>
          <p:grpSpPr bwMode="auto">
            <a:xfrm>
              <a:off x="1187624" y="3645024"/>
              <a:ext cx="1647665" cy="1440160"/>
              <a:chOff x="4105637" y="3921596"/>
              <a:chExt cx="2333897" cy="2171700"/>
            </a:xfrm>
          </p:grpSpPr>
          <p:grpSp>
            <p:nvGrpSpPr>
              <p:cNvPr id="800" name="Group 179"/>
              <p:cNvGrpSpPr>
                <a:grpSpLocks/>
              </p:cNvGrpSpPr>
              <p:nvPr/>
            </p:nvGrpSpPr>
            <p:grpSpPr bwMode="auto">
              <a:xfrm>
                <a:off x="4105637" y="3921596"/>
                <a:ext cx="2333897" cy="2171700"/>
                <a:chOff x="2295" y="2805"/>
                <a:chExt cx="3675" cy="3420"/>
              </a:xfrm>
            </p:grpSpPr>
            <p:grpSp>
              <p:nvGrpSpPr>
                <p:cNvPr id="803" name="Group 180"/>
                <p:cNvGrpSpPr>
                  <a:grpSpLocks/>
                </p:cNvGrpSpPr>
                <p:nvPr/>
              </p:nvGrpSpPr>
              <p:grpSpPr bwMode="auto">
                <a:xfrm>
                  <a:off x="2295" y="2805"/>
                  <a:ext cx="3675" cy="3420"/>
                  <a:chOff x="1020" y="1425"/>
                  <a:chExt cx="3675" cy="3420"/>
                </a:xfrm>
              </p:grpSpPr>
              <p:sp>
                <p:nvSpPr>
                  <p:cNvPr id="805" name="Oval 181"/>
                  <p:cNvSpPr>
                    <a:spLocks noChangeArrowheads="1"/>
                  </p:cNvSpPr>
                  <p:nvPr/>
                </p:nvSpPr>
                <p:spPr bwMode="auto">
                  <a:xfrm>
                    <a:off x="1020" y="1425"/>
                    <a:ext cx="3675" cy="3420"/>
                  </a:xfrm>
                  <a:prstGeom prst="ellipse">
                    <a:avLst/>
                  </a:prstGeom>
                  <a:solidFill>
                    <a:srgbClr val="FFFFFF">
                      <a:alpha val="0"/>
                    </a:srgbClr>
                  </a:solidFill>
                  <a:ln w="66675">
                    <a:solidFill>
                      <a:srgbClr val="FF0000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806" name="Text Box 18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611" y="1515"/>
                    <a:ext cx="435" cy="81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algn="just" eaLnBrk="1" hangingPunct="1"/>
                    <a:endParaRPr lang="zh-CN" altLang="zh-CN"/>
                  </a:p>
                </p:txBody>
              </p:sp>
            </p:grpSp>
            <p:sp>
              <p:nvSpPr>
                <p:cNvPr id="804" name="Text Box 183"/>
                <p:cNvSpPr txBox="1">
                  <a:spLocks noChangeArrowheads="1"/>
                </p:cNvSpPr>
                <p:nvPr/>
              </p:nvSpPr>
              <p:spPr bwMode="auto">
                <a:xfrm>
                  <a:off x="3270" y="3540"/>
                  <a:ext cx="1725" cy="1710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just" eaLnBrk="1" hangingPunct="1"/>
                  <a:r>
                    <a:rPr lang="en-US" altLang="zh-CN" sz="4800">
                      <a:solidFill>
                        <a:srgbClr val="FF0000"/>
                      </a:solidFill>
                      <a:latin typeface="宋体" panose="02010600030101010101" pitchFamily="2" charset="-122"/>
                    </a:rPr>
                    <a:t>★</a:t>
                  </a:r>
                  <a:endParaRPr lang="zh-CN" altLang="zh-CN" sz="4800"/>
                </a:p>
              </p:txBody>
            </p:sp>
          </p:grpSp>
          <p:sp>
            <p:nvSpPr>
              <p:cNvPr id="801" name="WordArt 185"/>
              <p:cNvSpPr>
                <a:spLocks noChangeArrowheads="1" noChangeShapeType="1" noTextEdit="1"/>
              </p:cNvSpPr>
              <p:nvPr/>
            </p:nvSpPr>
            <p:spPr bwMode="auto">
              <a:xfrm>
                <a:off x="4395431" y="4247351"/>
                <a:ext cx="1809750" cy="1666875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0800004"/>
                  </a:avLst>
                </a:prstTxWarp>
              </a:bodyPr>
              <a:lstStyle/>
              <a:p>
                <a:pPr algn="ctr"/>
                <a:r>
                  <a:rPr lang="zh-CN" altLang="en-US" sz="3600" b="1" kern="10">
                    <a:ln w="952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solidFill>
                      <a:srgbClr val="FF0000"/>
                    </a:solidFill>
                    <a:latin typeface="宋体" panose="02010600030101010101" pitchFamily="2" charset="-122"/>
                  </a:rPr>
                  <a:t>贵州交通职业技术学院</a:t>
                </a:r>
              </a:p>
            </p:txBody>
          </p:sp>
          <p:sp>
            <p:nvSpPr>
              <p:cNvPr id="802" name="WordArt 186"/>
              <p:cNvSpPr>
                <a:spLocks noChangeArrowheads="1" noChangeShapeType="1" noTextEdit="1"/>
              </p:cNvSpPr>
              <p:nvPr/>
            </p:nvSpPr>
            <p:spPr bwMode="auto">
              <a:xfrm>
                <a:off x="4881736" y="5490939"/>
                <a:ext cx="914400" cy="31432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zh-CN" altLang="en-US" sz="2400" kern="10">
                    <a:ln w="9525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solidFill>
                      <a:srgbClr val="FF0000"/>
                    </a:solidFill>
                    <a:effectLst>
                      <a:outerShdw dist="35921" dir="2700000" algn="ctr" rotWithShape="0">
                        <a:srgbClr val="808080">
                          <a:alpha val="79999"/>
                        </a:srgbClr>
                      </a:outerShdw>
                    </a:effectLst>
                    <a:latin typeface="宋体" panose="02010600030101010101" pitchFamily="2" charset="-122"/>
                  </a:rPr>
                  <a:t>财务专用章</a:t>
                </a:r>
              </a:p>
            </p:txBody>
          </p:sp>
        </p:grpSp>
      </p:grpSp>
      <p:grpSp>
        <p:nvGrpSpPr>
          <p:cNvPr id="709" name="组合 1003"/>
          <p:cNvGrpSpPr>
            <a:grpSpLocks/>
          </p:cNvGrpSpPr>
          <p:nvPr/>
        </p:nvGrpSpPr>
        <p:grpSpPr bwMode="auto">
          <a:xfrm>
            <a:off x="2384714" y="1350616"/>
            <a:ext cx="8163043" cy="5078313"/>
            <a:chOff x="568140" y="1166319"/>
            <a:chExt cx="8162803" cy="5699136"/>
          </a:xfrm>
        </p:grpSpPr>
        <p:sp>
          <p:nvSpPr>
            <p:cNvPr id="710" name="TextBox 1004"/>
            <p:cNvSpPr txBox="1">
              <a:spLocks noChangeArrowheads="1"/>
            </p:cNvSpPr>
            <p:nvPr/>
          </p:nvSpPr>
          <p:spPr bwMode="auto">
            <a:xfrm>
              <a:off x="657155" y="1166319"/>
              <a:ext cx="8073788" cy="569913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</p:txBody>
        </p:sp>
        <p:grpSp>
          <p:nvGrpSpPr>
            <p:cNvPr id="711" name="组合 327"/>
            <p:cNvGrpSpPr>
              <a:grpSpLocks/>
            </p:cNvGrpSpPr>
            <p:nvPr/>
          </p:nvGrpSpPr>
          <p:grpSpPr bwMode="auto">
            <a:xfrm>
              <a:off x="568140" y="1194023"/>
              <a:ext cx="7819640" cy="5045220"/>
              <a:chOff x="640148" y="1194023"/>
              <a:chExt cx="7819640" cy="5045220"/>
            </a:xfrm>
          </p:grpSpPr>
          <p:grpSp>
            <p:nvGrpSpPr>
              <p:cNvPr id="712" name="组合 81"/>
              <p:cNvGrpSpPr>
                <a:grpSpLocks/>
              </p:cNvGrpSpPr>
              <p:nvPr/>
            </p:nvGrpSpPr>
            <p:grpSpPr bwMode="auto">
              <a:xfrm>
                <a:off x="640148" y="1194023"/>
                <a:ext cx="7819640" cy="5045220"/>
                <a:chOff x="640148" y="1194023"/>
                <a:chExt cx="7819640" cy="5045220"/>
              </a:xfrm>
            </p:grpSpPr>
            <p:grpSp>
              <p:nvGrpSpPr>
                <p:cNvPr id="722" name="组合 135"/>
                <p:cNvGrpSpPr>
                  <a:grpSpLocks/>
                </p:cNvGrpSpPr>
                <p:nvPr/>
              </p:nvGrpSpPr>
              <p:grpSpPr bwMode="auto">
                <a:xfrm>
                  <a:off x="640148" y="1194023"/>
                  <a:ext cx="7819640" cy="5045220"/>
                  <a:chOff x="640521" y="1269107"/>
                  <a:chExt cx="7819911" cy="5184229"/>
                </a:xfrm>
              </p:grpSpPr>
              <p:grpSp>
                <p:nvGrpSpPr>
                  <p:cNvPr id="724" name="组合 125"/>
                  <p:cNvGrpSpPr>
                    <a:grpSpLocks/>
                  </p:cNvGrpSpPr>
                  <p:nvPr/>
                </p:nvGrpSpPr>
                <p:grpSpPr bwMode="auto">
                  <a:xfrm>
                    <a:off x="640521" y="1269107"/>
                    <a:ext cx="7819911" cy="5152585"/>
                    <a:chOff x="495200" y="1267204"/>
                    <a:chExt cx="8181256" cy="5011256"/>
                  </a:xfrm>
                </p:grpSpPr>
                <p:grpSp>
                  <p:nvGrpSpPr>
                    <p:cNvPr id="731" name="组合 109"/>
                    <p:cNvGrpSpPr/>
                    <p:nvPr/>
                  </p:nvGrpSpPr>
                  <p:grpSpPr>
                    <a:xfrm>
                      <a:off x="495200" y="1268760"/>
                      <a:ext cx="8181256" cy="5009700"/>
                      <a:chOff x="495200" y="1268760"/>
                      <a:chExt cx="8181256" cy="5009700"/>
                    </a:xfrm>
                    <a:noFill/>
                  </p:grpSpPr>
                  <p:grpSp>
                    <p:nvGrpSpPr>
                      <p:cNvPr id="739" name="组合 107"/>
                      <p:cNvGrpSpPr/>
                      <p:nvPr/>
                    </p:nvGrpSpPr>
                    <p:grpSpPr>
                      <a:xfrm>
                        <a:off x="495200" y="1268760"/>
                        <a:ext cx="7821216" cy="5009700"/>
                        <a:chOff x="495200" y="1268760"/>
                        <a:chExt cx="7821216" cy="5009700"/>
                      </a:xfrm>
                      <a:grpFill/>
                    </p:grpSpPr>
                    <p:grpSp>
                      <p:nvGrpSpPr>
                        <p:cNvPr id="741" name="组合 102"/>
                        <p:cNvGrpSpPr/>
                        <p:nvPr/>
                      </p:nvGrpSpPr>
                      <p:grpSpPr>
                        <a:xfrm>
                          <a:off x="495200" y="1268760"/>
                          <a:ext cx="7821216" cy="4705083"/>
                          <a:chOff x="495200" y="1628800"/>
                          <a:chExt cx="7821216" cy="4705083"/>
                        </a:xfrm>
                        <a:grpFill/>
                      </p:grpSpPr>
                      <p:sp>
                        <p:nvSpPr>
                          <p:cNvPr id="745" name="TextBox 1039"/>
                          <p:cNvSpPr txBox="1"/>
                          <p:nvPr/>
                        </p:nvSpPr>
                        <p:spPr>
                          <a:xfrm>
                            <a:off x="2800572" y="1628800"/>
                            <a:ext cx="3397048" cy="517776"/>
                          </a:xfrm>
                          <a:prstGeom prst="rect">
                            <a:avLst/>
                          </a:prstGeom>
                          <a:grpFill/>
                        </p:spPr>
                        <p:txBody>
                          <a:bodyPr>
                            <a:spAutoFit/>
                          </a:bodyPr>
                          <a:lstStyle/>
                          <a:p>
                            <a:pPr>
                              <a:defRPr/>
                            </a:pPr>
                            <a:r>
                              <a:rPr lang="zh-CN" altLang="en-US" sz="2400" b="1" dirty="0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华文楷体" pitchFamily="2" charset="-122"/>
                                <a:ea typeface="华文楷体" pitchFamily="2" charset="-122"/>
                              </a:rPr>
                              <a:t>贵州省增值税普通发票</a:t>
                            </a:r>
                          </a:p>
                        </p:txBody>
                      </p:sp>
                      <p:cxnSp>
                        <p:nvCxnSpPr>
                          <p:cNvPr id="746" name="直接连接符 3"/>
                          <p:cNvCxnSpPr/>
                          <p:nvPr/>
                        </p:nvCxnSpPr>
                        <p:spPr>
                          <a:xfrm>
                            <a:off x="3131840" y="2204864"/>
                            <a:ext cx="2736304" cy="0"/>
                          </a:xfrm>
                          <a:prstGeom prst="line">
                            <a:avLst/>
                          </a:prstGeom>
                          <a:grpFill/>
                          <a:ln w="19050">
                            <a:solidFill>
                              <a:schemeClr val="accent6">
                                <a:lumMod val="75000"/>
                              </a:schemeClr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747" name="直接连接符 746"/>
                          <p:cNvCxnSpPr/>
                          <p:nvPr/>
                        </p:nvCxnSpPr>
                        <p:spPr>
                          <a:xfrm>
                            <a:off x="3131840" y="2276872"/>
                            <a:ext cx="2736304" cy="0"/>
                          </a:xfrm>
                          <a:prstGeom prst="line">
                            <a:avLst/>
                          </a:prstGeom>
                          <a:grpFill/>
                          <a:ln w="19050">
                            <a:solidFill>
                              <a:schemeClr val="accent6">
                                <a:lumMod val="75000"/>
                              </a:schemeClr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grpSp>
                        <p:nvGrpSpPr>
                          <p:cNvPr id="748" name="组合 11"/>
                          <p:cNvGrpSpPr/>
                          <p:nvPr/>
                        </p:nvGrpSpPr>
                        <p:grpSpPr>
                          <a:xfrm>
                            <a:off x="6156176" y="1753651"/>
                            <a:ext cx="1917597" cy="536941"/>
                            <a:chOff x="6156176" y="1753651"/>
                            <a:chExt cx="1917597" cy="536941"/>
                          </a:xfrm>
                          <a:grpFill/>
                        </p:grpSpPr>
                        <p:sp>
                          <p:nvSpPr>
                            <p:cNvPr id="795" name="TextBox 9"/>
                            <p:cNvSpPr txBox="1"/>
                            <p:nvPr/>
                          </p:nvSpPr>
                          <p:spPr>
                            <a:xfrm>
                              <a:off x="6156176" y="1772816"/>
                              <a:ext cx="1800200" cy="517776"/>
                            </a:xfrm>
                            <a:prstGeom prst="rect">
                              <a:avLst/>
                            </a:prstGeom>
                            <a:grpFill/>
                          </p:spPr>
                          <p:txBody>
                            <a:bodyPr>
                              <a:spAutoFit/>
                            </a:bodyPr>
                            <a:lstStyle/>
                            <a:p>
                              <a:pPr>
                                <a:defRPr/>
                              </a:pPr>
                              <a:r>
                                <a:rPr lang="en-US" altLang="zh-CN" b="1" dirty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FrankRuehl" pitchFamily="34" charset="-79"/>
                                  <a:cs typeface="FrankRuehl" pitchFamily="34" charset="-79"/>
                                </a:rPr>
                                <a:t>N</a:t>
                              </a:r>
                              <a:r>
                                <a:rPr lang="en-US" altLang="zh-CN" b="1" u="sng" dirty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FrankRuehl" pitchFamily="34" charset="-79"/>
                                  <a:cs typeface="FrankRuehl" pitchFamily="34" charset="-79"/>
                                </a:rPr>
                                <a:t>o</a:t>
                              </a:r>
                              <a:endParaRPr lang="zh-CN" altLang="en-US" sz="2400" b="1" dirty="0">
                                <a:latin typeface="FrankRuehl" pitchFamily="34" charset="-79"/>
                                <a:cs typeface="FrankRuehl" pitchFamily="34" charset="-79"/>
                              </a:endParaRPr>
                            </a:p>
                          </p:txBody>
                        </p:sp>
                        <p:sp>
                          <p:nvSpPr>
                            <p:cNvPr id="796" name="TextBox 10"/>
                            <p:cNvSpPr txBox="1"/>
                            <p:nvPr/>
                          </p:nvSpPr>
                          <p:spPr>
                            <a:xfrm>
                              <a:off x="6588224" y="1753651"/>
                              <a:ext cx="1485549" cy="448740"/>
                            </a:xfrm>
                            <a:prstGeom prst="rect">
                              <a:avLst/>
                            </a:prstGeom>
                            <a:grpFill/>
                          </p:spPr>
                          <p:txBody>
                            <a:bodyPr>
                              <a:spAutoFit/>
                            </a:bodyPr>
                            <a:lstStyle/>
                            <a:p>
                              <a:pPr>
                                <a:defRPr/>
                              </a:pPr>
                              <a:r>
                                <a:rPr lang="en-US" altLang="zh-CN" sz="2000" b="1" dirty="0">
                                  <a:latin typeface="FrankRuehl" pitchFamily="34" charset="-79"/>
                                  <a:cs typeface="FrankRuehl" pitchFamily="34" charset="-79"/>
                                </a:rPr>
                                <a:t>08713312</a:t>
                              </a:r>
                              <a:endParaRPr lang="zh-CN" altLang="en-US" sz="2000" dirty="0">
                                <a:latin typeface="Arial" charset="0"/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749" name="TextBox 12"/>
                          <p:cNvSpPr txBox="1"/>
                          <p:nvPr/>
                        </p:nvSpPr>
                        <p:spPr>
                          <a:xfrm>
                            <a:off x="3851920" y="2204864"/>
                            <a:ext cx="1152128" cy="517776"/>
                          </a:xfrm>
                          <a:prstGeom prst="rect">
                            <a:avLst/>
                          </a:prstGeom>
                          <a:grpFill/>
                        </p:spPr>
                        <p:txBody>
                          <a:bodyPr>
                            <a:spAutoFit/>
                          </a:bodyPr>
                          <a:lstStyle/>
                          <a:p>
                            <a:pPr>
                              <a:defRPr/>
                            </a:pPr>
                            <a:r>
                              <a:rPr lang="zh-CN" altLang="en-US" sz="2400" b="1" dirty="0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华文楷体" pitchFamily="2" charset="-122"/>
                                <a:ea typeface="华文楷体" pitchFamily="2" charset="-122"/>
                              </a:rPr>
                              <a:t>发票联</a:t>
                            </a:r>
                          </a:p>
                        </p:txBody>
                      </p:sp>
                      <p:sp>
                        <p:nvSpPr>
                          <p:cNvPr id="750" name="TextBox 13"/>
                          <p:cNvSpPr txBox="1"/>
                          <p:nvPr/>
                        </p:nvSpPr>
                        <p:spPr>
                          <a:xfrm>
                            <a:off x="5220072" y="2276872"/>
                            <a:ext cx="2853701" cy="379702"/>
                          </a:xfrm>
                          <a:prstGeom prst="rect">
                            <a:avLst/>
                          </a:prstGeom>
                          <a:grpFill/>
                        </p:spPr>
                        <p:txBody>
                          <a:bodyPr>
                            <a:spAutoFit/>
                          </a:bodyPr>
                          <a:lstStyle/>
                          <a:p>
                            <a:pPr>
                              <a:defRPr/>
                            </a:pPr>
                            <a:r>
                              <a:rPr lang="zh-CN" altLang="en-US" sz="1600" b="1" dirty="0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华文楷体" pitchFamily="2" charset="-122"/>
                                <a:ea typeface="华文楷体" pitchFamily="2" charset="-122"/>
                              </a:rPr>
                              <a:t>开票日期：</a:t>
                            </a:r>
                            <a:r>
                              <a:rPr lang="en-US" altLang="zh-CN" sz="1600" b="1" dirty="0">
                                <a:latin typeface="华文楷体" pitchFamily="2" charset="-122"/>
                                <a:ea typeface="华文楷体" pitchFamily="2" charset="-122"/>
                              </a:rPr>
                              <a:t>2017</a:t>
                            </a:r>
                            <a:r>
                              <a:rPr lang="zh-CN" altLang="en-US" sz="1600" b="1" dirty="0">
                                <a:latin typeface="华文楷体" pitchFamily="2" charset="-122"/>
                                <a:ea typeface="华文楷体" pitchFamily="2" charset="-122"/>
                              </a:rPr>
                              <a:t>年</a:t>
                            </a:r>
                            <a:r>
                              <a:rPr lang="en-US" altLang="zh-CN" sz="1600" b="1" dirty="0">
                                <a:latin typeface="华文楷体" pitchFamily="2" charset="-122"/>
                                <a:ea typeface="华文楷体" pitchFamily="2" charset="-122"/>
                              </a:rPr>
                              <a:t>06</a:t>
                            </a:r>
                            <a:r>
                              <a:rPr lang="zh-CN" altLang="en-US" sz="1600" b="1" dirty="0">
                                <a:latin typeface="华文楷体" pitchFamily="2" charset="-122"/>
                                <a:ea typeface="华文楷体" pitchFamily="2" charset="-122"/>
                              </a:rPr>
                              <a:t>月</a:t>
                            </a:r>
                            <a:r>
                              <a:rPr lang="en-US" altLang="zh-CN" sz="1600" b="1" dirty="0">
                                <a:latin typeface="华文楷体" pitchFamily="2" charset="-122"/>
                                <a:ea typeface="华文楷体" pitchFamily="2" charset="-122"/>
                              </a:rPr>
                              <a:t>12</a:t>
                            </a:r>
                            <a:r>
                              <a:rPr lang="zh-CN" altLang="en-US" sz="1600" b="1" dirty="0">
                                <a:latin typeface="华文楷体" pitchFamily="2" charset="-122"/>
                                <a:ea typeface="华文楷体" pitchFamily="2" charset="-122"/>
                              </a:rPr>
                              <a:t>日</a:t>
                            </a:r>
                          </a:p>
                        </p:txBody>
                      </p:sp>
                      <p:grpSp>
                        <p:nvGrpSpPr>
                          <p:cNvPr id="751" name="组合 99"/>
                          <p:cNvGrpSpPr/>
                          <p:nvPr/>
                        </p:nvGrpSpPr>
                        <p:grpSpPr>
                          <a:xfrm>
                            <a:off x="495200" y="2780928"/>
                            <a:ext cx="7821216" cy="3552955"/>
                            <a:chOff x="495200" y="2708920"/>
                            <a:chExt cx="7821216" cy="3552955"/>
                          </a:xfrm>
                          <a:grpFill/>
                        </p:grpSpPr>
                        <p:grpSp>
                          <p:nvGrpSpPr>
                            <p:cNvPr id="752" name="组合 98"/>
                            <p:cNvGrpSpPr/>
                            <p:nvPr/>
                          </p:nvGrpSpPr>
                          <p:grpSpPr>
                            <a:xfrm>
                              <a:off x="755576" y="3645024"/>
                              <a:ext cx="7416824" cy="1078215"/>
                              <a:chOff x="755576" y="3645024"/>
                              <a:chExt cx="7416824" cy="1078215"/>
                            </a:xfrm>
                            <a:grpFill/>
                          </p:grpSpPr>
                          <p:cxnSp>
                            <p:nvCxnSpPr>
                              <p:cNvPr id="781" name="直接连接符 780"/>
                              <p:cNvCxnSpPr/>
                              <p:nvPr/>
                            </p:nvCxnSpPr>
                            <p:spPr>
                              <a:xfrm>
                                <a:off x="3851920" y="3645024"/>
                                <a:ext cx="0" cy="1078215"/>
                              </a:xfrm>
                              <a:prstGeom prst="line">
                                <a:avLst/>
                              </a:prstGeom>
                              <a:grpFill/>
                              <a:ln w="19050"/>
                            </p:spPr>
                            <p:style>
                              <a:lnRef idx="1">
                                <a:schemeClr val="accent1"/>
                              </a:lnRef>
                              <a:fillRef idx="0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tx1"/>
                              </a:fontRef>
                            </p:style>
                          </p:cxnSp>
                          <p:cxnSp>
                            <p:nvCxnSpPr>
                              <p:cNvPr id="782" name="直接连接符 781"/>
                              <p:cNvCxnSpPr/>
                              <p:nvPr/>
                            </p:nvCxnSpPr>
                            <p:spPr>
                              <a:xfrm>
                                <a:off x="4355976" y="3645024"/>
                                <a:ext cx="0" cy="1078215"/>
                              </a:xfrm>
                              <a:prstGeom prst="line">
                                <a:avLst/>
                              </a:prstGeom>
                              <a:grpFill/>
                              <a:ln w="19050"/>
                            </p:spPr>
                            <p:style>
                              <a:lnRef idx="1">
                                <a:schemeClr val="accent1"/>
                              </a:lnRef>
                              <a:fillRef idx="0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tx1"/>
                              </a:fontRef>
                            </p:style>
                          </p:cxnSp>
                          <p:sp>
                            <p:nvSpPr>
                              <p:cNvPr id="783" name="TextBox 1077"/>
                              <p:cNvSpPr txBox="1"/>
                              <p:nvPr/>
                            </p:nvSpPr>
                            <p:spPr>
                              <a:xfrm>
                                <a:off x="755576" y="3645025"/>
                                <a:ext cx="2496734" cy="310666"/>
                              </a:xfrm>
                              <a:prstGeom prst="rect">
                                <a:avLst/>
                              </a:prstGeom>
                              <a:grpFill/>
                            </p:spPr>
                            <p:txBody>
                              <a:bodyPr>
                                <a:spAutoFit/>
                              </a:bodyPr>
                              <a:lstStyle/>
                              <a:p>
                                <a:pPr>
                                  <a:defRPr/>
                                </a:pPr>
                                <a:r>
                                  <a:rPr lang="zh-CN" altLang="en-US" sz="1200" b="1" dirty="0">
                                    <a:solidFill>
                                      <a:schemeClr val="accent6">
                                        <a:lumMod val="75000"/>
                                      </a:schemeClr>
                                    </a:solidFill>
                                    <a:latin typeface="华文楷体" pitchFamily="2" charset="-122"/>
                                    <a:ea typeface="华文楷体" pitchFamily="2" charset="-122"/>
                                  </a:rPr>
                                  <a:t>货物或应税劳务、服务名称</a:t>
                                </a:r>
                              </a:p>
                            </p:txBody>
                          </p:sp>
                          <p:sp>
                            <p:nvSpPr>
                              <p:cNvPr id="784" name="TextBox 1078"/>
                              <p:cNvSpPr txBox="1"/>
                              <p:nvPr/>
                            </p:nvSpPr>
                            <p:spPr>
                              <a:xfrm>
                                <a:off x="2987824" y="3645025"/>
                                <a:ext cx="999728" cy="345185"/>
                              </a:xfrm>
                              <a:prstGeom prst="rect">
                                <a:avLst/>
                              </a:prstGeom>
                              <a:grpFill/>
                            </p:spPr>
                            <p:txBody>
                              <a:bodyPr>
                                <a:spAutoFit/>
                              </a:bodyPr>
                              <a:lstStyle/>
                              <a:p>
                                <a:pPr>
                                  <a:defRPr/>
                                </a:pPr>
                                <a:r>
                                  <a:rPr lang="zh-CN" altLang="en-US" sz="1400" b="1" dirty="0">
                                    <a:solidFill>
                                      <a:schemeClr val="accent6">
                                        <a:lumMod val="75000"/>
                                      </a:schemeClr>
                                    </a:solidFill>
                                    <a:latin typeface="华文楷体" pitchFamily="2" charset="-122"/>
                                    <a:ea typeface="华文楷体" pitchFamily="2" charset="-122"/>
                                  </a:rPr>
                                  <a:t>规格型号</a:t>
                                </a:r>
                              </a:p>
                            </p:txBody>
                          </p:sp>
                          <p:sp>
                            <p:nvSpPr>
                              <p:cNvPr id="785" name="TextBox 1079"/>
                              <p:cNvSpPr txBox="1"/>
                              <p:nvPr/>
                            </p:nvSpPr>
                            <p:spPr>
                              <a:xfrm>
                                <a:off x="3779912" y="3645025"/>
                                <a:ext cx="720080" cy="345185"/>
                              </a:xfrm>
                              <a:prstGeom prst="rect">
                                <a:avLst/>
                              </a:prstGeom>
                              <a:grpFill/>
                            </p:spPr>
                            <p:txBody>
                              <a:bodyPr>
                                <a:spAutoFit/>
                              </a:bodyPr>
                              <a:lstStyle/>
                              <a:p>
                                <a:pPr>
                                  <a:defRPr/>
                                </a:pPr>
                                <a:r>
                                  <a:rPr lang="zh-CN" altLang="en-US" sz="1400" b="1" dirty="0">
                                    <a:solidFill>
                                      <a:schemeClr val="accent6">
                                        <a:lumMod val="75000"/>
                                      </a:schemeClr>
                                    </a:solidFill>
                                    <a:latin typeface="华文楷体" pitchFamily="2" charset="-122"/>
                                    <a:ea typeface="华文楷体" pitchFamily="2" charset="-122"/>
                                  </a:rPr>
                                  <a:t>单 位</a:t>
                                </a:r>
                              </a:p>
                            </p:txBody>
                          </p:sp>
                          <p:cxnSp>
                            <p:nvCxnSpPr>
                              <p:cNvPr id="786" name="直接连接符 785"/>
                              <p:cNvCxnSpPr/>
                              <p:nvPr/>
                            </p:nvCxnSpPr>
                            <p:spPr>
                              <a:xfrm>
                                <a:off x="5004048" y="3645024"/>
                                <a:ext cx="0" cy="1078215"/>
                              </a:xfrm>
                              <a:prstGeom prst="line">
                                <a:avLst/>
                              </a:prstGeom>
                              <a:grpFill/>
                              <a:ln w="19050"/>
                            </p:spPr>
                            <p:style>
                              <a:lnRef idx="1">
                                <a:schemeClr val="accent1"/>
                              </a:lnRef>
                              <a:fillRef idx="0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tx1"/>
                              </a:fontRef>
                            </p:style>
                          </p:cxnSp>
                          <p:sp>
                            <p:nvSpPr>
                              <p:cNvPr id="787" name="TextBox 1081"/>
                              <p:cNvSpPr txBox="1"/>
                              <p:nvPr/>
                            </p:nvSpPr>
                            <p:spPr>
                              <a:xfrm>
                                <a:off x="4355976" y="3645025"/>
                                <a:ext cx="648072" cy="345185"/>
                              </a:xfrm>
                              <a:prstGeom prst="rect">
                                <a:avLst/>
                              </a:prstGeom>
                              <a:grpFill/>
                            </p:spPr>
                            <p:txBody>
                              <a:bodyPr>
                                <a:spAutoFit/>
                              </a:bodyPr>
                              <a:lstStyle/>
                              <a:p>
                                <a:pPr>
                                  <a:defRPr/>
                                </a:pPr>
                                <a:r>
                                  <a:rPr lang="zh-CN" altLang="en-US" sz="1400" b="1" dirty="0">
                                    <a:solidFill>
                                      <a:schemeClr val="accent6">
                                        <a:lumMod val="75000"/>
                                      </a:schemeClr>
                                    </a:solidFill>
                                    <a:latin typeface="华文楷体" pitchFamily="2" charset="-122"/>
                                    <a:ea typeface="华文楷体" pitchFamily="2" charset="-122"/>
                                  </a:rPr>
                                  <a:t>数 量</a:t>
                                </a:r>
                              </a:p>
                            </p:txBody>
                          </p:sp>
                          <p:cxnSp>
                            <p:nvCxnSpPr>
                              <p:cNvPr id="788" name="直接连接符 787"/>
                              <p:cNvCxnSpPr/>
                              <p:nvPr/>
                            </p:nvCxnSpPr>
                            <p:spPr>
                              <a:xfrm>
                                <a:off x="5796136" y="3645024"/>
                                <a:ext cx="0" cy="1078215"/>
                              </a:xfrm>
                              <a:prstGeom prst="line">
                                <a:avLst/>
                              </a:prstGeom>
                              <a:grpFill/>
                              <a:ln w="19050"/>
                            </p:spPr>
                            <p:style>
                              <a:lnRef idx="1">
                                <a:schemeClr val="accent1"/>
                              </a:lnRef>
                              <a:fillRef idx="0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tx1"/>
                              </a:fontRef>
                            </p:style>
                          </p:cxnSp>
                          <p:sp>
                            <p:nvSpPr>
                              <p:cNvPr id="789" name="TextBox 1083"/>
                              <p:cNvSpPr txBox="1"/>
                              <p:nvPr/>
                            </p:nvSpPr>
                            <p:spPr>
                              <a:xfrm>
                                <a:off x="5076056" y="3645025"/>
                                <a:ext cx="648072" cy="345185"/>
                              </a:xfrm>
                              <a:prstGeom prst="rect">
                                <a:avLst/>
                              </a:prstGeom>
                              <a:grpFill/>
                            </p:spPr>
                            <p:txBody>
                              <a:bodyPr>
                                <a:spAutoFit/>
                              </a:bodyPr>
                              <a:lstStyle/>
                              <a:p>
                                <a:pPr>
                                  <a:defRPr/>
                                </a:pPr>
                                <a:r>
                                  <a:rPr lang="zh-CN" altLang="en-US" sz="1400" b="1" dirty="0">
                                    <a:solidFill>
                                      <a:schemeClr val="accent6">
                                        <a:lumMod val="75000"/>
                                      </a:schemeClr>
                                    </a:solidFill>
                                    <a:latin typeface="华文楷体" pitchFamily="2" charset="-122"/>
                                    <a:ea typeface="华文楷体" pitchFamily="2" charset="-122"/>
                                  </a:rPr>
                                  <a:t>单 价</a:t>
                                </a:r>
                              </a:p>
                            </p:txBody>
                          </p:sp>
                          <p:cxnSp>
                            <p:nvCxnSpPr>
                              <p:cNvPr id="790" name="直接连接符 789"/>
                              <p:cNvCxnSpPr/>
                              <p:nvPr/>
                            </p:nvCxnSpPr>
                            <p:spPr>
                              <a:xfrm>
                                <a:off x="6588224" y="3645024"/>
                                <a:ext cx="0" cy="1078215"/>
                              </a:xfrm>
                              <a:prstGeom prst="line">
                                <a:avLst/>
                              </a:prstGeom>
                              <a:grpFill/>
                              <a:ln w="19050"/>
                            </p:spPr>
                            <p:style>
                              <a:lnRef idx="1">
                                <a:schemeClr val="accent1"/>
                              </a:lnRef>
                              <a:fillRef idx="0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tx1"/>
                              </a:fontRef>
                            </p:style>
                          </p:cxnSp>
                          <p:cxnSp>
                            <p:nvCxnSpPr>
                              <p:cNvPr id="791" name="直接连接符 790"/>
                              <p:cNvCxnSpPr/>
                              <p:nvPr/>
                            </p:nvCxnSpPr>
                            <p:spPr>
                              <a:xfrm>
                                <a:off x="7164288" y="3645024"/>
                                <a:ext cx="0" cy="1078215"/>
                              </a:xfrm>
                              <a:prstGeom prst="line">
                                <a:avLst/>
                              </a:prstGeom>
                              <a:grpFill/>
                              <a:ln w="19050"/>
                            </p:spPr>
                            <p:style>
                              <a:lnRef idx="1">
                                <a:schemeClr val="accent1"/>
                              </a:lnRef>
                              <a:fillRef idx="0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tx1"/>
                              </a:fontRef>
                            </p:style>
                          </p:cxnSp>
                          <p:sp>
                            <p:nvSpPr>
                              <p:cNvPr id="792" name="TextBox 1086"/>
                              <p:cNvSpPr txBox="1"/>
                              <p:nvPr/>
                            </p:nvSpPr>
                            <p:spPr>
                              <a:xfrm>
                                <a:off x="5868144" y="3645025"/>
                                <a:ext cx="648072" cy="345185"/>
                              </a:xfrm>
                              <a:prstGeom prst="rect">
                                <a:avLst/>
                              </a:prstGeom>
                              <a:grpFill/>
                            </p:spPr>
                            <p:txBody>
                              <a:bodyPr>
                                <a:spAutoFit/>
                              </a:bodyPr>
                              <a:lstStyle/>
                              <a:p>
                                <a:pPr>
                                  <a:defRPr/>
                                </a:pPr>
                                <a:r>
                                  <a:rPr lang="zh-CN" altLang="en-US" sz="1400" b="1" dirty="0">
                                    <a:solidFill>
                                      <a:schemeClr val="accent6">
                                        <a:lumMod val="75000"/>
                                      </a:schemeClr>
                                    </a:solidFill>
                                    <a:latin typeface="华文楷体" pitchFamily="2" charset="-122"/>
                                    <a:ea typeface="华文楷体" pitchFamily="2" charset="-122"/>
                                  </a:rPr>
                                  <a:t>金 额</a:t>
                                </a:r>
                              </a:p>
                            </p:txBody>
                          </p:sp>
                          <p:sp>
                            <p:nvSpPr>
                              <p:cNvPr id="793" name="TextBox 1087"/>
                              <p:cNvSpPr txBox="1"/>
                              <p:nvPr/>
                            </p:nvSpPr>
                            <p:spPr>
                              <a:xfrm>
                                <a:off x="6588224" y="3645025"/>
                                <a:ext cx="648072" cy="345185"/>
                              </a:xfrm>
                              <a:prstGeom prst="rect">
                                <a:avLst/>
                              </a:prstGeom>
                              <a:grpFill/>
                            </p:spPr>
                            <p:txBody>
                              <a:bodyPr>
                                <a:spAutoFit/>
                              </a:bodyPr>
                              <a:lstStyle/>
                              <a:p>
                                <a:pPr>
                                  <a:defRPr/>
                                </a:pPr>
                                <a:r>
                                  <a:rPr lang="zh-CN" altLang="en-US" sz="1400" b="1" dirty="0">
                                    <a:solidFill>
                                      <a:schemeClr val="accent6">
                                        <a:lumMod val="75000"/>
                                      </a:schemeClr>
                                    </a:solidFill>
                                    <a:latin typeface="华文楷体" pitchFamily="2" charset="-122"/>
                                    <a:ea typeface="华文楷体" pitchFamily="2" charset="-122"/>
                                  </a:rPr>
                                  <a:t>税率</a:t>
                                </a:r>
                              </a:p>
                            </p:txBody>
                          </p:sp>
                          <p:sp>
                            <p:nvSpPr>
                              <p:cNvPr id="794" name="TextBox 1088"/>
                              <p:cNvSpPr txBox="1"/>
                              <p:nvPr/>
                            </p:nvSpPr>
                            <p:spPr>
                              <a:xfrm>
                                <a:off x="7308304" y="3645025"/>
                                <a:ext cx="864096" cy="345185"/>
                              </a:xfrm>
                              <a:prstGeom prst="rect">
                                <a:avLst/>
                              </a:prstGeom>
                              <a:grpFill/>
                            </p:spPr>
                            <p:txBody>
                              <a:bodyPr>
                                <a:spAutoFit/>
                              </a:bodyPr>
                              <a:lstStyle/>
                              <a:p>
                                <a:pPr>
                                  <a:defRPr/>
                                </a:pPr>
                                <a:r>
                                  <a:rPr lang="zh-CN" altLang="en-US" sz="1400" b="1" dirty="0">
                                    <a:solidFill>
                                      <a:schemeClr val="accent6">
                                        <a:lumMod val="75000"/>
                                      </a:schemeClr>
                                    </a:solidFill>
                                    <a:latin typeface="华文楷体" pitchFamily="2" charset="-122"/>
                                    <a:ea typeface="华文楷体" pitchFamily="2" charset="-122"/>
                                  </a:rPr>
                                  <a:t>税    额</a:t>
                                </a:r>
                              </a:p>
                            </p:txBody>
                          </p:sp>
                        </p:grpSp>
                        <p:grpSp>
                          <p:nvGrpSpPr>
                            <p:cNvPr id="753" name="组合 97"/>
                            <p:cNvGrpSpPr/>
                            <p:nvPr/>
                          </p:nvGrpSpPr>
                          <p:grpSpPr>
                            <a:xfrm>
                              <a:off x="495200" y="2708920"/>
                              <a:ext cx="7821216" cy="3552955"/>
                              <a:chOff x="495200" y="2708920"/>
                              <a:chExt cx="7821216" cy="3552955"/>
                            </a:xfrm>
                            <a:grpFill/>
                          </p:grpSpPr>
                          <p:cxnSp>
                            <p:nvCxnSpPr>
                              <p:cNvPr id="754" name="直接连接符 753"/>
                              <p:cNvCxnSpPr/>
                              <p:nvPr/>
                            </p:nvCxnSpPr>
                            <p:spPr>
                              <a:xfrm flipV="1">
                                <a:off x="1259632" y="5157192"/>
                                <a:ext cx="0" cy="1008112"/>
                              </a:xfrm>
                              <a:prstGeom prst="line">
                                <a:avLst/>
                              </a:prstGeom>
                              <a:grpFill/>
                              <a:ln w="19050"/>
                            </p:spPr>
                            <p:style>
                              <a:lnRef idx="1">
                                <a:schemeClr val="accent1"/>
                              </a:lnRef>
                              <a:fillRef idx="0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tx1"/>
                              </a:fontRef>
                            </p:style>
                          </p:cxnSp>
                          <p:sp>
                            <p:nvSpPr>
                              <p:cNvPr id="755" name="TextBox 1049"/>
                              <p:cNvSpPr txBox="1"/>
                              <p:nvPr/>
                            </p:nvSpPr>
                            <p:spPr>
                              <a:xfrm>
                                <a:off x="827584" y="4725144"/>
                                <a:ext cx="1872208" cy="379702"/>
                              </a:xfrm>
                              <a:prstGeom prst="rect">
                                <a:avLst/>
                              </a:prstGeom>
                              <a:grpFill/>
                            </p:spPr>
                            <p:txBody>
                              <a:bodyPr>
                                <a:spAutoFit/>
                              </a:bodyPr>
                              <a:lstStyle/>
                              <a:p>
                                <a:pPr>
                                  <a:defRPr/>
                                </a:pPr>
                                <a:r>
                                  <a:rPr lang="zh-CN" altLang="en-US" sz="1600" b="1" dirty="0">
                                    <a:solidFill>
                                      <a:schemeClr val="accent6">
                                        <a:lumMod val="75000"/>
                                      </a:schemeClr>
                                    </a:solidFill>
                                    <a:latin typeface="华文楷体" pitchFamily="2" charset="-122"/>
                                    <a:ea typeface="华文楷体" pitchFamily="2" charset="-122"/>
                                  </a:rPr>
                                  <a:t>价税合计（大写）</a:t>
                                </a:r>
                              </a:p>
                            </p:txBody>
                          </p:sp>
                          <p:sp>
                            <p:nvSpPr>
                              <p:cNvPr id="756" name="TextBox 1050"/>
                              <p:cNvSpPr txBox="1"/>
                              <p:nvPr/>
                            </p:nvSpPr>
                            <p:spPr>
                              <a:xfrm>
                                <a:off x="6012160" y="4725144"/>
                                <a:ext cx="936104" cy="379702"/>
                              </a:xfrm>
                              <a:prstGeom prst="rect">
                                <a:avLst/>
                              </a:prstGeom>
                              <a:grpFill/>
                            </p:spPr>
                            <p:txBody>
                              <a:bodyPr>
                                <a:spAutoFit/>
                              </a:bodyPr>
                              <a:lstStyle/>
                              <a:p>
                                <a:pPr>
                                  <a:defRPr/>
                                </a:pPr>
                                <a:r>
                                  <a:rPr lang="zh-CN" altLang="en-US" sz="1600" b="1" dirty="0">
                                    <a:solidFill>
                                      <a:schemeClr val="accent6">
                                        <a:lumMod val="75000"/>
                                      </a:schemeClr>
                                    </a:solidFill>
                                    <a:latin typeface="华文楷体" pitchFamily="2" charset="-122"/>
                                    <a:ea typeface="华文楷体" pitchFamily="2" charset="-122"/>
                                  </a:rPr>
                                  <a:t>（小写）</a:t>
                                </a:r>
                              </a:p>
                            </p:txBody>
                          </p:sp>
                          <p:grpSp>
                            <p:nvGrpSpPr>
                              <p:cNvPr id="757" name="组合 90"/>
                              <p:cNvGrpSpPr/>
                              <p:nvPr/>
                            </p:nvGrpSpPr>
                            <p:grpSpPr>
                              <a:xfrm>
                                <a:off x="495200" y="2708920"/>
                                <a:ext cx="7821216" cy="3552955"/>
                                <a:chOff x="495200" y="2924944"/>
                                <a:chExt cx="7821216" cy="3552955"/>
                              </a:xfrm>
                              <a:grpFill/>
                            </p:grpSpPr>
                            <p:sp>
                              <p:nvSpPr>
                                <p:cNvPr id="758" name="TextBox 1052"/>
                                <p:cNvSpPr txBox="1"/>
                                <p:nvPr/>
                              </p:nvSpPr>
                              <p:spPr>
                                <a:xfrm>
                                  <a:off x="551233" y="5373216"/>
                                  <a:ext cx="708400" cy="936104"/>
                                </a:xfrm>
                                <a:prstGeom prst="rect">
                                  <a:avLst/>
                                </a:prstGeom>
                                <a:grpFill/>
                              </p:spPr>
                              <p:txBody>
                                <a:bodyPr vert="eaVert">
                                  <a:spAutoFit/>
                                </a:bodyPr>
                                <a:lstStyle/>
                                <a:p>
                                  <a:pPr>
                                    <a:defRPr/>
                                  </a:pPr>
                                  <a:r>
                                    <a:rPr lang="zh-CN" altLang="en-US" sz="1600" b="1" dirty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华文楷体" pitchFamily="2" charset="-122"/>
                                      <a:ea typeface="华文楷体" pitchFamily="2" charset="-122"/>
                                    </a:rPr>
                                    <a:t>销货方</a:t>
                                  </a:r>
                                </a:p>
                              </p:txBody>
                            </p:sp>
                            <p:sp>
                              <p:nvSpPr>
                                <p:cNvPr id="759" name="TextBox 1053"/>
                                <p:cNvSpPr txBox="1"/>
                                <p:nvPr/>
                              </p:nvSpPr>
                              <p:spPr>
                                <a:xfrm>
                                  <a:off x="1259631" y="5373216"/>
                                  <a:ext cx="3876062" cy="1104683"/>
                                </a:xfrm>
                                <a:prstGeom prst="rect">
                                  <a:avLst/>
                                </a:prstGeom>
                                <a:grpFill/>
                              </p:spPr>
                              <p:txBody>
                                <a:bodyPr>
                                  <a:spAutoFit/>
                                </a:bodyPr>
                                <a:lstStyle/>
                                <a:p>
                                  <a:pPr>
                                    <a:defRPr/>
                                  </a:pPr>
                                  <a:r>
                                    <a:rPr lang="zh-CN" altLang="en-US" sz="1400" b="1" dirty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华文楷体" pitchFamily="2" charset="-122"/>
                                      <a:ea typeface="华文楷体" pitchFamily="2" charset="-122"/>
                                    </a:rPr>
                                    <a:t>名                称：</a:t>
                                  </a:r>
                                  <a:r>
                                    <a:rPr lang="zh-CN" altLang="en-US" sz="1400" b="1" dirty="0">
                                      <a:latin typeface="华文楷体" pitchFamily="2" charset="-122"/>
                                      <a:ea typeface="华文楷体" pitchFamily="2" charset="-122"/>
                                    </a:rPr>
                                    <a:t>贵阳市云岩区如家快捷酒店</a:t>
                                  </a:r>
                                  <a:endParaRPr lang="en-US" altLang="zh-CN" sz="1400" b="1" dirty="0">
                                    <a:latin typeface="华文楷体" pitchFamily="2" charset="-122"/>
                                    <a:ea typeface="华文楷体" pitchFamily="2" charset="-122"/>
                                  </a:endParaRPr>
                                </a:p>
                                <a:p>
                                  <a:pPr>
                                    <a:defRPr/>
                                  </a:pPr>
                                  <a:r>
                                    <a:rPr lang="zh-CN" altLang="en-US" sz="1400" b="1" dirty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华文楷体" pitchFamily="2" charset="-122"/>
                                      <a:ea typeface="华文楷体" pitchFamily="2" charset="-122"/>
                                    </a:rPr>
                                    <a:t>纳税人识别号： </a:t>
                                  </a:r>
                                  <a:r>
                                    <a:rPr lang="en-US" altLang="zh-CN" sz="1600" b="1" dirty="0">
                                      <a:latin typeface="宋体" pitchFamily="2" charset="-122"/>
                                    </a:rPr>
                                    <a:t>52030065662415X</a:t>
                                  </a:r>
                                  <a:endParaRPr lang="en-US" altLang="zh-CN" sz="1600" b="1" dirty="0">
                                    <a:latin typeface="华文楷体" pitchFamily="2" charset="-122"/>
                                    <a:ea typeface="华文楷体" pitchFamily="2" charset="-122"/>
                                  </a:endParaRPr>
                                </a:p>
                                <a:p>
                                  <a:pPr>
                                    <a:defRPr/>
                                  </a:pPr>
                                  <a:r>
                                    <a:rPr lang="zh-CN" altLang="en-US" sz="1400" b="1" dirty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华文楷体" pitchFamily="2" charset="-122"/>
                                      <a:ea typeface="华文楷体" pitchFamily="2" charset="-122"/>
                                    </a:rPr>
                                    <a:t>地  址、电  话 </a:t>
                                  </a:r>
                                  <a:r>
                                    <a:rPr lang="en-US" altLang="zh-CN" sz="1400" b="1" dirty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华文楷体" pitchFamily="2" charset="-122"/>
                                      <a:ea typeface="华文楷体" pitchFamily="2" charset="-122"/>
                                    </a:rPr>
                                    <a:t>:   </a:t>
                                  </a:r>
                                  <a:r>
                                    <a:rPr lang="en-US" altLang="zh-CN" sz="1400" b="1" dirty="0">
                                      <a:latin typeface="华文楷体" pitchFamily="2" charset="-122"/>
                                      <a:ea typeface="华文楷体" pitchFamily="2" charset="-122"/>
                                    </a:rPr>
                                    <a:t>400-6673-660</a:t>
                                  </a:r>
                                </a:p>
                                <a:p>
                                  <a:pPr>
                                    <a:defRPr/>
                                  </a:pPr>
                                  <a:r>
                                    <a:rPr lang="zh-CN" altLang="en-US" sz="1400" b="1" dirty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华文楷体" pitchFamily="2" charset="-122"/>
                                      <a:ea typeface="华文楷体" pitchFamily="2" charset="-122"/>
                                    </a:rPr>
                                    <a:t>开户行及账号：</a:t>
                                  </a:r>
                                  <a:r>
                                    <a:rPr lang="zh-CN" altLang="en-US" sz="1400" b="1" dirty="0">
                                      <a:latin typeface="华文楷体" pitchFamily="2" charset="-122"/>
                                      <a:ea typeface="华文楷体" pitchFamily="2" charset="-122"/>
                                    </a:rPr>
                                    <a:t>平安银行云岩分行 </a:t>
                                  </a:r>
                                  <a:r>
                                    <a:rPr lang="en-US" altLang="zh-CN" sz="1400" b="1" dirty="0">
                                      <a:latin typeface="华文楷体" pitchFamily="2" charset="-122"/>
                                      <a:ea typeface="华文楷体" pitchFamily="2" charset="-122"/>
                                    </a:rPr>
                                    <a:t>774368900</a:t>
                                  </a:r>
                                  <a:endParaRPr lang="zh-CN" altLang="en-US" sz="1400" b="1" dirty="0">
                                    <a:latin typeface="华文楷体" pitchFamily="2" charset="-122"/>
                                    <a:ea typeface="华文楷体" pitchFamily="2" charset="-122"/>
                                  </a:endParaRPr>
                                </a:p>
                              </p:txBody>
                            </p:sp>
                            <p:grpSp>
                              <p:nvGrpSpPr>
                                <p:cNvPr id="760" name="组合 89"/>
                                <p:cNvGrpSpPr/>
                                <p:nvPr/>
                              </p:nvGrpSpPr>
                              <p:grpSpPr>
                                <a:xfrm>
                                  <a:off x="495200" y="2924944"/>
                                  <a:ext cx="7821216" cy="3468152"/>
                                  <a:chOff x="495200" y="2924944"/>
                                  <a:chExt cx="7821216" cy="3468152"/>
                                </a:xfrm>
                                <a:grpFill/>
                              </p:grpSpPr>
                              <p:grpSp>
                                <p:nvGrpSpPr>
                                  <p:cNvPr id="762" name="组合 77"/>
                                  <p:cNvGrpSpPr/>
                                  <p:nvPr/>
                                </p:nvGrpSpPr>
                                <p:grpSpPr>
                                  <a:xfrm>
                                    <a:off x="495200" y="2924944"/>
                                    <a:ext cx="7821216" cy="3468152"/>
                                    <a:chOff x="495200" y="2924944"/>
                                    <a:chExt cx="7821216" cy="3468152"/>
                                  </a:xfrm>
                                  <a:grpFill/>
                                </p:grpSpPr>
                                <p:sp>
                                  <p:nvSpPr>
                                    <p:cNvPr id="765" name="TextBox 41"/>
                                    <p:cNvSpPr txBox="1"/>
                                    <p:nvPr/>
                                  </p:nvSpPr>
                                  <p:spPr>
                                    <a:xfrm>
                                      <a:off x="4871713" y="2924944"/>
                                      <a:ext cx="708400" cy="936104"/>
                                    </a:xfrm>
                                    <a:prstGeom prst="rect">
                                      <a:avLst/>
                                    </a:prstGeom>
                                    <a:grpFill/>
                                  </p:spPr>
                                  <p:txBody>
                                    <a:bodyPr vert="eaVert">
                                      <a:spAutoFit/>
                                    </a:bodyPr>
                                    <a:lstStyle/>
                                    <a:p>
                                      <a:pPr>
                                        <a:defRPr/>
                                      </a:pPr>
                                      <a:r>
                                        <a:rPr lang="zh-CN" altLang="en-US" sz="1600" b="1" dirty="0">
                                          <a:solidFill>
                                            <a:schemeClr val="accent6">
                                              <a:lumMod val="75000"/>
                                            </a:schemeClr>
                                          </a:solidFill>
                                          <a:latin typeface="华文楷体" pitchFamily="2" charset="-122"/>
                                          <a:ea typeface="华文楷体" pitchFamily="2" charset="-122"/>
                                        </a:rPr>
                                        <a:t>密码区</a:t>
                                      </a:r>
                                    </a:p>
                                  </p:txBody>
                                </p:sp>
                                <p:grpSp>
                                  <p:nvGrpSpPr>
                                    <p:cNvPr id="766" name="组合 51"/>
                                    <p:cNvGrpSpPr/>
                                    <p:nvPr/>
                                  </p:nvGrpSpPr>
                                  <p:grpSpPr>
                                    <a:xfrm>
                                      <a:off x="495200" y="2924944"/>
                                      <a:ext cx="7821216" cy="3468152"/>
                                      <a:chOff x="578328" y="2924944"/>
                                      <a:chExt cx="7522064" cy="3468152"/>
                                    </a:xfrm>
                                    <a:grpFill/>
                                  </p:grpSpPr>
                                  <p:sp>
                                    <p:nvSpPr>
                                      <p:cNvPr id="767" name="TextBox 39"/>
                                      <p:cNvSpPr txBox="1"/>
                                      <p:nvPr/>
                                    </p:nvSpPr>
                                    <p:spPr>
                                      <a:xfrm>
                                        <a:off x="578328" y="2924944"/>
                                        <a:ext cx="681304" cy="936104"/>
                                      </a:xfrm>
                                      <a:prstGeom prst="rect">
                                        <a:avLst/>
                                      </a:prstGeom>
                                      <a:grpFill/>
                                    </p:spPr>
                                    <p:txBody>
                                      <a:bodyPr vert="eaVert">
                                        <a:spAutoFit/>
                                      </a:bodyPr>
                                      <a:lstStyle/>
                                      <a:p>
                                        <a:pPr>
                                          <a:defRPr/>
                                        </a:pPr>
                                        <a:r>
                                          <a:rPr lang="zh-CN" altLang="en-US" sz="1600" b="1" dirty="0">
                                            <a:solidFill>
                                              <a:schemeClr val="accent6">
                                                <a:lumMod val="75000"/>
                                              </a:schemeClr>
                                            </a:solidFill>
                                            <a:latin typeface="华文楷体" pitchFamily="2" charset="-122"/>
                                            <a:ea typeface="华文楷体" pitchFamily="2" charset="-122"/>
                                          </a:rPr>
                                          <a:t>购货方</a:t>
                                        </a:r>
                                      </a:p>
                                    </p:txBody>
                                  </p:sp>
                                  <p:sp>
                                    <p:nvSpPr>
                                      <p:cNvPr id="768" name="TextBox 1062"/>
                                      <p:cNvSpPr txBox="1"/>
                                      <p:nvPr/>
                                    </p:nvSpPr>
                                    <p:spPr>
                                      <a:xfrm>
                                        <a:off x="1259632" y="2924944"/>
                                        <a:ext cx="3781697" cy="1070070"/>
                                      </a:xfrm>
                                      <a:prstGeom prst="rect">
                                        <a:avLst/>
                                      </a:prstGeom>
                                      <a:grpFill/>
                                    </p:spPr>
                                    <p:txBody>
                                      <a:bodyPr>
                                        <a:spAutoFit/>
                                      </a:bodyPr>
                                      <a:lstStyle/>
                                      <a:p>
                                        <a:pPr>
                                          <a:defRPr/>
                                        </a:pPr>
                                        <a:r>
                                          <a:rPr lang="zh-CN" altLang="en-US" sz="1400" b="1" dirty="0">
                                            <a:solidFill>
                                              <a:schemeClr val="accent6">
                                                <a:lumMod val="75000"/>
                                              </a:schemeClr>
                                            </a:solidFill>
                                            <a:latin typeface="华文楷体" pitchFamily="2" charset="-122"/>
                                            <a:ea typeface="华文楷体" pitchFamily="2" charset="-122"/>
                                          </a:rPr>
                                          <a:t>名                称：</a:t>
                                        </a:r>
                                        <a:r>
                                          <a:rPr lang="en-US" altLang="zh-CN" sz="1400" b="1" dirty="0">
                                            <a:latin typeface="华文楷体" pitchFamily="2" charset="-122"/>
                                            <a:ea typeface="华文楷体" pitchFamily="2" charset="-122"/>
                                          </a:rPr>
                                          <a:t>XX</a:t>
                                        </a:r>
                                        <a:r>
                                          <a:rPr lang="zh-CN" altLang="en-US" sz="1400" b="1" dirty="0">
                                            <a:latin typeface="华文楷体" pitchFamily="2" charset="-122"/>
                                            <a:ea typeface="华文楷体" pitchFamily="2" charset="-122"/>
                                          </a:rPr>
                                          <a:t>职业技术学院</a:t>
                                        </a:r>
                                        <a:endParaRPr lang="en-US" altLang="zh-CN" sz="1400" b="1" dirty="0">
                                          <a:latin typeface="华文楷体" pitchFamily="2" charset="-122"/>
                                          <a:ea typeface="华文楷体" pitchFamily="2" charset="-122"/>
                                        </a:endParaRPr>
                                      </a:p>
                                      <a:p>
                                        <a:pPr>
                                          <a:defRPr/>
                                        </a:pPr>
                                        <a:r>
                                          <a:rPr lang="zh-CN" altLang="en-US" sz="1400" b="1" dirty="0">
                                            <a:solidFill>
                                              <a:schemeClr val="accent6">
                                                <a:lumMod val="75000"/>
                                              </a:schemeClr>
                                            </a:solidFill>
                                            <a:latin typeface="华文楷体" pitchFamily="2" charset="-122"/>
                                            <a:ea typeface="华文楷体" pitchFamily="2" charset="-122"/>
                                          </a:rPr>
                                          <a:t>纳税人识别号：</a:t>
                                        </a:r>
                                        <a:endParaRPr lang="en-US" altLang="zh-CN" sz="1400" b="1" dirty="0">
                                          <a:latin typeface="华文楷体" pitchFamily="2" charset="-122"/>
                                          <a:ea typeface="华文楷体" pitchFamily="2" charset="-122"/>
                                        </a:endParaRPr>
                                      </a:p>
                                      <a:p>
                                        <a:pPr>
                                          <a:defRPr/>
                                        </a:pPr>
                                        <a:r>
                                          <a:rPr lang="zh-CN" altLang="en-US" sz="1400" b="1" dirty="0">
                                            <a:solidFill>
                                              <a:schemeClr val="accent6">
                                                <a:lumMod val="75000"/>
                                              </a:schemeClr>
                                            </a:solidFill>
                                            <a:latin typeface="华文楷体" pitchFamily="2" charset="-122"/>
                                            <a:ea typeface="华文楷体" pitchFamily="2" charset="-122"/>
                                          </a:rPr>
                                          <a:t>地  址、电  话 </a:t>
                                        </a:r>
                                        <a:r>
                                          <a:rPr lang="en-US" altLang="zh-CN" sz="1400" b="1" dirty="0">
                                            <a:solidFill>
                                              <a:schemeClr val="accent6">
                                                <a:lumMod val="75000"/>
                                              </a:schemeClr>
                                            </a:solidFill>
                                            <a:latin typeface="华文楷体" pitchFamily="2" charset="-122"/>
                                            <a:ea typeface="华文楷体" pitchFamily="2" charset="-122"/>
                                          </a:rPr>
                                          <a:t>:</a:t>
                                        </a:r>
                                      </a:p>
                                      <a:p>
                                        <a:pPr>
                                          <a:defRPr/>
                                        </a:pPr>
                                        <a:r>
                                          <a:rPr lang="zh-CN" altLang="en-US" sz="1400" b="1" dirty="0">
                                            <a:solidFill>
                                              <a:schemeClr val="accent6">
                                                <a:lumMod val="75000"/>
                                              </a:schemeClr>
                                            </a:solidFill>
                                            <a:latin typeface="华文楷体" pitchFamily="2" charset="-122"/>
                                            <a:ea typeface="华文楷体" pitchFamily="2" charset="-122"/>
                                          </a:rPr>
                                          <a:t>开户行及账号：</a:t>
                                        </a:r>
                                      </a:p>
                                    </p:txBody>
                                  </p:sp>
                                  <p:grpSp>
                                    <p:nvGrpSpPr>
                                      <p:cNvPr id="769" name="组合 184"/>
                                      <p:cNvGrpSpPr/>
                                      <p:nvPr/>
                                    </p:nvGrpSpPr>
                                    <p:grpSpPr>
                                      <a:xfrm>
                                        <a:off x="899592" y="2924944"/>
                                        <a:ext cx="7200800" cy="3468152"/>
                                        <a:chOff x="899592" y="2924944"/>
                                        <a:chExt cx="7200800" cy="3468152"/>
                                      </a:xfrm>
                                      <a:grpFill/>
                                    </p:grpSpPr>
                                    <p:cxnSp>
                                      <p:nvCxnSpPr>
                                        <p:cNvPr id="770" name="直接连接符 769"/>
                                        <p:cNvCxnSpPr/>
                                        <p:nvPr/>
                                      </p:nvCxnSpPr>
                                      <p:spPr>
                                        <a:xfrm>
                                          <a:off x="899592" y="2924944"/>
                                          <a:ext cx="7200800" cy="0"/>
                                        </a:xfrm>
                                        <a:prstGeom prst="line">
                                          <a:avLst/>
                                        </a:prstGeom>
                                        <a:grpFill/>
                                        <a:ln w="19050"/>
                                      </p:spPr>
                                      <p:style>
                                        <a:lnRef idx="1">
                                          <a:schemeClr val="accent1"/>
                                        </a:lnRef>
                                        <a:fillRef idx="0">
                                          <a:schemeClr val="accent1"/>
                                        </a:fillRef>
                                        <a:effectRef idx="0">
                                          <a:schemeClr val="accent1"/>
                                        </a:effectRef>
                                        <a:fontRef idx="minor">
                                          <a:schemeClr val="tx1"/>
                                        </a:fontRef>
                                      </p:style>
                                    </p:cxnSp>
                                    <p:cxnSp>
                                      <p:nvCxnSpPr>
                                        <p:cNvPr id="771" name="直接连接符 770"/>
                                        <p:cNvCxnSpPr/>
                                        <p:nvPr/>
                                      </p:nvCxnSpPr>
                                      <p:spPr>
                                        <a:xfrm>
                                          <a:off x="899592" y="3861048"/>
                                          <a:ext cx="7200800" cy="0"/>
                                        </a:xfrm>
                                        <a:prstGeom prst="line">
                                          <a:avLst/>
                                        </a:prstGeom>
                                        <a:grpFill/>
                                        <a:ln w="19050"/>
                                      </p:spPr>
                                      <p:style>
                                        <a:lnRef idx="1">
                                          <a:schemeClr val="accent1"/>
                                        </a:lnRef>
                                        <a:fillRef idx="0">
                                          <a:schemeClr val="accent1"/>
                                        </a:fillRef>
                                        <a:effectRef idx="0">
                                          <a:schemeClr val="accent1"/>
                                        </a:effectRef>
                                        <a:fontRef idx="minor">
                                          <a:schemeClr val="tx1"/>
                                        </a:fontRef>
                                      </p:style>
                                    </p:cxnSp>
                                    <p:cxnSp>
                                      <p:nvCxnSpPr>
                                        <p:cNvPr id="772" name="直接连接符 771"/>
                                        <p:cNvCxnSpPr/>
                                        <p:nvPr/>
                                      </p:nvCxnSpPr>
                                      <p:spPr>
                                        <a:xfrm>
                                          <a:off x="899592" y="4941168"/>
                                          <a:ext cx="7200800" cy="0"/>
                                        </a:xfrm>
                                        <a:prstGeom prst="line">
                                          <a:avLst/>
                                        </a:prstGeom>
                                        <a:grpFill/>
                                        <a:ln w="19050"/>
                                      </p:spPr>
                                      <p:style>
                                        <a:lnRef idx="1">
                                          <a:schemeClr val="accent1"/>
                                        </a:lnRef>
                                        <a:fillRef idx="0">
                                          <a:schemeClr val="accent1"/>
                                        </a:fillRef>
                                        <a:effectRef idx="0">
                                          <a:schemeClr val="accent1"/>
                                        </a:effectRef>
                                        <a:fontRef idx="minor">
                                          <a:schemeClr val="tx1"/>
                                        </a:fontRef>
                                      </p:style>
                                    </p:cxnSp>
                                    <p:cxnSp>
                                      <p:nvCxnSpPr>
                                        <p:cNvPr id="773" name="直接连接符 772"/>
                                        <p:cNvCxnSpPr/>
                                        <p:nvPr/>
                                      </p:nvCxnSpPr>
                                      <p:spPr>
                                        <a:xfrm>
                                          <a:off x="899592" y="5373216"/>
                                          <a:ext cx="7200800" cy="0"/>
                                        </a:xfrm>
                                        <a:prstGeom prst="line">
                                          <a:avLst/>
                                        </a:prstGeom>
                                        <a:grpFill/>
                                        <a:ln w="19050"/>
                                      </p:spPr>
                                      <p:style>
                                        <a:lnRef idx="1">
                                          <a:schemeClr val="accent1"/>
                                        </a:lnRef>
                                        <a:fillRef idx="0">
                                          <a:schemeClr val="accent1"/>
                                        </a:fillRef>
                                        <a:effectRef idx="0">
                                          <a:schemeClr val="accent1"/>
                                        </a:effectRef>
                                        <a:fontRef idx="minor">
                                          <a:schemeClr val="tx1"/>
                                        </a:fontRef>
                                      </p:style>
                                    </p:cxnSp>
                                    <p:cxnSp>
                                      <p:nvCxnSpPr>
                                        <p:cNvPr id="774" name="直接连接符 773"/>
                                        <p:cNvCxnSpPr/>
                                        <p:nvPr/>
                                      </p:nvCxnSpPr>
                                      <p:spPr>
                                        <a:xfrm>
                                          <a:off x="899592" y="6381328"/>
                                          <a:ext cx="7200800" cy="0"/>
                                        </a:xfrm>
                                        <a:prstGeom prst="line">
                                          <a:avLst/>
                                        </a:prstGeom>
                                        <a:grpFill/>
                                        <a:ln w="19050"/>
                                      </p:spPr>
                                      <p:style>
                                        <a:lnRef idx="1">
                                          <a:schemeClr val="accent1"/>
                                        </a:lnRef>
                                        <a:fillRef idx="0">
                                          <a:schemeClr val="accent1"/>
                                        </a:fillRef>
                                        <a:effectRef idx="0">
                                          <a:schemeClr val="accent1"/>
                                        </a:effectRef>
                                        <a:fontRef idx="minor">
                                          <a:schemeClr val="tx1"/>
                                        </a:fontRef>
                                      </p:style>
                                    </p:cxnSp>
                                    <p:cxnSp>
                                      <p:nvCxnSpPr>
                                        <p:cNvPr id="775" name="直接连接符 29"/>
                                        <p:cNvCxnSpPr/>
                                        <p:nvPr/>
                                      </p:nvCxnSpPr>
                                      <p:spPr>
                                        <a:xfrm flipV="1">
                                          <a:off x="911458" y="2936711"/>
                                          <a:ext cx="0" cy="3456385"/>
                                        </a:xfrm>
                                        <a:prstGeom prst="line">
                                          <a:avLst/>
                                        </a:prstGeom>
                                        <a:grpFill/>
                                        <a:ln w="19050"/>
                                      </p:spPr>
                                      <p:style>
                                        <a:lnRef idx="1">
                                          <a:schemeClr val="accent1"/>
                                        </a:lnRef>
                                        <a:fillRef idx="0">
                                          <a:schemeClr val="accent1"/>
                                        </a:fillRef>
                                        <a:effectRef idx="0">
                                          <a:schemeClr val="accent1"/>
                                        </a:effectRef>
                                        <a:fontRef idx="minor">
                                          <a:schemeClr val="tx1"/>
                                        </a:fontRef>
                                      </p:style>
                                    </p:cxnSp>
                                    <p:cxnSp>
                                      <p:nvCxnSpPr>
                                        <p:cNvPr id="776" name="直接连接符 33"/>
                                        <p:cNvCxnSpPr/>
                                        <p:nvPr/>
                                      </p:nvCxnSpPr>
                                      <p:spPr>
                                        <a:xfrm flipV="1">
                                          <a:off x="8100392" y="2924944"/>
                                          <a:ext cx="0" cy="3456384"/>
                                        </a:xfrm>
                                        <a:prstGeom prst="line">
                                          <a:avLst/>
                                        </a:prstGeom>
                                        <a:grpFill/>
                                        <a:ln w="19050"/>
                                      </p:spPr>
                                      <p:style>
                                        <a:lnRef idx="1">
                                          <a:schemeClr val="accent1"/>
                                        </a:lnRef>
                                        <a:fillRef idx="0">
                                          <a:schemeClr val="accent1"/>
                                        </a:fillRef>
                                        <a:effectRef idx="0">
                                          <a:schemeClr val="accent1"/>
                                        </a:effectRef>
                                        <a:fontRef idx="minor">
                                          <a:schemeClr val="tx1"/>
                                        </a:fontRef>
                                      </p:style>
                                    </p:cxnSp>
                                    <p:cxnSp>
                                      <p:nvCxnSpPr>
                                        <p:cNvPr id="777" name="直接连接符 34"/>
                                        <p:cNvCxnSpPr/>
                                        <p:nvPr/>
                                      </p:nvCxnSpPr>
                                      <p:spPr>
                                        <a:xfrm flipV="1">
                                          <a:off x="1259632" y="2924944"/>
                                          <a:ext cx="0" cy="936104"/>
                                        </a:xfrm>
                                        <a:prstGeom prst="line">
                                          <a:avLst/>
                                        </a:prstGeom>
                                        <a:grpFill/>
                                        <a:ln w="19050"/>
                                      </p:spPr>
                                      <p:style>
                                        <a:lnRef idx="1">
                                          <a:schemeClr val="accent1"/>
                                        </a:lnRef>
                                        <a:fillRef idx="0">
                                          <a:schemeClr val="accent1"/>
                                        </a:fillRef>
                                        <a:effectRef idx="0">
                                          <a:schemeClr val="accent1"/>
                                        </a:effectRef>
                                        <a:fontRef idx="minor">
                                          <a:schemeClr val="tx1"/>
                                        </a:fontRef>
                                      </p:style>
                                    </p:cxnSp>
                                    <p:cxnSp>
                                      <p:nvCxnSpPr>
                                        <p:cNvPr id="778" name="直接连接符 777"/>
                                        <p:cNvCxnSpPr/>
                                        <p:nvPr/>
                                      </p:nvCxnSpPr>
                                      <p:spPr>
                                        <a:xfrm flipV="1">
                                          <a:off x="5436096" y="2924944"/>
                                          <a:ext cx="0" cy="936104"/>
                                        </a:xfrm>
                                        <a:prstGeom prst="line">
                                          <a:avLst/>
                                        </a:prstGeom>
                                        <a:grpFill/>
                                        <a:ln w="19050"/>
                                      </p:spPr>
                                      <p:style>
                                        <a:lnRef idx="1">
                                          <a:schemeClr val="accent1"/>
                                        </a:lnRef>
                                        <a:fillRef idx="0">
                                          <a:schemeClr val="accent1"/>
                                        </a:fillRef>
                                        <a:effectRef idx="0">
                                          <a:schemeClr val="accent1"/>
                                        </a:effectRef>
                                        <a:fontRef idx="minor">
                                          <a:schemeClr val="tx1"/>
                                        </a:fontRef>
                                      </p:style>
                                    </p:cxnSp>
                                    <p:cxnSp>
                                      <p:nvCxnSpPr>
                                        <p:cNvPr id="779" name="直接连接符 778"/>
                                        <p:cNvCxnSpPr/>
                                        <p:nvPr/>
                                      </p:nvCxnSpPr>
                                      <p:spPr>
                                        <a:xfrm flipV="1">
                                          <a:off x="5076056" y="2924944"/>
                                          <a:ext cx="0" cy="936104"/>
                                        </a:xfrm>
                                        <a:prstGeom prst="line">
                                          <a:avLst/>
                                        </a:prstGeom>
                                        <a:grpFill/>
                                        <a:ln w="19050"/>
                                      </p:spPr>
                                      <p:style>
                                        <a:lnRef idx="1">
                                          <a:schemeClr val="accent1"/>
                                        </a:lnRef>
                                        <a:fillRef idx="0">
                                          <a:schemeClr val="accent1"/>
                                        </a:fillRef>
                                        <a:effectRef idx="0">
                                          <a:schemeClr val="accent1"/>
                                        </a:effectRef>
                                        <a:fontRef idx="minor">
                                          <a:schemeClr val="tx1"/>
                                        </a:fontRef>
                                      </p:style>
                                    </p:cxnSp>
                                    <p:cxnSp>
                                      <p:nvCxnSpPr>
                                        <p:cNvPr id="780" name="直接连接符 48"/>
                                        <p:cNvCxnSpPr/>
                                        <p:nvPr/>
                                      </p:nvCxnSpPr>
                                      <p:spPr>
                                        <a:xfrm flipV="1">
                                          <a:off x="3044866" y="3861048"/>
                                          <a:ext cx="0" cy="1512168"/>
                                        </a:xfrm>
                                        <a:prstGeom prst="line">
                                          <a:avLst/>
                                        </a:prstGeom>
                                        <a:grpFill/>
                                        <a:ln w="19050"/>
                                      </p:spPr>
                                      <p:style>
                                        <a:lnRef idx="1">
                                          <a:schemeClr val="accent1"/>
                                        </a:lnRef>
                                        <a:fillRef idx="0">
                                          <a:schemeClr val="accent1"/>
                                        </a:fillRef>
                                        <a:effectRef idx="0">
                                          <a:schemeClr val="accent1"/>
                                        </a:effectRef>
                                        <a:fontRef idx="minor">
                                          <a:schemeClr val="tx1"/>
                                        </a:fontRef>
                                      </p:style>
                                    </p:cxnSp>
                                  </p:grpSp>
                                </p:grpSp>
                              </p:grpSp>
                              <p:cxnSp>
                                <p:nvCxnSpPr>
                                  <p:cNvPr id="763" name="直接连接符 762"/>
                                  <p:cNvCxnSpPr/>
                                  <p:nvPr/>
                                </p:nvCxnSpPr>
                                <p:spPr>
                                  <a:xfrm>
                                    <a:off x="5220072" y="5373216"/>
                                    <a:ext cx="0" cy="1008112"/>
                                  </a:xfrm>
                                  <a:prstGeom prst="line">
                                    <a:avLst/>
                                  </a:prstGeom>
                                  <a:grpFill/>
                                  <a:ln w="19050"/>
                                </p:spPr>
                                <p:style>
                                  <a:lnRef idx="1">
                                    <a:schemeClr val="accent1"/>
                                  </a:lnRef>
                                  <a:fillRef idx="0">
                                    <a:schemeClr val="accent1"/>
                                  </a:fillRef>
                                  <a:effectRef idx="0">
                                    <a:schemeClr val="accent1"/>
                                  </a:effectRef>
                                  <a:fontRef idx="minor">
                                    <a:schemeClr val="tx1"/>
                                  </a:fontRef>
                                </p:style>
                              </p:cxnSp>
                              <p:cxnSp>
                                <p:nvCxnSpPr>
                                  <p:cNvPr id="764" name="直接连接符 763"/>
                                  <p:cNvCxnSpPr/>
                                  <p:nvPr/>
                                </p:nvCxnSpPr>
                                <p:spPr>
                                  <a:xfrm>
                                    <a:off x="5580112" y="5373216"/>
                                    <a:ext cx="0" cy="1008112"/>
                                  </a:xfrm>
                                  <a:prstGeom prst="line">
                                    <a:avLst/>
                                  </a:prstGeom>
                                  <a:grpFill/>
                                  <a:ln w="19050"/>
                                </p:spPr>
                                <p:style>
                                  <a:lnRef idx="1">
                                    <a:schemeClr val="accent1"/>
                                  </a:lnRef>
                                  <a:fillRef idx="0">
                                    <a:schemeClr val="accent1"/>
                                  </a:fillRef>
                                  <a:effectRef idx="0">
                                    <a:schemeClr val="accent1"/>
                                  </a:effectRef>
                                  <a:fontRef idx="minor">
                                    <a:schemeClr val="tx1"/>
                                  </a:fontRef>
                                </p:style>
                              </p:cxnSp>
                            </p:grpSp>
                            <p:sp>
                              <p:nvSpPr>
                                <p:cNvPr id="761" name="TextBox 1055"/>
                                <p:cNvSpPr txBox="1"/>
                                <p:nvPr/>
                              </p:nvSpPr>
                              <p:spPr>
                                <a:xfrm>
                                  <a:off x="4943721" y="5373216"/>
                                  <a:ext cx="708400" cy="936104"/>
                                </a:xfrm>
                                <a:prstGeom prst="rect">
                                  <a:avLst/>
                                </a:prstGeom>
                                <a:grpFill/>
                              </p:spPr>
                              <p:txBody>
                                <a:bodyPr vert="eaVert">
                                  <a:spAutoFit/>
                                </a:bodyPr>
                                <a:lstStyle/>
                                <a:p>
                                  <a:pPr>
                                    <a:defRPr/>
                                  </a:pPr>
                                  <a:r>
                                    <a:rPr lang="zh-CN" altLang="en-US" sz="1600" b="1" dirty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华文楷体" pitchFamily="2" charset="-122"/>
                                      <a:ea typeface="华文楷体" pitchFamily="2" charset="-122"/>
                                    </a:rPr>
                                    <a:t>   备  注</a:t>
                                  </a:r>
                                </a:p>
                              </p:txBody>
                            </p:sp>
                          </p:grpSp>
                        </p:grpSp>
                      </p:grpSp>
                    </p:grpSp>
                    <p:sp>
                      <p:nvSpPr>
                        <p:cNvPr id="742" name="TextBox 1036"/>
                        <p:cNvSpPr txBox="1"/>
                        <p:nvPr/>
                      </p:nvSpPr>
                      <p:spPr>
                        <a:xfrm>
                          <a:off x="755576" y="5877272"/>
                          <a:ext cx="2016225" cy="379702"/>
                        </a:xfrm>
                        <a:prstGeom prst="rect">
                          <a:avLst/>
                        </a:prstGeom>
                        <a:grpFill/>
                      </p:spPr>
                      <p:txBody>
                        <a:bodyPr>
                          <a:spAutoFit/>
                        </a:bodyPr>
                        <a:lstStyle/>
                        <a:p>
                          <a:pPr>
                            <a:defRPr/>
                          </a:pPr>
                          <a:r>
                            <a:rPr lang="zh-CN" altLang="en-US" sz="1600" b="1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华文楷体" pitchFamily="2" charset="-122"/>
                              <a:ea typeface="华文楷体" pitchFamily="2" charset="-122"/>
                            </a:rPr>
                            <a:t>收款人：</a:t>
                          </a:r>
                          <a:r>
                            <a:rPr lang="zh-CN" altLang="en-US" sz="1600" b="1" dirty="0">
                              <a:latin typeface="华文楷体" pitchFamily="2" charset="-122"/>
                              <a:ea typeface="华文楷体" pitchFamily="2" charset="-122"/>
                            </a:rPr>
                            <a:t>王小平</a:t>
                          </a:r>
                        </a:p>
                      </p:txBody>
                    </p:sp>
                    <p:sp>
                      <p:nvSpPr>
                        <p:cNvPr id="743" name="TextBox 1037"/>
                        <p:cNvSpPr txBox="1"/>
                        <p:nvPr/>
                      </p:nvSpPr>
                      <p:spPr>
                        <a:xfrm>
                          <a:off x="4427984" y="5898758"/>
                          <a:ext cx="1512168" cy="379702"/>
                        </a:xfrm>
                        <a:prstGeom prst="rect">
                          <a:avLst/>
                        </a:prstGeom>
                        <a:grpFill/>
                      </p:spPr>
                      <p:txBody>
                        <a:bodyPr>
                          <a:spAutoFit/>
                        </a:bodyPr>
                        <a:lstStyle/>
                        <a:p>
                          <a:pPr>
                            <a:defRPr/>
                          </a:pPr>
                          <a:r>
                            <a:rPr lang="zh-CN" altLang="en-US" sz="1600" b="1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华文楷体" pitchFamily="2" charset="-122"/>
                              <a:ea typeface="华文楷体" pitchFamily="2" charset="-122"/>
                            </a:rPr>
                            <a:t>开票人：</a:t>
                          </a:r>
                          <a:r>
                            <a:rPr lang="zh-CN" altLang="en-US" sz="1600" b="1" dirty="0">
                              <a:latin typeface="华文楷体" pitchFamily="2" charset="-122"/>
                              <a:ea typeface="华文楷体" pitchFamily="2" charset="-122"/>
                            </a:rPr>
                            <a:t>李军</a:t>
                          </a:r>
                        </a:p>
                      </p:txBody>
                    </p:sp>
                    <p:sp>
                      <p:nvSpPr>
                        <p:cNvPr id="744" name="TextBox 1038"/>
                        <p:cNvSpPr txBox="1"/>
                        <p:nvPr/>
                      </p:nvSpPr>
                      <p:spPr>
                        <a:xfrm>
                          <a:off x="6300191" y="5877271"/>
                          <a:ext cx="1512168" cy="379702"/>
                        </a:xfrm>
                        <a:prstGeom prst="rect">
                          <a:avLst/>
                        </a:prstGeom>
                        <a:grpFill/>
                      </p:spPr>
                      <p:txBody>
                        <a:bodyPr>
                          <a:spAutoFit/>
                        </a:bodyPr>
                        <a:lstStyle/>
                        <a:p>
                          <a:pPr>
                            <a:defRPr/>
                          </a:pPr>
                          <a:r>
                            <a:rPr lang="zh-CN" altLang="en-US" sz="1600" b="1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华文楷体" pitchFamily="2" charset="-122"/>
                              <a:ea typeface="华文楷体" pitchFamily="2" charset="-122"/>
                            </a:rPr>
                            <a:t>销售方：（章）</a:t>
                          </a:r>
                          <a:endParaRPr lang="zh-CN" altLang="en-US" sz="1600" b="1" dirty="0">
                            <a:latin typeface="华文楷体" pitchFamily="2" charset="-122"/>
                            <a:ea typeface="华文楷体" pitchFamily="2" charset="-122"/>
                          </a:endParaRPr>
                        </a:p>
                      </p:txBody>
                    </p:sp>
                  </p:grpSp>
                  <p:sp>
                    <p:nvSpPr>
                      <p:cNvPr id="740" name="TextBox 1034"/>
                      <p:cNvSpPr txBox="1"/>
                      <p:nvPr/>
                    </p:nvSpPr>
                    <p:spPr>
                      <a:xfrm>
                        <a:off x="8032456" y="2924944"/>
                        <a:ext cx="644000" cy="2664296"/>
                      </a:xfrm>
                      <a:prstGeom prst="rect">
                        <a:avLst/>
                      </a:prstGeom>
                      <a:grpFill/>
                    </p:spPr>
                    <p:txBody>
                      <a:bodyPr vert="eaVert">
                        <a:spAutoFit/>
                      </a:bodyPr>
                      <a:lstStyle/>
                      <a:p>
                        <a:pPr>
                          <a:defRPr/>
                        </a:pPr>
                        <a:r>
                          <a:rPr lang="zh-CN" altLang="en-US" sz="1400" b="1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Arial" charset="0"/>
                          </a:rPr>
                          <a:t>第三联：发票联    购货方记账联</a:t>
                        </a:r>
                      </a:p>
                    </p:txBody>
                  </p:sp>
                </p:grpSp>
                <p:grpSp>
                  <p:nvGrpSpPr>
                    <p:cNvPr id="732" name="组合 118"/>
                    <p:cNvGrpSpPr/>
                    <p:nvPr/>
                  </p:nvGrpSpPr>
                  <p:grpSpPr>
                    <a:xfrm>
                      <a:off x="3635896" y="1267204"/>
                      <a:ext cx="1728192" cy="1080120"/>
                      <a:chOff x="1692274" y="1982078"/>
                      <a:chExt cx="1799605" cy="1152525"/>
                    </a:xfrm>
                    <a:noFill/>
                  </p:grpSpPr>
                  <p:grpSp>
                    <p:nvGrpSpPr>
                      <p:cNvPr id="733" name="Group 2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692274" y="1982078"/>
                        <a:ext cx="1799605" cy="1152525"/>
                        <a:chOff x="4860" y="4291"/>
                        <a:chExt cx="2160" cy="1248"/>
                      </a:xfrm>
                      <a:grpFill/>
                    </p:grpSpPr>
                    <p:sp>
                      <p:nvSpPr>
                        <p:cNvPr id="737" name="Oval 2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860" y="4291"/>
                          <a:ext cx="2160" cy="1248"/>
                        </a:xfrm>
                        <a:prstGeom prst="ellipse">
                          <a:avLst/>
                        </a:prstGeom>
                        <a:grpFill/>
                        <a:ln w="38100">
                          <a:solidFill>
                            <a:srgbClr val="FF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zh-CN" altLang="en-US">
                            <a:latin typeface="Arial" charset="0"/>
                          </a:endParaRPr>
                        </a:p>
                      </p:txBody>
                    </p:sp>
                    <p:sp>
                      <p:nvSpPr>
                        <p:cNvPr id="738" name="Oval 2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946" y="4373"/>
                          <a:ext cx="1988" cy="1092"/>
                        </a:xfrm>
                        <a:prstGeom prst="ellipse">
                          <a:avLst/>
                        </a:prstGeom>
                        <a:grpFill/>
                        <a:ln w="9525">
                          <a:solidFill>
                            <a:srgbClr val="FF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zh-CN" altLang="en-US">
                            <a:latin typeface="Arial" charset="0"/>
                          </a:endParaRPr>
                        </a:p>
                      </p:txBody>
                    </p:sp>
                  </p:grpSp>
                  <p:sp>
                    <p:nvSpPr>
                      <p:cNvPr id="734" name="WordArt 30"/>
                      <p:cNvSpPr>
                        <a:spLocks noChangeAspect="1" noChangeArrowheads="1" noChangeShapeType="1" noTextEdit="1"/>
                      </p:cNvSpPr>
                      <p:nvPr/>
                    </p:nvSpPr>
                    <p:spPr bwMode="auto">
                      <a:xfrm>
                        <a:off x="1979712" y="2205900"/>
                        <a:ext cx="1224135" cy="597820"/>
                      </a:xfrm>
                      <a:prstGeom prst="rect">
                        <a:avLst/>
                      </a:prstGeom>
                      <a:grpFill/>
                    </p:spPr>
                    <p:txBody>
                      <a:bodyPr spcFirstLastPara="1" wrap="none" fromWordArt="1">
                        <a:prstTxWarp prst="textArchUp">
                          <a:avLst>
                            <a:gd name="adj" fmla="val 10776225"/>
                          </a:avLst>
                        </a:prstTxWarp>
                      </a:bodyPr>
                      <a:lstStyle/>
                      <a:p>
                        <a:pPr algn="ctr">
                          <a:defRPr/>
                        </a:pPr>
                        <a:r>
                          <a:rPr lang="zh-CN" altLang="en-US" sz="3200" kern="10" dirty="0"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noFill/>
                            <a:latin typeface="宋体"/>
                            <a:ea typeface="宋体"/>
                          </a:rPr>
                          <a:t>全国统一发票监制章</a:t>
                        </a:r>
                      </a:p>
                    </p:txBody>
                  </p:sp>
                  <p:sp>
                    <p:nvSpPr>
                      <p:cNvPr id="735" name="WordArt 32"/>
                      <p:cNvSpPr>
                        <a:spLocks noChangeArrowheads="1" noChangeShapeType="1" noTextEdit="1"/>
                      </p:cNvSpPr>
                      <p:nvPr/>
                    </p:nvSpPr>
                    <p:spPr bwMode="auto">
                      <a:xfrm>
                        <a:off x="1907705" y="2305049"/>
                        <a:ext cx="1368152" cy="689181"/>
                      </a:xfrm>
                      <a:prstGeom prst="rect">
                        <a:avLst/>
                      </a:prstGeom>
                      <a:grpFill/>
                    </p:spPr>
                    <p:txBody>
                      <a:bodyPr spcFirstLastPara="1" wrap="none" fromWordArt="1">
                        <a:prstTxWarp prst="textArchDown">
                          <a:avLst>
                            <a:gd name="adj" fmla="val 881421"/>
                          </a:avLst>
                        </a:prstTxWarp>
                      </a:bodyPr>
                      <a:lstStyle/>
                      <a:p>
                        <a:pPr algn="ctr">
                          <a:defRPr/>
                        </a:pPr>
                        <a:r>
                          <a:rPr lang="zh-CN" altLang="en-US" sz="1000" kern="10" dirty="0"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solidFill>
                              <a:srgbClr val="000000"/>
                            </a:solidFill>
                            <a:latin typeface="宋体"/>
                            <a:ea typeface="宋体"/>
                          </a:rPr>
                          <a:t>国 家 税 务 局 监 制</a:t>
                        </a:r>
                      </a:p>
                    </p:txBody>
                  </p:sp>
                  <p:sp>
                    <p:nvSpPr>
                      <p:cNvPr id="736" name="矩形 735"/>
                      <p:cNvSpPr/>
                      <p:nvPr/>
                    </p:nvSpPr>
                    <p:spPr>
                      <a:xfrm>
                        <a:off x="2246783" y="2490174"/>
                        <a:ext cx="741040" cy="344832"/>
                      </a:xfrm>
                      <a:prstGeom prst="rect">
                        <a:avLst/>
                      </a:prstGeom>
                      <a:grpFill/>
                    </p:spPr>
                    <p:txBody>
                      <a:bodyPr lIns="36000" tIns="36000" rIns="36000" bIns="36000">
                        <a:spAutoFit/>
                      </a:bodyPr>
                      <a:lstStyle/>
                      <a:p>
                        <a:pPr>
                          <a:defRPr/>
                        </a:pPr>
                        <a:r>
                          <a:rPr lang="zh-CN" altLang="en-US" sz="1400" b="1" dirty="0">
                            <a:ln>
                              <a:solidFill>
                                <a:srgbClr val="FF0000"/>
                              </a:solidFill>
                            </a:ln>
                            <a:solidFill>
                              <a:srgbClr val="FF0000"/>
                            </a:solidFill>
                            <a:latin typeface="Arial" charset="0"/>
                          </a:rPr>
                          <a:t>贵阳市</a:t>
                        </a:r>
                        <a:endParaRPr lang="zh-CN" altLang="en-US" sz="1400" dirty="0">
                          <a:ln>
                            <a:solidFill>
                              <a:srgbClr val="FF0000"/>
                            </a:solidFill>
                          </a:ln>
                          <a:latin typeface="Arial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725" name="Group 2"/>
                  <p:cNvGrpSpPr>
                    <a:grpSpLocks/>
                  </p:cNvGrpSpPr>
                  <p:nvPr/>
                </p:nvGrpSpPr>
                <p:grpSpPr bwMode="auto">
                  <a:xfrm>
                    <a:off x="5868144" y="5007223"/>
                    <a:ext cx="2076797" cy="1446113"/>
                    <a:chOff x="3960" y="1725"/>
                    <a:chExt cx="2655" cy="1871"/>
                  </a:xfrm>
                  <a:noFill/>
                </p:grpSpPr>
                <p:sp>
                  <p:nvSpPr>
                    <p:cNvPr id="727" name="Oval 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60" y="1725"/>
                      <a:ext cx="2610" cy="1871"/>
                    </a:xfrm>
                    <a:prstGeom prst="ellipse">
                      <a:avLst/>
                    </a:prstGeom>
                    <a:grpFill/>
                    <a:ln w="47625">
                      <a:solidFill>
                        <a:srgbClr val="FF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zh-CN" altLang="en-US">
                        <a:latin typeface="Arial" charset="0"/>
                      </a:endParaRPr>
                    </a:p>
                  </p:txBody>
                </p:sp>
                <p:sp>
                  <p:nvSpPr>
                    <p:cNvPr id="728" name="WordArt 4"/>
                    <p:cNvSpPr>
                      <a:spLocks noChangeArrowheads="1" noChangeShapeType="1" noTextEdit="1"/>
                    </p:cNvSpPr>
                    <p:nvPr/>
                  </p:nvSpPr>
                  <p:spPr bwMode="auto">
                    <a:xfrm>
                      <a:off x="4245" y="1965"/>
                      <a:ext cx="2070" cy="1065"/>
                    </a:xfrm>
                    <a:prstGeom prst="rect">
                      <a:avLst/>
                    </a:prstGeom>
                    <a:grpFill/>
                  </p:spPr>
                  <p:txBody>
                    <a:bodyPr spcFirstLastPara="1" wrap="none" fromWordArt="1">
                      <a:prstTxWarp prst="textArchUp">
                        <a:avLst>
                          <a:gd name="adj" fmla="val 10648427"/>
                        </a:avLst>
                      </a:prstTxWarp>
                    </a:bodyPr>
                    <a:lstStyle/>
                    <a:p>
                      <a:pPr algn="ctr">
                        <a:defRPr/>
                      </a:pPr>
                      <a:r>
                        <a:rPr lang="zh-CN" altLang="en-US" sz="3600" kern="10" dirty="0">
                          <a:ln w="9525">
                            <a:solidFill>
                              <a:srgbClr val="C00000"/>
                            </a:solidFill>
                            <a:round/>
                            <a:headEnd/>
                            <a:tailEnd/>
                          </a:ln>
                          <a:solidFill>
                            <a:srgbClr val="000000"/>
                          </a:solidFill>
                          <a:latin typeface="宋体"/>
                          <a:ea typeface="宋体"/>
                        </a:rPr>
                        <a:t>贵阳市云岩区如家快捷酒店</a:t>
                      </a:r>
                    </a:p>
                  </p:txBody>
                </p:sp>
                <p:sp>
                  <p:nvSpPr>
                    <p:cNvPr id="729" name="Text Box 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260" y="2910"/>
                      <a:ext cx="1965" cy="555"/>
                    </a:xfrm>
                    <a:prstGeom prst="rect">
                      <a:avLst/>
                    </a:prstGeom>
                    <a:grp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 algn="ctr">
                        <a:defRPr/>
                      </a:pPr>
                      <a:r>
                        <a:rPr lang="zh-CN" altLang="en-US" b="1" dirty="0">
                          <a:solidFill>
                            <a:srgbClr val="C00000"/>
                          </a:solidFill>
                          <a:latin typeface="Calibri" pitchFamily="34" charset="0"/>
                        </a:rPr>
                        <a:t>发票专用章</a:t>
                      </a:r>
                      <a:endParaRPr lang="zh-CN" dirty="0"/>
                    </a:p>
                  </p:txBody>
                </p:sp>
                <p:sp>
                  <p:nvSpPr>
                    <p:cNvPr id="730" name="Text Box 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005" y="2517"/>
                      <a:ext cx="2610" cy="495"/>
                    </a:xfrm>
                    <a:prstGeom prst="rect">
                      <a:avLst/>
                    </a:prstGeom>
                    <a:grp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altLang="zh-CN" b="1" dirty="0">
                          <a:solidFill>
                            <a:srgbClr val="C00000"/>
                          </a:solidFill>
                          <a:latin typeface="宋体" pitchFamily="2" charset="-122"/>
                        </a:rPr>
                        <a:t>52030065662415X</a:t>
                      </a:r>
                      <a:endParaRPr lang="zh-CN" altLang="zh-CN" dirty="0"/>
                    </a:p>
                  </p:txBody>
                </p:sp>
              </p:grpSp>
              <p:sp>
                <p:nvSpPr>
                  <p:cNvPr id="726" name="TextBox 13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508104" y="2492896"/>
                    <a:ext cx="2592288" cy="110024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zh-CN" altLang="en-US" sz="1400"/>
                      <a:t>**</a:t>
                    </a:r>
                    <a:r>
                      <a:rPr lang="en-US" altLang="zh-CN" sz="1400"/>
                      <a:t>5086^//**44+75-*&lt;&lt;*1345/&lt;&gt;</a:t>
                    </a:r>
                  </a:p>
                  <a:p>
                    <a:pPr eaLnBrk="1" hangingPunct="1"/>
                    <a:r>
                      <a:rPr lang="en-US" altLang="zh-CN" sz="1400"/>
                      <a:t>2345**&gt;-**8809V+0&gt;&gt;**89000</a:t>
                    </a:r>
                  </a:p>
                  <a:p>
                    <a:pPr eaLnBrk="1" hangingPunct="1"/>
                    <a:r>
                      <a:rPr lang="en-US" altLang="zh-CN" sz="1400"/>
                      <a:t>+&lt;&lt;00+890+76-560&lt;%**c001</a:t>
                    </a:r>
                  </a:p>
                  <a:p>
                    <a:pPr eaLnBrk="1" hangingPunct="1"/>
                    <a:r>
                      <a:rPr lang="en-US" altLang="zh-CN" sz="1400"/>
                      <a:t>&lt;+^%90+&gt;&gt;0909?+</a:t>
                    </a:r>
                    <a:r>
                      <a:rPr lang="zh-CN" altLang="en-US" sz="1400"/>
                      <a:t>？？</a:t>
                    </a:r>
                    <a:r>
                      <a:rPr lang="en-US" altLang="zh-CN" sz="1400"/>
                      <a:t>^^001</a:t>
                    </a:r>
                    <a:endParaRPr lang="zh-CN" altLang="en-US" sz="1400"/>
                  </a:p>
                </p:txBody>
              </p:sp>
            </p:grpSp>
            <p:sp>
              <p:nvSpPr>
                <p:cNvPr id="723" name="TextBox 1017"/>
                <p:cNvSpPr txBox="1"/>
                <p:nvPr/>
              </p:nvSpPr>
              <p:spPr>
                <a:xfrm>
                  <a:off x="827454" y="1699989"/>
                  <a:ext cx="2231959" cy="345403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1400" b="1" dirty="0">
                      <a:solidFill>
                        <a:schemeClr val="accent6">
                          <a:lumMod val="75000"/>
                        </a:schemeClr>
                      </a:solidFill>
                      <a:latin typeface="Arial" charset="0"/>
                    </a:rPr>
                    <a:t>发票代码：</a:t>
                  </a:r>
                  <a:r>
                    <a:rPr lang="en-US" altLang="zh-CN" sz="1400" b="1" dirty="0">
                      <a:latin typeface="新宋体" pitchFamily="49" charset="-122"/>
                      <a:ea typeface="新宋体" pitchFamily="49" charset="-122"/>
                    </a:rPr>
                    <a:t>044031600111</a:t>
                  </a:r>
                  <a:endParaRPr lang="zh-CN" altLang="en-US" sz="1400" b="1" dirty="0">
                    <a:latin typeface="新宋体" pitchFamily="49" charset="-122"/>
                    <a:ea typeface="新宋体" pitchFamily="49" charset="-122"/>
                  </a:endParaRPr>
                </a:p>
              </p:txBody>
            </p:sp>
          </p:grpSp>
          <p:sp>
            <p:nvSpPr>
              <p:cNvPr id="713" name="TextBox 213"/>
              <p:cNvSpPr txBox="1">
                <a:spLocks noChangeArrowheads="1"/>
              </p:cNvSpPr>
              <p:nvPr/>
            </p:nvSpPr>
            <p:spPr bwMode="auto">
              <a:xfrm>
                <a:off x="1187450" y="3491160"/>
                <a:ext cx="1296988" cy="414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住宿费</a:t>
                </a:r>
              </a:p>
            </p:txBody>
          </p:sp>
          <p:sp>
            <p:nvSpPr>
              <p:cNvPr id="714" name="TextBox 1008"/>
              <p:cNvSpPr txBox="1">
                <a:spLocks noChangeArrowheads="1"/>
              </p:cNvSpPr>
              <p:nvPr/>
            </p:nvSpPr>
            <p:spPr bwMode="auto">
              <a:xfrm>
                <a:off x="3923928" y="3501008"/>
                <a:ext cx="288032" cy="3454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/>
                  <a:t>间</a:t>
                </a:r>
              </a:p>
            </p:txBody>
          </p:sp>
          <p:sp>
            <p:nvSpPr>
              <p:cNvPr id="715" name="TextBox 1009"/>
              <p:cNvSpPr txBox="1">
                <a:spLocks noChangeArrowheads="1"/>
              </p:cNvSpPr>
              <p:nvPr/>
            </p:nvSpPr>
            <p:spPr bwMode="auto">
              <a:xfrm>
                <a:off x="4427984" y="3481264"/>
                <a:ext cx="288032" cy="3454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400"/>
                  <a:t>6</a:t>
                </a:r>
                <a:endParaRPr lang="zh-CN" altLang="en-US" sz="1400"/>
              </a:p>
            </p:txBody>
          </p:sp>
          <p:sp>
            <p:nvSpPr>
              <p:cNvPr id="716" name="TextBox 1010"/>
              <p:cNvSpPr txBox="1">
                <a:spLocks noChangeArrowheads="1"/>
              </p:cNvSpPr>
              <p:nvPr/>
            </p:nvSpPr>
            <p:spPr bwMode="auto">
              <a:xfrm>
                <a:off x="5652120" y="3573016"/>
                <a:ext cx="864096" cy="3454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400"/>
                  <a:t>1698.11</a:t>
                </a:r>
                <a:endParaRPr lang="zh-CN" altLang="en-US" sz="1400"/>
              </a:p>
            </p:txBody>
          </p:sp>
          <p:sp>
            <p:nvSpPr>
              <p:cNvPr id="717" name="TextBox 1011"/>
              <p:cNvSpPr txBox="1">
                <a:spLocks noChangeArrowheads="1"/>
              </p:cNvSpPr>
              <p:nvPr/>
            </p:nvSpPr>
            <p:spPr bwMode="auto">
              <a:xfrm>
                <a:off x="6444208" y="3573016"/>
                <a:ext cx="576064" cy="3454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400"/>
                  <a:t>6%</a:t>
                </a:r>
                <a:endParaRPr lang="zh-CN" altLang="en-US" sz="1400"/>
              </a:p>
            </p:txBody>
          </p:sp>
          <p:sp>
            <p:nvSpPr>
              <p:cNvPr id="718" name="TextBox 1012"/>
              <p:cNvSpPr txBox="1">
                <a:spLocks noChangeArrowheads="1"/>
              </p:cNvSpPr>
              <p:nvPr/>
            </p:nvSpPr>
            <p:spPr bwMode="auto">
              <a:xfrm>
                <a:off x="7164288" y="3573016"/>
                <a:ext cx="792088" cy="3454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400"/>
                  <a:t>101.89</a:t>
                </a:r>
                <a:endParaRPr lang="zh-CN" altLang="en-US" sz="1400"/>
              </a:p>
            </p:txBody>
          </p:sp>
          <p:sp>
            <p:nvSpPr>
              <p:cNvPr id="719" name="TextBox 1013"/>
              <p:cNvSpPr txBox="1">
                <a:spLocks noChangeArrowheads="1"/>
              </p:cNvSpPr>
              <p:nvPr/>
            </p:nvSpPr>
            <p:spPr bwMode="auto">
              <a:xfrm>
                <a:off x="4932040" y="3553270"/>
                <a:ext cx="864096" cy="3454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400"/>
                  <a:t>300.00</a:t>
                </a:r>
                <a:endParaRPr lang="zh-CN" altLang="en-US" sz="1400"/>
              </a:p>
            </p:txBody>
          </p:sp>
          <p:sp>
            <p:nvSpPr>
              <p:cNvPr id="720" name="TextBox 1014"/>
              <p:cNvSpPr txBox="1">
                <a:spLocks noChangeArrowheads="1"/>
              </p:cNvSpPr>
              <p:nvPr/>
            </p:nvSpPr>
            <p:spPr bwMode="auto">
              <a:xfrm>
                <a:off x="3059832" y="4417367"/>
                <a:ext cx="1008112" cy="3454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/>
                  <a:t>陆仟元整</a:t>
                </a:r>
              </a:p>
            </p:txBody>
          </p:sp>
          <p:sp>
            <p:nvSpPr>
              <p:cNvPr id="721" name="TextBox 1015"/>
              <p:cNvSpPr txBox="1">
                <a:spLocks noChangeArrowheads="1"/>
              </p:cNvSpPr>
              <p:nvPr/>
            </p:nvSpPr>
            <p:spPr bwMode="auto">
              <a:xfrm>
                <a:off x="6660232" y="4365104"/>
                <a:ext cx="1008112" cy="3454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/>
                  <a:t>￥</a:t>
                </a:r>
                <a:r>
                  <a:rPr lang="en-US" altLang="zh-CN" sz="1400"/>
                  <a:t>1800.00</a:t>
                </a:r>
                <a:endParaRPr lang="zh-CN" altLang="en-US" sz="1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43433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矩形 16"/>
          <p:cNvSpPr>
            <a:spLocks noChangeArrowheads="1"/>
          </p:cNvSpPr>
          <p:nvPr/>
        </p:nvSpPr>
        <p:spPr bwMode="auto">
          <a:xfrm>
            <a:off x="0" y="274638"/>
            <a:ext cx="503238" cy="538162"/>
          </a:xfrm>
          <a:prstGeom prst="rect">
            <a:avLst/>
          </a:prstGeom>
          <a:solidFill>
            <a:srgbClr val="FF5844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0564E"/>
              </a:solidFill>
            </a:endParaRPr>
          </a:p>
        </p:txBody>
      </p:sp>
      <p:sp>
        <p:nvSpPr>
          <p:cNvPr id="201731" name="矩形 7"/>
          <p:cNvSpPr>
            <a:spLocks noChangeArrowheads="1"/>
          </p:cNvSpPr>
          <p:nvPr/>
        </p:nvSpPr>
        <p:spPr bwMode="auto">
          <a:xfrm>
            <a:off x="563563" y="274638"/>
            <a:ext cx="152400" cy="538162"/>
          </a:xfrm>
          <a:prstGeom prst="rect">
            <a:avLst/>
          </a:prstGeom>
          <a:solidFill>
            <a:srgbClr val="FF5844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0564E"/>
              </a:solidFill>
            </a:endParaRPr>
          </a:p>
        </p:txBody>
      </p:sp>
      <p:sp>
        <p:nvSpPr>
          <p:cNvPr id="201732" name="文本框 1"/>
          <p:cNvSpPr txBox="1">
            <a:spLocks noChangeArrowheads="1"/>
          </p:cNvSpPr>
          <p:nvPr/>
        </p:nvSpPr>
        <p:spPr bwMode="auto">
          <a:xfrm>
            <a:off x="760412" y="228600"/>
            <a:ext cx="786484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二、原始凭证粘贴、排列举例</a:t>
            </a:r>
          </a:p>
        </p:txBody>
      </p:sp>
      <p:grpSp>
        <p:nvGrpSpPr>
          <p:cNvPr id="935" name="组合 934" hidden="1"/>
          <p:cNvGrpSpPr/>
          <p:nvPr/>
        </p:nvGrpSpPr>
        <p:grpSpPr>
          <a:xfrm>
            <a:off x="3679828" y="2903877"/>
            <a:ext cx="4404222" cy="2774852"/>
            <a:chOff x="6981706" y="255386"/>
            <a:chExt cx="4404222" cy="2774852"/>
          </a:xfrm>
        </p:grpSpPr>
        <p:sp>
          <p:nvSpPr>
            <p:cNvPr id="936" name="TextBox 21"/>
            <p:cNvSpPr txBox="1">
              <a:spLocks noChangeArrowheads="1"/>
            </p:cNvSpPr>
            <p:nvPr/>
          </p:nvSpPr>
          <p:spPr bwMode="auto">
            <a:xfrm>
              <a:off x="6981706" y="292275"/>
              <a:ext cx="4320000" cy="27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</p:txBody>
        </p:sp>
        <p:grpSp>
          <p:nvGrpSpPr>
            <p:cNvPr id="937" name="组合 20"/>
            <p:cNvGrpSpPr>
              <a:grpSpLocks/>
            </p:cNvGrpSpPr>
            <p:nvPr/>
          </p:nvGrpSpPr>
          <p:grpSpPr bwMode="auto">
            <a:xfrm>
              <a:off x="6981706" y="255386"/>
              <a:ext cx="4404222" cy="2774852"/>
              <a:chOff x="3198994" y="2849743"/>
              <a:chExt cx="4613367" cy="3214581"/>
            </a:xfrm>
          </p:grpSpPr>
          <p:sp>
            <p:nvSpPr>
              <p:cNvPr id="938" name="TextBox 81"/>
              <p:cNvSpPr txBox="1">
                <a:spLocks noChangeArrowheads="1"/>
              </p:cNvSpPr>
              <p:nvPr/>
            </p:nvSpPr>
            <p:spPr bwMode="auto">
              <a:xfrm>
                <a:off x="3198994" y="2849743"/>
                <a:ext cx="4325334" cy="4278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1">
                    <a:solidFill>
                      <a:srgbClr val="FF0000"/>
                    </a:solidFill>
                  </a:rPr>
                  <a:t>J051026</a:t>
                </a:r>
                <a:r>
                  <a:rPr lang="en-US" altLang="zh-CN"/>
                  <a:t>                              </a:t>
                </a:r>
                <a:r>
                  <a:rPr lang="zh-CN" altLang="en-US"/>
                  <a:t>检票：</a:t>
                </a:r>
                <a:r>
                  <a:rPr lang="en-US" altLang="zh-CN"/>
                  <a:t>23 A</a:t>
                </a:r>
                <a:endParaRPr lang="zh-CN" altLang="en-US"/>
              </a:p>
            </p:txBody>
          </p:sp>
          <p:grpSp>
            <p:nvGrpSpPr>
              <p:cNvPr id="939" name="组合 36"/>
              <p:cNvGrpSpPr>
                <a:grpSpLocks/>
              </p:cNvGrpSpPr>
              <p:nvPr/>
            </p:nvGrpSpPr>
            <p:grpSpPr bwMode="auto">
              <a:xfrm>
                <a:off x="3332863" y="3192721"/>
                <a:ext cx="4047450" cy="463516"/>
                <a:chOff x="2339292" y="2771636"/>
                <a:chExt cx="4228679" cy="474023"/>
              </a:xfrm>
            </p:grpSpPr>
            <p:sp>
              <p:nvSpPr>
                <p:cNvPr id="946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2339292" y="2771636"/>
                  <a:ext cx="4228679" cy="4740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贵阳北</a:t>
                  </a:r>
                  <a:r>
                    <a:rPr lang="zh-CN" altLang="en-US" sz="20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</a:t>
                  </a:r>
                  <a:r>
                    <a:rPr lang="zh-CN" altLang="en-US" sz="1400"/>
                    <a:t>站</a:t>
                  </a:r>
                  <a:r>
                    <a:rPr lang="en-US" altLang="zh-CN"/>
                    <a:t>       </a:t>
                  </a:r>
                  <a:r>
                    <a:rPr lang="en-US" altLang="zh-CN" sz="16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G 2122   </a:t>
                  </a:r>
                  <a:r>
                    <a:rPr lang="zh-CN" altLang="en-US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铜仁南</a:t>
                  </a:r>
                  <a:r>
                    <a:rPr lang="zh-CN" altLang="en-US" sz="20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</a:t>
                  </a:r>
                  <a:r>
                    <a:rPr lang="zh-CN" altLang="en-US" sz="1600"/>
                    <a:t>站</a:t>
                  </a:r>
                </a:p>
              </p:txBody>
            </p:sp>
            <p:cxnSp>
              <p:nvCxnSpPr>
                <p:cNvPr id="947" name="直接箭头连接符 946"/>
                <p:cNvCxnSpPr/>
                <p:nvPr/>
              </p:nvCxnSpPr>
              <p:spPr>
                <a:xfrm>
                  <a:off x="4104101" y="3214567"/>
                  <a:ext cx="865197" cy="0"/>
                </a:xfrm>
                <a:prstGeom prst="straightConnector1">
                  <a:avLst/>
                </a:prstGeom>
                <a:ln w="31750">
                  <a:solidFill>
                    <a:schemeClr val="tx1"/>
                  </a:solidFill>
                  <a:tailEnd type="stealt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40" name="TextBox 83"/>
              <p:cNvSpPr txBox="1">
                <a:spLocks noChangeArrowheads="1"/>
              </p:cNvSpPr>
              <p:nvPr/>
            </p:nvSpPr>
            <p:spPr bwMode="auto">
              <a:xfrm>
                <a:off x="3333304" y="3573015"/>
                <a:ext cx="4479057" cy="356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Guiyangbei                   Tongrennan</a:t>
                </a:r>
                <a:endParaRPr lang="zh-CN" altLang="en-US" sz="14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</p:txBody>
          </p:sp>
          <p:sp>
            <p:nvSpPr>
              <p:cNvPr id="941" name="TextBox 84"/>
              <p:cNvSpPr txBox="1">
                <a:spLocks noChangeArrowheads="1"/>
              </p:cNvSpPr>
              <p:nvPr/>
            </p:nvSpPr>
            <p:spPr bwMode="auto">
              <a:xfrm>
                <a:off x="3211286" y="3835507"/>
                <a:ext cx="4469402" cy="962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2017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年</a:t>
                </a:r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06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月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15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日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14:47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开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09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车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11D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号</a:t>
                </a:r>
                <a:endParaRPr lang="en-US" altLang="zh-CN" sz="14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  <a:p>
                <a:pPr eaLnBrk="1" hangingPunct="1"/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￥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122.5</a:t>
                </a:r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元         网           二等座</a:t>
                </a:r>
                <a:endParaRPr lang="en-US" altLang="zh-CN" sz="16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  <a:p>
                <a:pPr eaLnBrk="1" hangingPunct="1"/>
                <a:r>
                  <a:rPr lang="zh-CN" altLang="en-US" sz="1400">
                    <a:latin typeface="新宋体" panose="02010609030101010101" pitchFamily="49" charset="-122"/>
                    <a:ea typeface="新宋体" panose="02010609030101010101" pitchFamily="49" charset="-122"/>
                  </a:rPr>
                  <a:t>限乘当日当次车</a:t>
                </a:r>
              </a:p>
            </p:txBody>
          </p:sp>
          <p:sp>
            <p:nvSpPr>
              <p:cNvPr id="942" name="TextBox 209"/>
              <p:cNvSpPr txBox="1"/>
              <p:nvPr/>
            </p:nvSpPr>
            <p:spPr bwMode="auto">
              <a:xfrm>
                <a:off x="3266030" y="4710882"/>
                <a:ext cx="3239302" cy="39172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1600" dirty="0">
                    <a:latin typeface="+mn-ea"/>
                    <a:ea typeface="+mn-ea"/>
                  </a:rPr>
                  <a:t>6221211998</a:t>
                </a:r>
                <a:r>
                  <a:rPr lang="zh-CN" altLang="en-US" sz="1600" dirty="0">
                    <a:latin typeface="+mn-ea"/>
                    <a:ea typeface="+mn-ea"/>
                  </a:rPr>
                  <a:t>****</a:t>
                </a:r>
                <a:r>
                  <a:rPr lang="en-US" altLang="zh-CN" sz="1600" dirty="0">
                    <a:latin typeface="+mn-ea"/>
                    <a:ea typeface="+mn-ea"/>
                  </a:rPr>
                  <a:t>5887   </a:t>
                </a:r>
                <a:r>
                  <a:rPr lang="zh-CN" altLang="en-US" sz="1600" dirty="0">
                    <a:latin typeface="+mn-ea"/>
                    <a:ea typeface="+mn-ea"/>
                  </a:rPr>
                  <a:t>周小艳</a:t>
                </a:r>
              </a:p>
            </p:txBody>
          </p:sp>
          <p:sp>
            <p:nvSpPr>
              <p:cNvPr id="943" name="TextBox 210"/>
              <p:cNvSpPr txBox="1"/>
              <p:nvPr/>
            </p:nvSpPr>
            <p:spPr bwMode="auto">
              <a:xfrm>
                <a:off x="3332546" y="5034558"/>
                <a:ext cx="3121238" cy="60613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  <a:prstDash val="sysDash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买票请到</a:t>
                </a: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12306   </a:t>
                </a: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发货请到 </a:t>
                </a: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95306</a:t>
                </a:r>
              </a:p>
              <a:p>
                <a:pPr>
                  <a:defRPr/>
                </a:pP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      </a:t>
                </a: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中国铁路祝你旅途愉快</a:t>
                </a:r>
              </a:p>
            </p:txBody>
          </p:sp>
          <p:sp>
            <p:nvSpPr>
              <p:cNvPr id="944" name="TextBox 211"/>
              <p:cNvSpPr txBox="1"/>
              <p:nvPr/>
            </p:nvSpPr>
            <p:spPr bwMode="auto">
              <a:xfrm>
                <a:off x="3203999" y="5707774"/>
                <a:ext cx="4536353" cy="356550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1400" dirty="0">
                    <a:latin typeface="+mn-ea"/>
                    <a:ea typeface="+mn-ea"/>
                  </a:rPr>
                  <a:t>474833102210808J051026  </a:t>
                </a:r>
                <a:r>
                  <a:rPr lang="zh-CN" altLang="en-US" sz="1400" dirty="0">
                    <a:latin typeface="+mn-ea"/>
                    <a:ea typeface="+mn-ea"/>
                  </a:rPr>
                  <a:t>贵阳北站售</a:t>
                </a:r>
              </a:p>
            </p:txBody>
          </p:sp>
          <p:sp>
            <p:nvSpPr>
              <p:cNvPr id="945" name="矩形 944"/>
              <p:cNvSpPr/>
              <p:nvPr/>
            </p:nvSpPr>
            <p:spPr bwMode="auto">
              <a:xfrm>
                <a:off x="6623398" y="4681457"/>
                <a:ext cx="897959" cy="774249"/>
              </a:xfrm>
              <a:prstGeom prst="rect">
                <a:avLst/>
              </a:prstGeom>
              <a:blipFill>
                <a:blip r:embed="rId3" cstate="print">
                  <a:biLevel thresh="50000"/>
                </a:blip>
                <a:tile tx="0" ty="0" sx="100000" sy="100000" flip="none" algn="tl"/>
              </a:blip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sp>
        <p:nvSpPr>
          <p:cNvPr id="157" name="标题 1"/>
          <p:cNvSpPr txBox="1">
            <a:spLocks/>
          </p:cNvSpPr>
          <p:nvPr/>
        </p:nvSpPr>
        <p:spPr>
          <a:xfrm>
            <a:off x="1417520" y="1322068"/>
            <a:ext cx="9393127" cy="8120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2" charset="0"/>
                <a:ea typeface="宋体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2" charset="0"/>
                <a:ea typeface="宋体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2" charset="0"/>
                <a:ea typeface="宋体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2" charset="0"/>
                <a:ea typeface="宋体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2" charset="0"/>
                <a:ea typeface="宋体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2" charset="0"/>
                <a:ea typeface="宋体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2" charset="0"/>
                <a:ea typeface="宋体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2" charset="0"/>
                <a:ea typeface="宋体" pitchFamily="2" charset="-122"/>
              </a:defRPr>
            </a:lvl9pPr>
          </a:lstStyle>
          <a:p>
            <a:r>
              <a:rPr lang="zh-CN" altLang="en-US" sz="3600" kern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第二步  填写差旅费报销单</a:t>
            </a:r>
          </a:p>
        </p:txBody>
      </p:sp>
      <p:sp>
        <p:nvSpPr>
          <p:cNvPr id="158" name="内容占位符 2"/>
          <p:cNvSpPr txBox="1">
            <a:spLocks/>
          </p:cNvSpPr>
          <p:nvPr/>
        </p:nvSpPr>
        <p:spPr>
          <a:xfrm>
            <a:off x="1497623" y="2408026"/>
            <a:ext cx="4427538" cy="41540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zh-CN" altLang="en-US" sz="2000" b="1" kern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一、熟悉铜仁市差旅费管理办法规定及学院相关出差审批规定</a:t>
            </a:r>
            <a:endParaRPr lang="en-US" altLang="zh-CN" sz="2000" b="1" kern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zh-CN" altLang="en-US" sz="1800" kern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（一）乘车标准；</a:t>
            </a:r>
            <a:endParaRPr lang="en-US" altLang="zh-CN" sz="1800" kern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zh-CN" altLang="en-US" sz="1800" kern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（二）伙食补助标准；</a:t>
            </a:r>
            <a:endParaRPr lang="en-US" altLang="zh-CN" sz="1800" kern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zh-CN" altLang="en-US" sz="1800" kern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（三）市内交通费补助标准；</a:t>
            </a:r>
            <a:endParaRPr lang="en-US" altLang="zh-CN" sz="1800" kern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zh-CN" altLang="en-US" sz="1800" kern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（四）费用审批程序；</a:t>
            </a:r>
            <a:endParaRPr lang="en-US" altLang="zh-CN" sz="1800" kern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endParaRPr lang="zh-CN" altLang="en-US" sz="2000" kern="0" dirty="0"/>
          </a:p>
        </p:txBody>
      </p:sp>
      <p:sp>
        <p:nvSpPr>
          <p:cNvPr id="159" name="内容占位符 2"/>
          <p:cNvSpPr txBox="1">
            <a:spLocks/>
          </p:cNvSpPr>
          <p:nvPr/>
        </p:nvSpPr>
        <p:spPr bwMode="auto">
          <a:xfrm>
            <a:off x="6210800" y="2408027"/>
            <a:ext cx="4679950" cy="415399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  <a:buSzPct val="50000"/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二、填写差旅费报销单</a:t>
            </a:r>
            <a:endParaRPr lang="en-US" altLang="zh-CN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  <a:buSzPct val="50000"/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（一）准备差旅费报销单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  <a:buSzPct val="50000"/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（二）按出差期间费用发生的时间顺序、路径填写“出差时间、起始地点、交通工具类别、实际支出票价”；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  <a:buSzPct val="50000"/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（三）按标准填写出差伙食补助、市内交通费；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  <a:buSzPct val="50000"/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（四）按发票填写住宿费及相关费用；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  <a:buSzPct val="50000"/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（五）将所有费用汇总合计填写至“合计”栏。</a:t>
            </a:r>
          </a:p>
        </p:txBody>
      </p:sp>
    </p:spTree>
    <p:extLst>
      <p:ext uri="{BB962C8B-B14F-4D97-AF65-F5344CB8AC3E}">
        <p14:creationId xmlns:p14="http://schemas.microsoft.com/office/powerpoint/2010/main" val="12256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矩形 16"/>
          <p:cNvSpPr>
            <a:spLocks noChangeArrowheads="1"/>
          </p:cNvSpPr>
          <p:nvPr/>
        </p:nvSpPr>
        <p:spPr bwMode="auto">
          <a:xfrm>
            <a:off x="0" y="274638"/>
            <a:ext cx="503238" cy="538162"/>
          </a:xfrm>
          <a:prstGeom prst="rect">
            <a:avLst/>
          </a:prstGeom>
          <a:solidFill>
            <a:srgbClr val="FF5844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0564E"/>
              </a:solidFill>
            </a:endParaRPr>
          </a:p>
        </p:txBody>
      </p:sp>
      <p:sp>
        <p:nvSpPr>
          <p:cNvPr id="201731" name="矩形 7"/>
          <p:cNvSpPr>
            <a:spLocks noChangeArrowheads="1"/>
          </p:cNvSpPr>
          <p:nvPr/>
        </p:nvSpPr>
        <p:spPr bwMode="auto">
          <a:xfrm>
            <a:off x="563563" y="274638"/>
            <a:ext cx="152400" cy="538162"/>
          </a:xfrm>
          <a:prstGeom prst="rect">
            <a:avLst/>
          </a:prstGeom>
          <a:solidFill>
            <a:srgbClr val="FF5844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0564E"/>
              </a:solidFill>
            </a:endParaRPr>
          </a:p>
        </p:txBody>
      </p:sp>
      <p:sp>
        <p:nvSpPr>
          <p:cNvPr id="201732" name="文本框 1"/>
          <p:cNvSpPr txBox="1">
            <a:spLocks noChangeArrowheads="1"/>
          </p:cNvSpPr>
          <p:nvPr/>
        </p:nvSpPr>
        <p:spPr bwMode="auto">
          <a:xfrm>
            <a:off x="760412" y="228600"/>
            <a:ext cx="786484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二、原始凭证粘贴、排列举例</a:t>
            </a:r>
          </a:p>
        </p:txBody>
      </p:sp>
      <p:grpSp>
        <p:nvGrpSpPr>
          <p:cNvPr id="935" name="组合 934" hidden="1"/>
          <p:cNvGrpSpPr/>
          <p:nvPr/>
        </p:nvGrpSpPr>
        <p:grpSpPr>
          <a:xfrm>
            <a:off x="3679828" y="2903877"/>
            <a:ext cx="4404222" cy="2774852"/>
            <a:chOff x="6981706" y="255386"/>
            <a:chExt cx="4404222" cy="2774852"/>
          </a:xfrm>
        </p:grpSpPr>
        <p:sp>
          <p:nvSpPr>
            <p:cNvPr id="936" name="TextBox 21"/>
            <p:cNvSpPr txBox="1">
              <a:spLocks noChangeArrowheads="1"/>
            </p:cNvSpPr>
            <p:nvPr/>
          </p:nvSpPr>
          <p:spPr bwMode="auto">
            <a:xfrm>
              <a:off x="6981706" y="292275"/>
              <a:ext cx="4320000" cy="27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</p:txBody>
        </p:sp>
        <p:grpSp>
          <p:nvGrpSpPr>
            <p:cNvPr id="937" name="组合 20"/>
            <p:cNvGrpSpPr>
              <a:grpSpLocks/>
            </p:cNvGrpSpPr>
            <p:nvPr/>
          </p:nvGrpSpPr>
          <p:grpSpPr bwMode="auto">
            <a:xfrm>
              <a:off x="6981706" y="255386"/>
              <a:ext cx="4404222" cy="2774852"/>
              <a:chOff x="3198994" y="2849743"/>
              <a:chExt cx="4613367" cy="3214581"/>
            </a:xfrm>
          </p:grpSpPr>
          <p:sp>
            <p:nvSpPr>
              <p:cNvPr id="938" name="TextBox 81"/>
              <p:cNvSpPr txBox="1">
                <a:spLocks noChangeArrowheads="1"/>
              </p:cNvSpPr>
              <p:nvPr/>
            </p:nvSpPr>
            <p:spPr bwMode="auto">
              <a:xfrm>
                <a:off x="3198994" y="2849743"/>
                <a:ext cx="4325334" cy="4278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1">
                    <a:solidFill>
                      <a:srgbClr val="FF0000"/>
                    </a:solidFill>
                  </a:rPr>
                  <a:t>J051026</a:t>
                </a:r>
                <a:r>
                  <a:rPr lang="en-US" altLang="zh-CN"/>
                  <a:t>                              </a:t>
                </a:r>
                <a:r>
                  <a:rPr lang="zh-CN" altLang="en-US"/>
                  <a:t>检票：</a:t>
                </a:r>
                <a:r>
                  <a:rPr lang="en-US" altLang="zh-CN"/>
                  <a:t>23 A</a:t>
                </a:r>
                <a:endParaRPr lang="zh-CN" altLang="en-US"/>
              </a:p>
            </p:txBody>
          </p:sp>
          <p:grpSp>
            <p:nvGrpSpPr>
              <p:cNvPr id="939" name="组合 36"/>
              <p:cNvGrpSpPr>
                <a:grpSpLocks/>
              </p:cNvGrpSpPr>
              <p:nvPr/>
            </p:nvGrpSpPr>
            <p:grpSpPr bwMode="auto">
              <a:xfrm>
                <a:off x="3332863" y="3192721"/>
                <a:ext cx="4047450" cy="463516"/>
                <a:chOff x="2339292" y="2771636"/>
                <a:chExt cx="4228679" cy="474023"/>
              </a:xfrm>
            </p:grpSpPr>
            <p:sp>
              <p:nvSpPr>
                <p:cNvPr id="946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2339292" y="2771636"/>
                  <a:ext cx="4228679" cy="4740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贵阳北</a:t>
                  </a:r>
                  <a:r>
                    <a:rPr lang="zh-CN" altLang="en-US" sz="20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</a:t>
                  </a:r>
                  <a:r>
                    <a:rPr lang="zh-CN" altLang="en-US" sz="1400"/>
                    <a:t>站</a:t>
                  </a:r>
                  <a:r>
                    <a:rPr lang="en-US" altLang="zh-CN"/>
                    <a:t>       </a:t>
                  </a:r>
                  <a:r>
                    <a:rPr lang="en-US" altLang="zh-CN" sz="16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G 2122   </a:t>
                  </a:r>
                  <a:r>
                    <a:rPr lang="zh-CN" altLang="en-US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铜仁南</a:t>
                  </a:r>
                  <a:r>
                    <a:rPr lang="zh-CN" altLang="en-US" sz="20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</a:t>
                  </a:r>
                  <a:r>
                    <a:rPr lang="zh-CN" altLang="en-US" sz="1600"/>
                    <a:t>站</a:t>
                  </a:r>
                </a:p>
              </p:txBody>
            </p:sp>
            <p:cxnSp>
              <p:nvCxnSpPr>
                <p:cNvPr id="947" name="直接箭头连接符 946"/>
                <p:cNvCxnSpPr/>
                <p:nvPr/>
              </p:nvCxnSpPr>
              <p:spPr>
                <a:xfrm>
                  <a:off x="4104101" y="3214567"/>
                  <a:ext cx="865197" cy="0"/>
                </a:xfrm>
                <a:prstGeom prst="straightConnector1">
                  <a:avLst/>
                </a:prstGeom>
                <a:ln w="31750">
                  <a:solidFill>
                    <a:schemeClr val="tx1"/>
                  </a:solidFill>
                  <a:tailEnd type="stealt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40" name="TextBox 83"/>
              <p:cNvSpPr txBox="1">
                <a:spLocks noChangeArrowheads="1"/>
              </p:cNvSpPr>
              <p:nvPr/>
            </p:nvSpPr>
            <p:spPr bwMode="auto">
              <a:xfrm>
                <a:off x="3333304" y="3573015"/>
                <a:ext cx="4479057" cy="356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Guiyangbei                   Tongrennan</a:t>
                </a:r>
                <a:endParaRPr lang="zh-CN" altLang="en-US" sz="14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</p:txBody>
          </p:sp>
          <p:sp>
            <p:nvSpPr>
              <p:cNvPr id="941" name="TextBox 84"/>
              <p:cNvSpPr txBox="1">
                <a:spLocks noChangeArrowheads="1"/>
              </p:cNvSpPr>
              <p:nvPr/>
            </p:nvSpPr>
            <p:spPr bwMode="auto">
              <a:xfrm>
                <a:off x="3211286" y="3835507"/>
                <a:ext cx="4469402" cy="962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2017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年</a:t>
                </a:r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06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月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15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日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14:47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开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09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车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11D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号</a:t>
                </a:r>
                <a:endParaRPr lang="en-US" altLang="zh-CN" sz="14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  <a:p>
                <a:pPr eaLnBrk="1" hangingPunct="1"/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￥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122.5</a:t>
                </a:r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元         网           二等座</a:t>
                </a:r>
                <a:endParaRPr lang="en-US" altLang="zh-CN" sz="16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  <a:p>
                <a:pPr eaLnBrk="1" hangingPunct="1"/>
                <a:r>
                  <a:rPr lang="zh-CN" altLang="en-US" sz="1400">
                    <a:latin typeface="新宋体" panose="02010609030101010101" pitchFamily="49" charset="-122"/>
                    <a:ea typeface="新宋体" panose="02010609030101010101" pitchFamily="49" charset="-122"/>
                  </a:rPr>
                  <a:t>限乘当日当次车</a:t>
                </a:r>
              </a:p>
            </p:txBody>
          </p:sp>
          <p:sp>
            <p:nvSpPr>
              <p:cNvPr id="942" name="TextBox 209"/>
              <p:cNvSpPr txBox="1"/>
              <p:nvPr/>
            </p:nvSpPr>
            <p:spPr bwMode="auto">
              <a:xfrm>
                <a:off x="3266030" y="4710882"/>
                <a:ext cx="3239302" cy="39172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1600" dirty="0">
                    <a:latin typeface="+mn-ea"/>
                    <a:ea typeface="+mn-ea"/>
                  </a:rPr>
                  <a:t>6221211998</a:t>
                </a:r>
                <a:r>
                  <a:rPr lang="zh-CN" altLang="en-US" sz="1600" dirty="0">
                    <a:latin typeface="+mn-ea"/>
                    <a:ea typeface="+mn-ea"/>
                  </a:rPr>
                  <a:t>****</a:t>
                </a:r>
                <a:r>
                  <a:rPr lang="en-US" altLang="zh-CN" sz="1600" dirty="0">
                    <a:latin typeface="+mn-ea"/>
                    <a:ea typeface="+mn-ea"/>
                  </a:rPr>
                  <a:t>5887   </a:t>
                </a:r>
                <a:r>
                  <a:rPr lang="zh-CN" altLang="en-US" sz="1600" dirty="0">
                    <a:latin typeface="+mn-ea"/>
                    <a:ea typeface="+mn-ea"/>
                  </a:rPr>
                  <a:t>周小艳</a:t>
                </a:r>
              </a:p>
            </p:txBody>
          </p:sp>
          <p:sp>
            <p:nvSpPr>
              <p:cNvPr id="943" name="TextBox 210"/>
              <p:cNvSpPr txBox="1"/>
              <p:nvPr/>
            </p:nvSpPr>
            <p:spPr bwMode="auto">
              <a:xfrm>
                <a:off x="3332546" y="5034558"/>
                <a:ext cx="3121238" cy="60613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  <a:prstDash val="sysDash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买票请到</a:t>
                </a: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12306   </a:t>
                </a: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发货请到 </a:t>
                </a: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95306</a:t>
                </a:r>
              </a:p>
              <a:p>
                <a:pPr>
                  <a:defRPr/>
                </a:pP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      </a:t>
                </a: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中国铁路祝你旅途愉快</a:t>
                </a:r>
              </a:p>
            </p:txBody>
          </p:sp>
          <p:sp>
            <p:nvSpPr>
              <p:cNvPr id="944" name="TextBox 211"/>
              <p:cNvSpPr txBox="1"/>
              <p:nvPr/>
            </p:nvSpPr>
            <p:spPr bwMode="auto">
              <a:xfrm>
                <a:off x="3203999" y="5707774"/>
                <a:ext cx="4536353" cy="356550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1400" dirty="0">
                    <a:latin typeface="+mn-ea"/>
                    <a:ea typeface="+mn-ea"/>
                  </a:rPr>
                  <a:t>474833102210808J051026  </a:t>
                </a:r>
                <a:r>
                  <a:rPr lang="zh-CN" altLang="en-US" sz="1400" dirty="0">
                    <a:latin typeface="+mn-ea"/>
                    <a:ea typeface="+mn-ea"/>
                  </a:rPr>
                  <a:t>贵阳北站售</a:t>
                </a:r>
              </a:p>
            </p:txBody>
          </p:sp>
          <p:sp>
            <p:nvSpPr>
              <p:cNvPr id="945" name="矩形 944"/>
              <p:cNvSpPr/>
              <p:nvPr/>
            </p:nvSpPr>
            <p:spPr bwMode="auto">
              <a:xfrm>
                <a:off x="6623398" y="4681457"/>
                <a:ext cx="897959" cy="774249"/>
              </a:xfrm>
              <a:prstGeom prst="rect">
                <a:avLst/>
              </a:prstGeom>
              <a:blipFill>
                <a:blip r:embed="rId3" cstate="print">
                  <a:biLevel thresh="50000"/>
                </a:blip>
                <a:tile tx="0" ty="0" sx="100000" sy="100000" flip="none" algn="tl"/>
              </a:blip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grpSp>
        <p:nvGrpSpPr>
          <p:cNvPr id="21" name="组合 374"/>
          <p:cNvGrpSpPr>
            <a:grpSpLocks/>
          </p:cNvGrpSpPr>
          <p:nvPr/>
        </p:nvGrpSpPr>
        <p:grpSpPr bwMode="auto">
          <a:xfrm>
            <a:off x="1703389" y="1268414"/>
            <a:ext cx="8785225" cy="5151437"/>
            <a:chOff x="179512" y="1196752"/>
            <a:chExt cx="8784976" cy="5150321"/>
          </a:xfrm>
        </p:grpSpPr>
        <p:sp>
          <p:nvSpPr>
            <p:cNvPr id="22" name="TextBox 373"/>
            <p:cNvSpPr txBox="1"/>
            <p:nvPr/>
          </p:nvSpPr>
          <p:spPr>
            <a:xfrm>
              <a:off x="179512" y="1196752"/>
              <a:ext cx="8713540" cy="5150321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rgbClr val="002060"/>
              </a:solidFill>
            </a:ln>
          </p:spPr>
          <p:txBody>
            <a:bodyPr>
              <a:spAutoFit/>
            </a:bodyPr>
            <a:lstStyle/>
            <a:p>
              <a:pPr>
                <a:defRPr/>
              </a:pPr>
              <a:endParaRPr lang="en-US" altLang="zh-CN" dirty="0">
                <a:latin typeface="Arial" charset="0"/>
              </a:endParaRPr>
            </a:p>
            <a:p>
              <a:pPr>
                <a:defRPr/>
              </a:pPr>
              <a:endParaRPr lang="en-US" altLang="zh-CN" dirty="0">
                <a:latin typeface="Arial" charset="0"/>
              </a:endParaRPr>
            </a:p>
            <a:p>
              <a:pPr>
                <a:defRPr/>
              </a:pPr>
              <a:endParaRPr lang="en-US" altLang="zh-CN" dirty="0">
                <a:latin typeface="Arial" charset="0"/>
              </a:endParaRPr>
            </a:p>
            <a:p>
              <a:pPr>
                <a:defRPr/>
              </a:pPr>
              <a:endParaRPr lang="en-US" altLang="zh-CN" dirty="0">
                <a:latin typeface="Arial" charset="0"/>
              </a:endParaRPr>
            </a:p>
            <a:p>
              <a:pPr>
                <a:defRPr/>
              </a:pPr>
              <a:endParaRPr lang="en-US" altLang="zh-CN" dirty="0">
                <a:latin typeface="Arial" charset="0"/>
              </a:endParaRPr>
            </a:p>
            <a:p>
              <a:pPr>
                <a:defRPr/>
              </a:pPr>
              <a:endParaRPr lang="en-US" altLang="zh-CN" dirty="0">
                <a:latin typeface="Arial" charset="0"/>
              </a:endParaRPr>
            </a:p>
            <a:p>
              <a:pPr>
                <a:defRPr/>
              </a:pPr>
              <a:endParaRPr lang="en-US" altLang="zh-CN" dirty="0">
                <a:latin typeface="Arial" charset="0"/>
              </a:endParaRPr>
            </a:p>
            <a:p>
              <a:pPr>
                <a:defRPr/>
              </a:pPr>
              <a:endParaRPr lang="en-US" altLang="zh-CN" dirty="0">
                <a:latin typeface="Arial" charset="0"/>
              </a:endParaRPr>
            </a:p>
            <a:p>
              <a:pPr>
                <a:defRPr/>
              </a:pPr>
              <a:endParaRPr lang="en-US" altLang="zh-CN" dirty="0">
                <a:latin typeface="Arial" charset="0"/>
              </a:endParaRPr>
            </a:p>
            <a:p>
              <a:pPr>
                <a:defRPr/>
              </a:pPr>
              <a:endParaRPr lang="en-US" altLang="zh-CN" dirty="0">
                <a:latin typeface="Arial" charset="0"/>
              </a:endParaRPr>
            </a:p>
            <a:p>
              <a:pPr>
                <a:defRPr/>
              </a:pPr>
              <a:endParaRPr lang="en-US" altLang="zh-CN" dirty="0">
                <a:latin typeface="Arial" charset="0"/>
              </a:endParaRPr>
            </a:p>
            <a:p>
              <a:pPr>
                <a:defRPr/>
              </a:pPr>
              <a:endParaRPr lang="en-US" altLang="zh-CN" dirty="0">
                <a:latin typeface="Arial" charset="0"/>
              </a:endParaRPr>
            </a:p>
            <a:p>
              <a:pPr>
                <a:defRPr/>
              </a:pPr>
              <a:endParaRPr lang="en-US" altLang="zh-CN" dirty="0">
                <a:latin typeface="Arial" charset="0"/>
              </a:endParaRPr>
            </a:p>
            <a:p>
              <a:pPr>
                <a:defRPr/>
              </a:pPr>
              <a:endParaRPr lang="en-US" altLang="zh-CN" dirty="0">
                <a:latin typeface="Arial" charset="0"/>
              </a:endParaRPr>
            </a:p>
            <a:p>
              <a:pPr>
                <a:defRPr/>
              </a:pPr>
              <a:endParaRPr lang="en-US" altLang="zh-CN" dirty="0">
                <a:latin typeface="Arial" charset="0"/>
              </a:endParaRPr>
            </a:p>
            <a:p>
              <a:pPr>
                <a:defRPr/>
              </a:pPr>
              <a:endParaRPr lang="en-US" altLang="zh-CN" dirty="0">
                <a:latin typeface="Arial" charset="0"/>
              </a:endParaRPr>
            </a:p>
            <a:p>
              <a:pPr>
                <a:defRPr/>
              </a:pPr>
              <a:endParaRPr lang="en-US" altLang="zh-CN" dirty="0">
                <a:latin typeface="Arial" charset="0"/>
              </a:endParaRPr>
            </a:p>
            <a:p>
              <a:pPr>
                <a:defRPr/>
              </a:pPr>
              <a:endParaRPr lang="zh-CN" altLang="en-US" dirty="0">
                <a:latin typeface="Arial" charset="0"/>
              </a:endParaRPr>
            </a:p>
          </p:txBody>
        </p:sp>
        <p:grpSp>
          <p:nvGrpSpPr>
            <p:cNvPr id="23" name="组合 372"/>
            <p:cNvGrpSpPr>
              <a:grpSpLocks/>
            </p:cNvGrpSpPr>
            <p:nvPr/>
          </p:nvGrpSpPr>
          <p:grpSpPr bwMode="auto">
            <a:xfrm>
              <a:off x="251520" y="1196752"/>
              <a:ext cx="8712968" cy="5053067"/>
              <a:chOff x="251520" y="1196752"/>
              <a:chExt cx="8712968" cy="5053067"/>
            </a:xfrm>
          </p:grpSpPr>
          <p:grpSp>
            <p:nvGrpSpPr>
              <p:cNvPr id="24" name="组合 291"/>
              <p:cNvGrpSpPr>
                <a:grpSpLocks/>
              </p:cNvGrpSpPr>
              <p:nvPr/>
            </p:nvGrpSpPr>
            <p:grpSpPr bwMode="auto">
              <a:xfrm>
                <a:off x="251520" y="1196752"/>
                <a:ext cx="8352928" cy="5053067"/>
                <a:chOff x="251520" y="1412776"/>
                <a:chExt cx="8352928" cy="5248088"/>
              </a:xfrm>
            </p:grpSpPr>
            <p:cxnSp>
              <p:nvCxnSpPr>
                <p:cNvPr id="26" name="直接连接符 25"/>
                <p:cNvCxnSpPr/>
                <p:nvPr/>
              </p:nvCxnSpPr>
              <p:spPr>
                <a:xfrm flipV="1">
                  <a:off x="3563966" y="3069429"/>
                  <a:ext cx="0" cy="2520422"/>
                </a:xfrm>
                <a:prstGeom prst="line">
                  <a:avLst/>
                </a:prstGeom>
                <a:ln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/>
                <p:cNvCxnSpPr/>
                <p:nvPr/>
              </p:nvCxnSpPr>
              <p:spPr>
                <a:xfrm flipV="1">
                  <a:off x="3851295" y="3069429"/>
                  <a:ext cx="0" cy="2520422"/>
                </a:xfrm>
                <a:prstGeom prst="line">
                  <a:avLst/>
                </a:prstGeom>
                <a:ln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 flipV="1">
                  <a:off x="5867363" y="3069429"/>
                  <a:ext cx="0" cy="3240777"/>
                </a:xfrm>
                <a:prstGeom prst="line">
                  <a:avLst/>
                </a:prstGeom>
                <a:ln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9" name="组合 215"/>
                <p:cNvGrpSpPr>
                  <a:grpSpLocks/>
                </p:cNvGrpSpPr>
                <p:nvPr/>
              </p:nvGrpSpPr>
              <p:grpSpPr bwMode="auto">
                <a:xfrm>
                  <a:off x="251520" y="1412776"/>
                  <a:ext cx="8352928" cy="5248088"/>
                  <a:chOff x="251520" y="1412776"/>
                  <a:chExt cx="8352928" cy="5248088"/>
                </a:xfrm>
              </p:grpSpPr>
              <p:sp>
                <p:nvSpPr>
                  <p:cNvPr id="30" name="TextBox 29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67544" y="2339588"/>
                    <a:ext cx="1008112" cy="38350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zh-CN" altLang="en-US" b="1">
                        <a:solidFill>
                          <a:srgbClr val="002060"/>
                        </a:solidFill>
                        <a:latin typeface="华文仿宋" panose="02010600040101010101" pitchFamily="2" charset="-122"/>
                        <a:ea typeface="华文仿宋" panose="02010600040101010101" pitchFamily="2" charset="-122"/>
                      </a:rPr>
                      <a:t>出差人：</a:t>
                    </a:r>
                    <a:endParaRPr lang="zh-CN" altLang="en-US" b="1">
                      <a:latin typeface="华文行楷" panose="02010800040101010101" pitchFamily="2" charset="-122"/>
                      <a:ea typeface="华文行楷" panose="02010800040101010101" pitchFamily="2" charset="-122"/>
                    </a:endParaRPr>
                  </a:p>
                </p:txBody>
              </p:sp>
              <p:cxnSp>
                <p:nvCxnSpPr>
                  <p:cNvPr id="31" name="直接连接符 30"/>
                  <p:cNvCxnSpPr/>
                  <p:nvPr/>
                </p:nvCxnSpPr>
                <p:spPr>
                  <a:xfrm flipV="1">
                    <a:off x="7883430" y="3069429"/>
                    <a:ext cx="0" cy="3240777"/>
                  </a:xfrm>
                  <a:prstGeom prst="line">
                    <a:avLst/>
                  </a:prstGeom>
                  <a:ln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2" name="TextBox 29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491880" y="2348880"/>
                    <a:ext cx="792088" cy="38350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zh-CN" altLang="en-US" b="1">
                        <a:solidFill>
                          <a:srgbClr val="002060"/>
                        </a:solidFill>
                        <a:latin typeface="华文仿宋" panose="02010600040101010101" pitchFamily="2" charset="-122"/>
                        <a:ea typeface="华文仿宋" panose="02010600040101010101" pitchFamily="2" charset="-122"/>
                      </a:rPr>
                      <a:t>事由：</a:t>
                    </a:r>
                    <a:endParaRPr lang="zh-CN" altLang="en-US" b="1">
                      <a:latin typeface="华文行楷" panose="02010800040101010101" pitchFamily="2" charset="-122"/>
                      <a:ea typeface="华文行楷" panose="02010800040101010101" pitchFamily="2" charset="-122"/>
                    </a:endParaRPr>
                  </a:p>
                </p:txBody>
              </p:sp>
              <p:grpSp>
                <p:nvGrpSpPr>
                  <p:cNvPr id="33" name="组合 142"/>
                  <p:cNvGrpSpPr>
                    <a:grpSpLocks/>
                  </p:cNvGrpSpPr>
                  <p:nvPr/>
                </p:nvGrpSpPr>
                <p:grpSpPr bwMode="auto">
                  <a:xfrm>
                    <a:off x="251520" y="1412776"/>
                    <a:ext cx="8352928" cy="5248088"/>
                    <a:chOff x="251520" y="1412776"/>
                    <a:chExt cx="8352928" cy="5248088"/>
                  </a:xfrm>
                </p:grpSpPr>
                <p:cxnSp>
                  <p:nvCxnSpPr>
                    <p:cNvPr id="34" name="直接连接符 33"/>
                    <p:cNvCxnSpPr/>
                    <p:nvPr/>
                  </p:nvCxnSpPr>
                  <p:spPr>
                    <a:xfrm>
                      <a:off x="322383" y="3428783"/>
                      <a:ext cx="8281752" cy="0"/>
                    </a:xfrm>
                    <a:prstGeom prst="line">
                      <a:avLst/>
                    </a:prstGeom>
                    <a:ln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35" name="TextBox 301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7892752" y="3068960"/>
                      <a:ext cx="711696" cy="383503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zh-CN" altLang="en-US" b="1">
                          <a:solidFill>
                            <a:srgbClr val="002060"/>
                          </a:solidFill>
                          <a:latin typeface="华文仿宋" panose="02010600040101010101" pitchFamily="2" charset="-122"/>
                          <a:ea typeface="华文仿宋" panose="02010600040101010101" pitchFamily="2" charset="-122"/>
                        </a:rPr>
                        <a:t>金额</a:t>
                      </a:r>
                    </a:p>
                  </p:txBody>
                </p:sp>
                <p:grpSp>
                  <p:nvGrpSpPr>
                    <p:cNvPr id="36" name="组合 13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51520" y="1412776"/>
                      <a:ext cx="8352615" cy="5248088"/>
                      <a:chOff x="251520" y="1412776"/>
                      <a:chExt cx="8352615" cy="5248088"/>
                    </a:xfrm>
                  </p:grpSpPr>
                  <p:sp>
                    <p:nvSpPr>
                      <p:cNvPr id="37" name="TextBox 303"/>
                      <p:cNvSpPr txBox="1"/>
                      <p:nvPr/>
                    </p:nvSpPr>
                    <p:spPr>
                      <a:xfrm>
                        <a:off x="3348072" y="1988071"/>
                        <a:ext cx="4895711" cy="383503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>
                        <a:spAutoFit/>
                      </a:bodyPr>
                      <a:lstStyle/>
                      <a:p>
                        <a:pPr>
                          <a:defRPr/>
                        </a:pPr>
                        <a:r>
                          <a:rPr lang="zh-CN" altLang="en-US" b="1" dirty="0">
                            <a:solidFill>
                              <a:srgbClr val="002060"/>
                            </a:solidFill>
                            <a:latin typeface="华文仿宋" pitchFamily="2" charset="-122"/>
                            <a:ea typeface="华文仿宋" pitchFamily="2" charset="-122"/>
                          </a:rPr>
                          <a:t>年</a:t>
                        </a:r>
                        <a:r>
                          <a:rPr lang="zh-CN" altLang="en-US" b="1" dirty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华文仿宋" pitchFamily="2" charset="-122"/>
                            <a:ea typeface="华文仿宋" pitchFamily="2" charset="-122"/>
                          </a:rPr>
                          <a:t>       </a:t>
                        </a:r>
                        <a:r>
                          <a:rPr lang="zh-CN" altLang="en-US" b="1" dirty="0">
                            <a:solidFill>
                              <a:srgbClr val="002060"/>
                            </a:solidFill>
                            <a:latin typeface="华文仿宋" pitchFamily="2" charset="-122"/>
                            <a:ea typeface="华文仿宋" pitchFamily="2" charset="-122"/>
                          </a:rPr>
                          <a:t>月</a:t>
                        </a:r>
                        <a:r>
                          <a:rPr lang="zh-CN" altLang="en-US" b="1" dirty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华文仿宋" pitchFamily="2" charset="-122"/>
                            <a:ea typeface="华文仿宋" pitchFamily="2" charset="-122"/>
                          </a:rPr>
                          <a:t>       </a:t>
                        </a:r>
                        <a:r>
                          <a:rPr lang="zh-CN" altLang="en-US" b="1" dirty="0">
                            <a:solidFill>
                              <a:srgbClr val="002060"/>
                            </a:solidFill>
                            <a:latin typeface="华文仿宋" pitchFamily="2" charset="-122"/>
                            <a:ea typeface="华文仿宋" pitchFamily="2" charset="-122"/>
                          </a:rPr>
                          <a:t>日</a:t>
                        </a:r>
                        <a:r>
                          <a:rPr lang="zh-CN" altLang="en-US" b="1" dirty="0">
                            <a:latin typeface="华文仿宋" pitchFamily="2" charset="-122"/>
                            <a:ea typeface="华文仿宋" pitchFamily="2" charset="-122"/>
                          </a:rPr>
                          <a:t>                                    </a:t>
                        </a:r>
                        <a:r>
                          <a:rPr lang="zh-CN" altLang="en-US" b="1" dirty="0">
                            <a:solidFill>
                              <a:srgbClr val="002060"/>
                            </a:solidFill>
                            <a:latin typeface="华文仿宋" pitchFamily="2" charset="-122"/>
                            <a:ea typeface="华文仿宋" pitchFamily="2" charset="-122"/>
                          </a:rPr>
                          <a:t>单位：元</a:t>
                        </a:r>
                      </a:p>
                    </p:txBody>
                  </p:sp>
                  <p:cxnSp>
                    <p:nvCxnSpPr>
                      <p:cNvPr id="38" name="直接连接符 37"/>
                      <p:cNvCxnSpPr/>
                      <p:nvPr/>
                    </p:nvCxnSpPr>
                    <p:spPr>
                      <a:xfrm>
                        <a:off x="322383" y="2349074"/>
                        <a:ext cx="8281752" cy="0"/>
                      </a:xfrm>
                      <a:prstGeom prst="line">
                        <a:avLst/>
                      </a:prstGeom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grpSp>
                    <p:nvGrpSpPr>
                      <p:cNvPr id="39" name="组合 3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687691" y="1412776"/>
                        <a:ext cx="3179672" cy="504414"/>
                        <a:chOff x="2687691" y="1268760"/>
                        <a:chExt cx="3179672" cy="504414"/>
                      </a:xfrm>
                    </p:grpSpPr>
                    <p:sp>
                      <p:nvSpPr>
                        <p:cNvPr id="101" name="TextBox 367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771800" y="1268760"/>
                          <a:ext cx="3024336" cy="47937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>
                          <a:spAutoFit/>
                        </a:bodyPr>
                        <a:lstStyle>
                          <a:lvl1pPr eaLnBrk="0" hangingPunct="0"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1pPr>
                          <a:lvl2pPr marL="742950" indent="-285750" eaLnBrk="0" hangingPunct="0"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2pPr>
                          <a:lvl3pPr marL="1143000" indent="-228600" eaLnBrk="0" hangingPunct="0"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3pPr>
                          <a:lvl4pPr marL="1600200" indent="-228600" eaLnBrk="0" hangingPunct="0"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4pPr>
                          <a:lvl5pPr marL="2057400" indent="-228600" eaLnBrk="0" hangingPunct="0"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宋体" panose="02010600030101010101" pitchFamily="2" charset="-122"/>
                            </a:defRPr>
                          </a:lvl9pPr>
                        </a:lstStyle>
                        <a:p>
                          <a:pPr algn="ctr" eaLnBrk="1" hangingPunct="1"/>
                          <a:r>
                            <a:rPr lang="zh-CN" altLang="en-US" sz="2400" b="1">
                              <a:solidFill>
                                <a:srgbClr val="002060"/>
                              </a:solidFill>
                              <a:latin typeface="华文仿宋" panose="02010600040101010101" pitchFamily="2" charset="-122"/>
                              <a:ea typeface="华文仿宋" panose="02010600040101010101" pitchFamily="2" charset="-122"/>
                            </a:rPr>
                            <a:t>差  旅  费  报  销  单</a:t>
                          </a:r>
                        </a:p>
                      </p:txBody>
                    </p:sp>
                    <p:cxnSp>
                      <p:nvCxnSpPr>
                        <p:cNvPr id="102" name="直接连接符 101"/>
                        <p:cNvCxnSpPr/>
                        <p:nvPr/>
                      </p:nvCxnSpPr>
                      <p:spPr>
                        <a:xfrm>
                          <a:off x="2687691" y="1773174"/>
                          <a:ext cx="3179672" cy="0"/>
                        </a:xfrm>
                        <a:prstGeom prst="line">
                          <a:avLst/>
                        </a:prstGeom>
                        <a:ln>
                          <a:solidFill>
                            <a:srgbClr val="00206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03" name="直接连接符 102"/>
                        <p:cNvCxnSpPr/>
                        <p:nvPr/>
                      </p:nvCxnSpPr>
                      <p:spPr>
                        <a:xfrm>
                          <a:off x="2687691" y="1700644"/>
                          <a:ext cx="3179672" cy="0"/>
                        </a:xfrm>
                        <a:prstGeom prst="line">
                          <a:avLst/>
                        </a:prstGeom>
                        <a:ln>
                          <a:solidFill>
                            <a:srgbClr val="00206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cxnSp>
                    <p:nvCxnSpPr>
                      <p:cNvPr id="40" name="直接连接符 39"/>
                      <p:cNvCxnSpPr/>
                      <p:nvPr/>
                    </p:nvCxnSpPr>
                    <p:spPr>
                      <a:xfrm>
                        <a:off x="322383" y="2708428"/>
                        <a:ext cx="8281752" cy="0"/>
                      </a:xfrm>
                      <a:prstGeom prst="line">
                        <a:avLst/>
                      </a:prstGeom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1" name="直接连接符 40"/>
                      <p:cNvCxnSpPr/>
                      <p:nvPr/>
                    </p:nvCxnSpPr>
                    <p:spPr>
                      <a:xfrm>
                        <a:off x="322383" y="3069429"/>
                        <a:ext cx="8281752" cy="0"/>
                      </a:xfrm>
                      <a:prstGeom prst="line">
                        <a:avLst/>
                      </a:prstGeom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2" name="直接连接符 41"/>
                      <p:cNvCxnSpPr/>
                      <p:nvPr/>
                    </p:nvCxnSpPr>
                    <p:spPr>
                      <a:xfrm>
                        <a:off x="322383" y="3789786"/>
                        <a:ext cx="8281752" cy="0"/>
                      </a:xfrm>
                      <a:prstGeom prst="line">
                        <a:avLst/>
                      </a:prstGeom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3" name="直接连接符 42"/>
                      <p:cNvCxnSpPr/>
                      <p:nvPr/>
                    </p:nvCxnSpPr>
                    <p:spPr>
                      <a:xfrm>
                        <a:off x="322383" y="4149139"/>
                        <a:ext cx="8281752" cy="0"/>
                      </a:xfrm>
                      <a:prstGeom prst="line">
                        <a:avLst/>
                      </a:prstGeom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4" name="直接连接符 43"/>
                      <p:cNvCxnSpPr/>
                      <p:nvPr/>
                    </p:nvCxnSpPr>
                    <p:spPr>
                      <a:xfrm>
                        <a:off x="322383" y="4508493"/>
                        <a:ext cx="8281752" cy="0"/>
                      </a:xfrm>
                      <a:prstGeom prst="line">
                        <a:avLst/>
                      </a:prstGeom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5" name="直接连接符 44"/>
                      <p:cNvCxnSpPr/>
                      <p:nvPr/>
                    </p:nvCxnSpPr>
                    <p:spPr>
                      <a:xfrm>
                        <a:off x="322383" y="4869495"/>
                        <a:ext cx="8281752" cy="0"/>
                      </a:xfrm>
                      <a:prstGeom prst="line">
                        <a:avLst/>
                      </a:prstGeom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6" name="直接连接符 45"/>
                      <p:cNvCxnSpPr/>
                      <p:nvPr/>
                    </p:nvCxnSpPr>
                    <p:spPr>
                      <a:xfrm>
                        <a:off x="322383" y="5228849"/>
                        <a:ext cx="8281752" cy="0"/>
                      </a:xfrm>
                      <a:prstGeom prst="line">
                        <a:avLst/>
                      </a:prstGeom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7" name="直接连接符 46"/>
                      <p:cNvCxnSpPr/>
                      <p:nvPr/>
                    </p:nvCxnSpPr>
                    <p:spPr>
                      <a:xfrm>
                        <a:off x="322383" y="5589851"/>
                        <a:ext cx="8281752" cy="0"/>
                      </a:xfrm>
                      <a:prstGeom prst="line">
                        <a:avLst/>
                      </a:prstGeom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8" name="直接连接符 47"/>
                      <p:cNvCxnSpPr/>
                      <p:nvPr/>
                    </p:nvCxnSpPr>
                    <p:spPr>
                      <a:xfrm>
                        <a:off x="322383" y="6310207"/>
                        <a:ext cx="8281752" cy="0"/>
                      </a:xfrm>
                      <a:prstGeom prst="line">
                        <a:avLst/>
                      </a:prstGeom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9" name="直接连接符 48"/>
                      <p:cNvCxnSpPr/>
                      <p:nvPr/>
                    </p:nvCxnSpPr>
                    <p:spPr>
                      <a:xfrm flipV="1">
                        <a:off x="322383" y="2349074"/>
                        <a:ext cx="0" cy="3961133"/>
                      </a:xfrm>
                      <a:prstGeom prst="line">
                        <a:avLst/>
                      </a:prstGeom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0" name="直接连接符 49"/>
                      <p:cNvCxnSpPr/>
                      <p:nvPr/>
                    </p:nvCxnSpPr>
                    <p:spPr>
                      <a:xfrm flipV="1">
                        <a:off x="8604135" y="2349074"/>
                        <a:ext cx="0" cy="3961133"/>
                      </a:xfrm>
                      <a:prstGeom prst="line">
                        <a:avLst/>
                      </a:prstGeom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1" name="直接连接符 50"/>
                      <p:cNvCxnSpPr/>
                      <p:nvPr/>
                    </p:nvCxnSpPr>
                    <p:spPr>
                      <a:xfrm flipV="1">
                        <a:off x="611300" y="3069429"/>
                        <a:ext cx="0" cy="2520422"/>
                      </a:xfrm>
                      <a:prstGeom prst="line">
                        <a:avLst/>
                      </a:prstGeom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2" name="直接连接符 51"/>
                      <p:cNvCxnSpPr/>
                      <p:nvPr/>
                    </p:nvCxnSpPr>
                    <p:spPr>
                      <a:xfrm flipV="1">
                        <a:off x="898629" y="3069429"/>
                        <a:ext cx="0" cy="2520422"/>
                      </a:xfrm>
                      <a:prstGeom prst="line">
                        <a:avLst/>
                      </a:prstGeom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3" name="直接连接符 52"/>
                      <p:cNvCxnSpPr/>
                      <p:nvPr/>
                    </p:nvCxnSpPr>
                    <p:spPr>
                      <a:xfrm flipV="1">
                        <a:off x="1547898" y="3069429"/>
                        <a:ext cx="0" cy="2520422"/>
                      </a:xfrm>
                      <a:prstGeom prst="line">
                        <a:avLst/>
                      </a:prstGeom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4" name="直接连接符 53"/>
                      <p:cNvCxnSpPr/>
                      <p:nvPr/>
                    </p:nvCxnSpPr>
                    <p:spPr>
                      <a:xfrm flipV="1">
                        <a:off x="1835227" y="3069429"/>
                        <a:ext cx="0" cy="2520422"/>
                      </a:xfrm>
                      <a:prstGeom prst="line">
                        <a:avLst/>
                      </a:prstGeom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5" name="直接连接符 54"/>
                      <p:cNvCxnSpPr/>
                      <p:nvPr/>
                    </p:nvCxnSpPr>
                    <p:spPr>
                      <a:xfrm flipV="1">
                        <a:off x="2122557" y="3069429"/>
                        <a:ext cx="0" cy="2520422"/>
                      </a:xfrm>
                      <a:prstGeom prst="line">
                        <a:avLst/>
                      </a:prstGeom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6" name="直接连接符 55"/>
                      <p:cNvCxnSpPr/>
                      <p:nvPr/>
                    </p:nvCxnSpPr>
                    <p:spPr>
                      <a:xfrm flipV="1">
                        <a:off x="2771825" y="2708428"/>
                        <a:ext cx="0" cy="2881424"/>
                      </a:xfrm>
                      <a:prstGeom prst="line">
                        <a:avLst/>
                      </a:prstGeom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7" name="直接连接符 56"/>
                      <p:cNvCxnSpPr/>
                      <p:nvPr/>
                    </p:nvCxnSpPr>
                    <p:spPr>
                      <a:xfrm flipV="1">
                        <a:off x="4498976" y="2708428"/>
                        <a:ext cx="0" cy="2881424"/>
                      </a:xfrm>
                      <a:prstGeom prst="line">
                        <a:avLst/>
                      </a:prstGeom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8" name="直接连接符 57"/>
                      <p:cNvCxnSpPr/>
                      <p:nvPr/>
                    </p:nvCxnSpPr>
                    <p:spPr>
                      <a:xfrm flipV="1">
                        <a:off x="5219681" y="3069429"/>
                        <a:ext cx="0" cy="2520422"/>
                      </a:xfrm>
                      <a:prstGeom prst="line">
                        <a:avLst/>
                      </a:prstGeom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9" name="直接连接符 58"/>
                      <p:cNvCxnSpPr/>
                      <p:nvPr/>
                    </p:nvCxnSpPr>
                    <p:spPr>
                      <a:xfrm flipV="1">
                        <a:off x="5507011" y="3069429"/>
                        <a:ext cx="0" cy="2520422"/>
                      </a:xfrm>
                      <a:prstGeom prst="line">
                        <a:avLst/>
                      </a:prstGeom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0" name="直接连接符 59"/>
                      <p:cNvCxnSpPr/>
                      <p:nvPr/>
                    </p:nvCxnSpPr>
                    <p:spPr>
                      <a:xfrm flipV="1">
                        <a:off x="6516632" y="3069429"/>
                        <a:ext cx="0" cy="3240777"/>
                      </a:xfrm>
                      <a:prstGeom prst="line">
                        <a:avLst/>
                      </a:prstGeom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1" name="直接连接符 60"/>
                      <p:cNvCxnSpPr/>
                      <p:nvPr/>
                    </p:nvCxnSpPr>
                    <p:spPr>
                      <a:xfrm flipV="1">
                        <a:off x="7164314" y="2708428"/>
                        <a:ext cx="0" cy="2881424"/>
                      </a:xfrm>
                      <a:prstGeom prst="line">
                        <a:avLst/>
                      </a:prstGeom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2" name="直接连接符 61"/>
                      <p:cNvCxnSpPr/>
                      <p:nvPr/>
                    </p:nvCxnSpPr>
                    <p:spPr>
                      <a:xfrm flipV="1">
                        <a:off x="7235749" y="2708428"/>
                        <a:ext cx="0" cy="3601779"/>
                      </a:xfrm>
                      <a:prstGeom prst="line">
                        <a:avLst/>
                      </a:prstGeom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63" name="TextBox 329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323528" y="5826750"/>
                        <a:ext cx="1584176" cy="3515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zh-CN" altLang="en-US" sz="1600" b="1">
                            <a:solidFill>
                              <a:srgbClr val="002060"/>
                            </a:solidFill>
                          </a:rPr>
                          <a:t>合计（大写）：</a:t>
                        </a:r>
                      </a:p>
                    </p:txBody>
                  </p:sp>
                  <p:sp>
                    <p:nvSpPr>
                      <p:cNvPr id="64" name="TextBox 330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4211960" y="5795972"/>
                        <a:ext cx="504056" cy="3835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zh-CN" altLang="en-US" b="1">
                            <a:solidFill>
                              <a:srgbClr val="002060"/>
                            </a:solidFill>
                          </a:rPr>
                          <a:t>￥</a:t>
                        </a:r>
                      </a:p>
                    </p:txBody>
                  </p:sp>
                  <p:sp>
                    <p:nvSpPr>
                      <p:cNvPr id="65" name="TextBox 331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619944" y="2708920"/>
                        <a:ext cx="2007840" cy="3835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zh-CN" altLang="en-US" b="1">
                            <a:solidFill>
                              <a:srgbClr val="002060"/>
                            </a:solidFill>
                            <a:latin typeface="华文仿宋" panose="02010600040101010101" pitchFamily="2" charset="-122"/>
                            <a:ea typeface="华文仿宋" panose="02010600040101010101" pitchFamily="2" charset="-122"/>
                          </a:rPr>
                          <a:t>起止时间及地点</a:t>
                        </a:r>
                      </a:p>
                    </p:txBody>
                  </p:sp>
                  <p:sp>
                    <p:nvSpPr>
                      <p:cNvPr id="66" name="TextBox 33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3203848" y="2708920"/>
                        <a:ext cx="1008112" cy="3835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zh-CN" altLang="en-US" b="1">
                            <a:solidFill>
                              <a:srgbClr val="002060"/>
                            </a:solidFill>
                            <a:latin typeface="华文仿宋" panose="02010600040101010101" pitchFamily="2" charset="-122"/>
                            <a:ea typeface="华文仿宋" panose="02010600040101010101" pitchFamily="2" charset="-122"/>
                          </a:rPr>
                          <a:t>交通费</a:t>
                        </a:r>
                      </a:p>
                    </p:txBody>
                  </p:sp>
                  <p:sp>
                    <p:nvSpPr>
                      <p:cNvPr id="67" name="TextBox 333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5084440" y="2708920"/>
                        <a:ext cx="1647800" cy="3835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zh-CN" altLang="en-US" b="1">
                            <a:solidFill>
                              <a:srgbClr val="002060"/>
                            </a:solidFill>
                            <a:latin typeface="华文仿宋" panose="02010600040101010101" pitchFamily="2" charset="-122"/>
                            <a:ea typeface="华文仿宋" panose="02010600040101010101" pitchFamily="2" charset="-122"/>
                          </a:rPr>
                          <a:t>出  差  补  贴</a:t>
                        </a:r>
                      </a:p>
                    </p:txBody>
                  </p:sp>
                  <p:sp>
                    <p:nvSpPr>
                      <p:cNvPr id="68" name="TextBox 334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7452320" y="2708920"/>
                        <a:ext cx="1008112" cy="3835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zh-CN" altLang="en-US" b="1">
                            <a:solidFill>
                              <a:srgbClr val="002060"/>
                            </a:solidFill>
                            <a:latin typeface="华文仿宋" panose="02010600040101010101" pitchFamily="2" charset="-122"/>
                            <a:ea typeface="华文仿宋" panose="02010600040101010101" pitchFamily="2" charset="-122"/>
                          </a:rPr>
                          <a:t>其    他</a:t>
                        </a:r>
                      </a:p>
                    </p:txBody>
                  </p:sp>
                  <p:sp>
                    <p:nvSpPr>
                      <p:cNvPr id="69" name="TextBox 335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251520" y="3059668"/>
                        <a:ext cx="288032" cy="3835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zh-CN" altLang="en-US" b="1">
                            <a:solidFill>
                              <a:srgbClr val="002060"/>
                            </a:solidFill>
                            <a:latin typeface="华文仿宋" panose="02010600040101010101" pitchFamily="2" charset="-122"/>
                            <a:ea typeface="华文仿宋" panose="02010600040101010101" pitchFamily="2" charset="-122"/>
                          </a:rPr>
                          <a:t>月</a:t>
                        </a:r>
                      </a:p>
                    </p:txBody>
                  </p:sp>
                  <p:sp>
                    <p:nvSpPr>
                      <p:cNvPr id="70" name="TextBox 336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539552" y="3068960"/>
                        <a:ext cx="288032" cy="3835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zh-CN" altLang="en-US" b="1">
                            <a:solidFill>
                              <a:srgbClr val="002060"/>
                            </a:solidFill>
                            <a:latin typeface="华文仿宋" panose="02010600040101010101" pitchFamily="2" charset="-122"/>
                            <a:ea typeface="华文仿宋" panose="02010600040101010101" pitchFamily="2" charset="-122"/>
                          </a:rPr>
                          <a:t>日</a:t>
                        </a:r>
                      </a:p>
                    </p:txBody>
                  </p:sp>
                  <p:sp>
                    <p:nvSpPr>
                      <p:cNvPr id="71" name="TextBox 337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899592" y="3068960"/>
                        <a:ext cx="648072" cy="3835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zh-CN" altLang="en-US" b="1">
                            <a:solidFill>
                              <a:srgbClr val="002060"/>
                            </a:solidFill>
                            <a:latin typeface="华文仿宋" panose="02010600040101010101" pitchFamily="2" charset="-122"/>
                            <a:ea typeface="华文仿宋" panose="02010600040101010101" pitchFamily="2" charset="-122"/>
                          </a:rPr>
                          <a:t>起点</a:t>
                        </a:r>
                      </a:p>
                    </p:txBody>
                  </p:sp>
                  <p:sp>
                    <p:nvSpPr>
                      <p:cNvPr id="72" name="TextBox 338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1475656" y="3068960"/>
                        <a:ext cx="288032" cy="3835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zh-CN" altLang="en-US" b="1">
                            <a:solidFill>
                              <a:srgbClr val="002060"/>
                            </a:solidFill>
                            <a:latin typeface="华文仿宋" panose="02010600040101010101" pitchFamily="2" charset="-122"/>
                            <a:ea typeface="华文仿宋" panose="02010600040101010101" pitchFamily="2" charset="-122"/>
                          </a:rPr>
                          <a:t>月</a:t>
                        </a:r>
                      </a:p>
                    </p:txBody>
                  </p:sp>
                  <p:sp>
                    <p:nvSpPr>
                      <p:cNvPr id="73" name="TextBox 339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1763688" y="3078252"/>
                        <a:ext cx="288032" cy="3835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zh-CN" altLang="en-US" b="1">
                            <a:solidFill>
                              <a:srgbClr val="002060"/>
                            </a:solidFill>
                            <a:latin typeface="华文仿宋" panose="02010600040101010101" pitchFamily="2" charset="-122"/>
                            <a:ea typeface="华文仿宋" panose="02010600040101010101" pitchFamily="2" charset="-122"/>
                          </a:rPr>
                          <a:t>日</a:t>
                        </a:r>
                      </a:p>
                    </p:txBody>
                  </p:sp>
                  <p:sp>
                    <p:nvSpPr>
                      <p:cNvPr id="74" name="TextBox 340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2123728" y="3068960"/>
                        <a:ext cx="648072" cy="3835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zh-CN" altLang="en-US" b="1">
                            <a:solidFill>
                              <a:srgbClr val="002060"/>
                            </a:solidFill>
                            <a:latin typeface="华文仿宋" panose="02010600040101010101" pitchFamily="2" charset="-122"/>
                            <a:ea typeface="华文仿宋" panose="02010600040101010101" pitchFamily="2" charset="-122"/>
                          </a:rPr>
                          <a:t>终点</a:t>
                        </a:r>
                      </a:p>
                    </p:txBody>
                  </p:sp>
                  <p:sp>
                    <p:nvSpPr>
                      <p:cNvPr id="75" name="TextBox 341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2699792" y="3121223"/>
                        <a:ext cx="936104" cy="31958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zh-CN" altLang="en-US" sz="1400" b="1">
                            <a:solidFill>
                              <a:srgbClr val="002060"/>
                            </a:solidFill>
                            <a:latin typeface="华文仿宋" panose="02010600040101010101" pitchFamily="2" charset="-122"/>
                            <a:ea typeface="华文仿宋" panose="02010600040101010101" pitchFamily="2" charset="-122"/>
                          </a:rPr>
                          <a:t>交通工具</a:t>
                        </a:r>
                      </a:p>
                    </p:txBody>
                  </p:sp>
                  <p:sp>
                    <p:nvSpPr>
                      <p:cNvPr id="76" name="TextBox 34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3491880" y="3068960"/>
                        <a:ext cx="432048" cy="3835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zh-CN" altLang="en-US" sz="900" b="1">
                            <a:solidFill>
                              <a:srgbClr val="002060"/>
                            </a:solidFill>
                            <a:latin typeface="华文仿宋" panose="02010600040101010101" pitchFamily="2" charset="-122"/>
                            <a:ea typeface="华文仿宋" panose="02010600040101010101" pitchFamily="2" charset="-122"/>
                          </a:rPr>
                          <a:t>单据张数</a:t>
                        </a:r>
                      </a:p>
                    </p:txBody>
                  </p:sp>
                  <p:sp>
                    <p:nvSpPr>
                      <p:cNvPr id="77" name="TextBox 343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3860304" y="3068960"/>
                        <a:ext cx="783704" cy="3835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zh-CN" altLang="en-US" b="1">
                            <a:solidFill>
                              <a:srgbClr val="002060"/>
                            </a:solidFill>
                            <a:latin typeface="华文仿宋" panose="02010600040101010101" pitchFamily="2" charset="-122"/>
                            <a:ea typeface="华文仿宋" panose="02010600040101010101" pitchFamily="2" charset="-122"/>
                          </a:rPr>
                          <a:t>金额</a:t>
                        </a:r>
                      </a:p>
                    </p:txBody>
                  </p:sp>
                  <p:sp>
                    <p:nvSpPr>
                      <p:cNvPr id="78" name="TextBox 344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4508376" y="3068960"/>
                        <a:ext cx="783704" cy="3835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zh-CN" altLang="en-US" b="1">
                            <a:solidFill>
                              <a:srgbClr val="002060"/>
                            </a:solidFill>
                            <a:latin typeface="华文仿宋" panose="02010600040101010101" pitchFamily="2" charset="-122"/>
                            <a:ea typeface="华文仿宋" panose="02010600040101010101" pitchFamily="2" charset="-122"/>
                          </a:rPr>
                          <a:t>项目</a:t>
                        </a:r>
                      </a:p>
                    </p:txBody>
                  </p:sp>
                  <p:sp>
                    <p:nvSpPr>
                      <p:cNvPr id="79" name="TextBox 345"/>
                      <p:cNvSpPr txBox="1"/>
                      <p:nvPr/>
                    </p:nvSpPr>
                    <p:spPr>
                      <a:xfrm>
                        <a:off x="5219681" y="3069429"/>
                        <a:ext cx="287330" cy="43144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>
                        <a:spAutoFit/>
                      </a:bodyPr>
                      <a:lstStyle/>
                      <a:p>
                        <a:pPr>
                          <a:defRPr/>
                        </a:pPr>
                        <a:r>
                          <a:rPr lang="zh-CN" altLang="en-US" sz="1050" b="1" dirty="0">
                            <a:solidFill>
                              <a:srgbClr val="002060"/>
                            </a:solidFill>
                            <a:latin typeface="华文仿宋" pitchFamily="2" charset="-122"/>
                            <a:ea typeface="华文仿宋" pitchFamily="2" charset="-122"/>
                          </a:rPr>
                          <a:t>人数</a:t>
                        </a:r>
                      </a:p>
                    </p:txBody>
                  </p:sp>
                  <p:sp>
                    <p:nvSpPr>
                      <p:cNvPr id="80" name="TextBox 346"/>
                      <p:cNvSpPr txBox="1"/>
                      <p:nvPr/>
                    </p:nvSpPr>
                    <p:spPr>
                      <a:xfrm>
                        <a:off x="5507011" y="3069429"/>
                        <a:ext cx="288917" cy="431884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>
                        <a:spAutoFit/>
                      </a:bodyPr>
                      <a:lstStyle/>
                      <a:p>
                        <a:pPr>
                          <a:defRPr/>
                        </a:pPr>
                        <a:r>
                          <a:rPr lang="zh-CN" altLang="en-US" sz="1050" b="1" dirty="0">
                            <a:solidFill>
                              <a:srgbClr val="002060"/>
                            </a:solidFill>
                            <a:latin typeface="华文仿宋" pitchFamily="2" charset="-122"/>
                            <a:ea typeface="华文仿宋" pitchFamily="2" charset="-122"/>
                          </a:rPr>
                          <a:t>天数</a:t>
                        </a:r>
                      </a:p>
                    </p:txBody>
                  </p:sp>
                  <p:sp>
                    <p:nvSpPr>
                      <p:cNvPr id="81" name="TextBox 347"/>
                      <p:cNvSpPr txBox="1"/>
                      <p:nvPr/>
                    </p:nvSpPr>
                    <p:spPr>
                      <a:xfrm>
                        <a:off x="5867363" y="3069429"/>
                        <a:ext cx="576247" cy="43144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>
                        <a:spAutoFit/>
                      </a:bodyPr>
                      <a:lstStyle/>
                      <a:p>
                        <a:pPr>
                          <a:defRPr/>
                        </a:pPr>
                        <a:r>
                          <a:rPr lang="zh-CN" altLang="en-US" sz="1050" b="1" dirty="0">
                            <a:solidFill>
                              <a:srgbClr val="002060"/>
                            </a:solidFill>
                            <a:latin typeface="华文仿宋" pitchFamily="2" charset="-122"/>
                            <a:ea typeface="华文仿宋" pitchFamily="2" charset="-122"/>
                          </a:rPr>
                          <a:t>补  贴标  准</a:t>
                        </a:r>
                      </a:p>
                    </p:txBody>
                  </p:sp>
                  <p:sp>
                    <p:nvSpPr>
                      <p:cNvPr id="82" name="TextBox 348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6524600" y="3068960"/>
                        <a:ext cx="711696" cy="3835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zh-CN" altLang="en-US" b="1">
                            <a:solidFill>
                              <a:srgbClr val="002060"/>
                            </a:solidFill>
                            <a:latin typeface="华文仿宋" panose="02010600040101010101" pitchFamily="2" charset="-122"/>
                            <a:ea typeface="华文仿宋" panose="02010600040101010101" pitchFamily="2" charset="-122"/>
                          </a:rPr>
                          <a:t>金 额</a:t>
                        </a:r>
                      </a:p>
                    </p:txBody>
                  </p:sp>
                  <p:sp>
                    <p:nvSpPr>
                      <p:cNvPr id="83" name="TextBox 349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7236296" y="3068960"/>
                        <a:ext cx="711696" cy="3835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zh-CN" altLang="en-US" b="1">
                            <a:solidFill>
                              <a:srgbClr val="002060"/>
                            </a:solidFill>
                            <a:latin typeface="华文仿宋" panose="02010600040101010101" pitchFamily="2" charset="-122"/>
                            <a:ea typeface="华文仿宋" panose="02010600040101010101" pitchFamily="2" charset="-122"/>
                          </a:rPr>
                          <a:t>项目</a:t>
                        </a:r>
                      </a:p>
                    </p:txBody>
                  </p:sp>
                  <p:sp>
                    <p:nvSpPr>
                      <p:cNvPr id="84" name="TextBox 350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7164288" y="3481263"/>
                        <a:ext cx="792088" cy="31958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zh-CN" altLang="en-US" sz="1400" b="1">
                            <a:solidFill>
                              <a:srgbClr val="002060"/>
                            </a:solidFill>
                            <a:latin typeface="华文仿宋" panose="02010600040101010101" pitchFamily="2" charset="-122"/>
                            <a:ea typeface="华文仿宋" panose="02010600040101010101" pitchFamily="2" charset="-122"/>
                          </a:rPr>
                          <a:t>住宿费</a:t>
                        </a:r>
                      </a:p>
                    </p:txBody>
                  </p:sp>
                  <p:sp>
                    <p:nvSpPr>
                      <p:cNvPr id="85" name="TextBox 351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7164288" y="5641503"/>
                        <a:ext cx="936104" cy="28762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zh-CN" altLang="en-US" sz="1200" b="1">
                            <a:solidFill>
                              <a:srgbClr val="002060"/>
                            </a:solidFill>
                            <a:latin typeface="华文仿宋" panose="02010600040101010101" pitchFamily="2" charset="-122"/>
                            <a:ea typeface="华文仿宋" panose="02010600040101010101" pitchFamily="2" charset="-122"/>
                          </a:rPr>
                          <a:t>退回金额</a:t>
                        </a:r>
                      </a:p>
                    </p:txBody>
                  </p:sp>
                  <p:grpSp>
                    <p:nvGrpSpPr>
                      <p:cNvPr id="86" name="组合 12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572000" y="5733256"/>
                        <a:ext cx="1224136" cy="440432"/>
                        <a:chOff x="4572000" y="5733256"/>
                        <a:chExt cx="1224136" cy="440432"/>
                      </a:xfrm>
                    </p:grpSpPr>
                    <p:cxnSp>
                      <p:nvCxnSpPr>
                        <p:cNvPr id="94" name="直接连接符 93"/>
                        <p:cNvCxnSpPr/>
                        <p:nvPr/>
                      </p:nvCxnSpPr>
                      <p:spPr>
                        <a:xfrm flipH="1">
                          <a:off x="4571999" y="5733262"/>
                          <a:ext cx="1223928" cy="0"/>
                        </a:xfrm>
                        <a:prstGeom prst="line">
                          <a:avLst/>
                        </a:prstGeom>
                        <a:ln>
                          <a:solidFill>
                            <a:srgbClr val="00206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95" name="直接连接符 94"/>
                        <p:cNvCxnSpPr/>
                        <p:nvPr/>
                      </p:nvCxnSpPr>
                      <p:spPr>
                        <a:xfrm flipH="1">
                          <a:off x="4571999" y="5814035"/>
                          <a:ext cx="1223928" cy="0"/>
                        </a:xfrm>
                        <a:prstGeom prst="line">
                          <a:avLst/>
                        </a:prstGeom>
                        <a:ln>
                          <a:solidFill>
                            <a:srgbClr val="00206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96" name="直接连接符 95"/>
                        <p:cNvCxnSpPr/>
                        <p:nvPr/>
                      </p:nvCxnSpPr>
                      <p:spPr>
                        <a:xfrm flipH="1">
                          <a:off x="4571999" y="5876675"/>
                          <a:ext cx="1223928" cy="0"/>
                        </a:xfrm>
                        <a:prstGeom prst="line">
                          <a:avLst/>
                        </a:prstGeom>
                        <a:ln>
                          <a:solidFill>
                            <a:srgbClr val="00206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97" name="直接连接符 96"/>
                        <p:cNvCxnSpPr/>
                        <p:nvPr/>
                      </p:nvCxnSpPr>
                      <p:spPr>
                        <a:xfrm flipH="1">
                          <a:off x="4571999" y="5949205"/>
                          <a:ext cx="1223928" cy="0"/>
                        </a:xfrm>
                        <a:prstGeom prst="line">
                          <a:avLst/>
                        </a:prstGeom>
                        <a:ln>
                          <a:solidFill>
                            <a:srgbClr val="00206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98" name="直接连接符 97"/>
                        <p:cNvCxnSpPr/>
                        <p:nvPr/>
                      </p:nvCxnSpPr>
                      <p:spPr>
                        <a:xfrm flipH="1">
                          <a:off x="4571999" y="6021735"/>
                          <a:ext cx="1223928" cy="0"/>
                        </a:xfrm>
                        <a:prstGeom prst="line">
                          <a:avLst/>
                        </a:prstGeom>
                        <a:ln>
                          <a:solidFill>
                            <a:srgbClr val="00206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99" name="直接连接符 98"/>
                        <p:cNvCxnSpPr/>
                        <p:nvPr/>
                      </p:nvCxnSpPr>
                      <p:spPr>
                        <a:xfrm flipH="1">
                          <a:off x="4571999" y="6092616"/>
                          <a:ext cx="1223928" cy="0"/>
                        </a:xfrm>
                        <a:prstGeom prst="line">
                          <a:avLst/>
                        </a:prstGeom>
                        <a:ln>
                          <a:solidFill>
                            <a:srgbClr val="00206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00" name="直接连接符 99"/>
                        <p:cNvCxnSpPr/>
                        <p:nvPr/>
                      </p:nvCxnSpPr>
                      <p:spPr>
                        <a:xfrm flipH="1">
                          <a:off x="4571999" y="6173389"/>
                          <a:ext cx="1223928" cy="0"/>
                        </a:xfrm>
                        <a:prstGeom prst="line">
                          <a:avLst/>
                        </a:prstGeom>
                        <a:ln>
                          <a:solidFill>
                            <a:srgbClr val="00206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cxnSp>
                    <p:nvCxnSpPr>
                      <p:cNvPr id="87" name="直接连接符 86"/>
                      <p:cNvCxnSpPr/>
                      <p:nvPr/>
                    </p:nvCxnSpPr>
                    <p:spPr>
                      <a:xfrm flipH="1">
                        <a:off x="7235749" y="5949205"/>
                        <a:ext cx="1368386" cy="0"/>
                      </a:xfrm>
                      <a:prstGeom prst="line">
                        <a:avLst/>
                      </a:prstGeom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88" name="TextBox 354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7164288" y="5960313"/>
                        <a:ext cx="864096" cy="28762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zh-CN" altLang="en-US" sz="1200" b="1">
                            <a:solidFill>
                              <a:srgbClr val="002060"/>
                            </a:solidFill>
                            <a:latin typeface="华文仿宋" panose="02010600040101010101" pitchFamily="2" charset="-122"/>
                            <a:ea typeface="华文仿宋" panose="02010600040101010101" pitchFamily="2" charset="-122"/>
                          </a:rPr>
                          <a:t>补领金额</a:t>
                        </a:r>
                      </a:p>
                    </p:txBody>
                  </p:sp>
                  <p:sp>
                    <p:nvSpPr>
                      <p:cNvPr id="89" name="TextBox 355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5876528" y="5661248"/>
                        <a:ext cx="711696" cy="6711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zh-CN" altLang="en-US" b="1">
                            <a:solidFill>
                              <a:srgbClr val="002060"/>
                            </a:solidFill>
                            <a:latin typeface="华文仿宋" panose="02010600040101010101" pitchFamily="2" charset="-122"/>
                            <a:ea typeface="华文仿宋" panose="02010600040101010101" pitchFamily="2" charset="-122"/>
                          </a:rPr>
                          <a:t>预支金额</a:t>
                        </a:r>
                      </a:p>
                    </p:txBody>
                  </p:sp>
                  <p:sp>
                    <p:nvSpPr>
                      <p:cNvPr id="90" name="TextBox 356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467544" y="6309320"/>
                        <a:ext cx="864096" cy="3515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zh-CN" altLang="en-US" sz="1600" b="1">
                            <a:solidFill>
                              <a:srgbClr val="002060"/>
                            </a:solidFill>
                          </a:rPr>
                          <a:t>主管：</a:t>
                        </a:r>
                      </a:p>
                    </p:txBody>
                  </p:sp>
                  <p:sp>
                    <p:nvSpPr>
                      <p:cNvPr id="91" name="TextBox 357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2411760" y="6309320"/>
                        <a:ext cx="864096" cy="3515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zh-CN" altLang="en-US" sz="1600" b="1">
                            <a:solidFill>
                              <a:srgbClr val="002060"/>
                            </a:solidFill>
                          </a:rPr>
                          <a:t>复核：</a:t>
                        </a:r>
                      </a:p>
                    </p:txBody>
                  </p:sp>
                  <p:sp>
                    <p:nvSpPr>
                      <p:cNvPr id="92" name="TextBox 358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4572000" y="6309320"/>
                        <a:ext cx="864096" cy="3515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zh-CN" altLang="en-US" sz="1600" b="1">
                            <a:solidFill>
                              <a:srgbClr val="002060"/>
                            </a:solidFill>
                          </a:rPr>
                          <a:t>出纳：</a:t>
                        </a:r>
                      </a:p>
                    </p:txBody>
                  </p:sp>
                  <p:sp>
                    <p:nvSpPr>
                      <p:cNvPr id="93" name="TextBox 359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6660232" y="6309320"/>
                        <a:ext cx="864096" cy="3515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zh-CN" altLang="en-US" sz="1600" b="1">
                            <a:solidFill>
                              <a:srgbClr val="002060"/>
                            </a:solidFill>
                          </a:rPr>
                          <a:t>报销人：</a:t>
                        </a:r>
                      </a:p>
                    </p:txBody>
                  </p:sp>
                </p:grpSp>
              </p:grpSp>
            </p:grpSp>
          </p:grpSp>
          <p:sp>
            <p:nvSpPr>
              <p:cNvPr id="25" name="TextBox 371"/>
              <p:cNvSpPr txBox="1">
                <a:spLocks noChangeArrowheads="1"/>
              </p:cNvSpPr>
              <p:nvPr/>
            </p:nvSpPr>
            <p:spPr bwMode="auto">
              <a:xfrm>
                <a:off x="8533613" y="2852936"/>
                <a:ext cx="430875" cy="26642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600" b="1">
                    <a:solidFill>
                      <a:srgbClr val="002060"/>
                    </a:solidFill>
                    <a:latin typeface="华文仿宋" panose="02010600040101010101" pitchFamily="2" charset="-122"/>
                    <a:ea typeface="华文仿宋" panose="02010600040101010101" pitchFamily="2" charset="-122"/>
                  </a:rPr>
                  <a:t>附  单  据               张</a:t>
                </a:r>
              </a:p>
            </p:txBody>
          </p:sp>
        </p:grpSp>
      </p:grpSp>
      <p:grpSp>
        <p:nvGrpSpPr>
          <p:cNvPr id="104" name="组合 378"/>
          <p:cNvGrpSpPr>
            <a:grpSpLocks/>
          </p:cNvGrpSpPr>
          <p:nvPr/>
        </p:nvGrpSpPr>
        <p:grpSpPr bwMode="auto">
          <a:xfrm>
            <a:off x="4440239" y="1844676"/>
            <a:ext cx="1800225" cy="360363"/>
            <a:chOff x="2915816" y="1844824"/>
            <a:chExt cx="1800200" cy="360040"/>
          </a:xfrm>
        </p:grpSpPr>
        <p:sp>
          <p:nvSpPr>
            <p:cNvPr id="105" name="TextBox 375"/>
            <p:cNvSpPr txBox="1">
              <a:spLocks noChangeArrowheads="1"/>
            </p:cNvSpPr>
            <p:nvPr/>
          </p:nvSpPr>
          <p:spPr bwMode="auto">
            <a:xfrm>
              <a:off x="2915816" y="1844824"/>
              <a:ext cx="6480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b="1">
                  <a:latin typeface="华文行楷" panose="02010800040101010101" pitchFamily="2" charset="-122"/>
                  <a:ea typeface="华文行楷" panose="02010800040101010101" pitchFamily="2" charset="-122"/>
                </a:rPr>
                <a:t>2017</a:t>
              </a:r>
              <a:endParaRPr lang="zh-CN" altLang="en-US" sz="1600" b="1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06" name="TextBox 376"/>
            <p:cNvSpPr txBox="1">
              <a:spLocks noChangeArrowheads="1"/>
            </p:cNvSpPr>
            <p:nvPr/>
          </p:nvSpPr>
          <p:spPr bwMode="auto">
            <a:xfrm>
              <a:off x="3779912" y="1844824"/>
              <a:ext cx="28803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b="1">
                  <a:latin typeface="华文行楷" panose="02010800040101010101" pitchFamily="2" charset="-122"/>
                  <a:ea typeface="华文行楷" panose="02010800040101010101" pitchFamily="2" charset="-122"/>
                </a:rPr>
                <a:t>6</a:t>
              </a:r>
              <a:endParaRPr lang="zh-CN" altLang="en-US" sz="1600" b="1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07" name="TextBox 377"/>
            <p:cNvSpPr txBox="1">
              <a:spLocks noChangeArrowheads="1"/>
            </p:cNvSpPr>
            <p:nvPr/>
          </p:nvSpPr>
          <p:spPr bwMode="auto">
            <a:xfrm>
              <a:off x="4283968" y="1866310"/>
              <a:ext cx="43204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b="1">
                  <a:latin typeface="华文行楷" panose="02010800040101010101" pitchFamily="2" charset="-122"/>
                  <a:ea typeface="华文行楷" panose="02010800040101010101" pitchFamily="2" charset="-122"/>
                </a:rPr>
                <a:t>18</a:t>
              </a:r>
              <a:endParaRPr lang="zh-CN" altLang="en-US" sz="1600" b="1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108" name="TextBox 383"/>
          <p:cNvSpPr txBox="1">
            <a:spLocks noChangeArrowheads="1"/>
          </p:cNvSpPr>
          <p:nvPr/>
        </p:nvSpPr>
        <p:spPr bwMode="auto">
          <a:xfrm>
            <a:off x="3000376" y="2205039"/>
            <a:ext cx="18716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华文行楷" panose="02010800040101010101" pitchFamily="2" charset="-122"/>
                <a:ea typeface="华文行楷" panose="02010800040101010101" pitchFamily="2" charset="-122"/>
              </a:rPr>
              <a:t>王小万等六人</a:t>
            </a:r>
          </a:p>
        </p:txBody>
      </p:sp>
      <p:sp>
        <p:nvSpPr>
          <p:cNvPr id="109" name="TextBox 384"/>
          <p:cNvSpPr txBox="1">
            <a:spLocks noChangeArrowheads="1"/>
          </p:cNvSpPr>
          <p:nvPr/>
        </p:nvSpPr>
        <p:spPr bwMode="auto">
          <a:xfrm>
            <a:off x="5983288" y="2209800"/>
            <a:ext cx="40005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华文行楷" panose="02010800040101010101" pitchFamily="2" charset="-122"/>
                <a:ea typeface="华文行楷" panose="02010800040101010101" pitchFamily="2" charset="-122"/>
              </a:rPr>
              <a:t>参加省职业院校信息化教学大赛交流会</a:t>
            </a:r>
          </a:p>
        </p:txBody>
      </p:sp>
      <p:sp>
        <p:nvSpPr>
          <p:cNvPr id="110" name="TextBox 385"/>
          <p:cNvSpPr txBox="1">
            <a:spLocks noChangeArrowheads="1"/>
          </p:cNvSpPr>
          <p:nvPr/>
        </p:nvSpPr>
        <p:spPr bwMode="auto">
          <a:xfrm>
            <a:off x="1847851" y="3284539"/>
            <a:ext cx="57626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latin typeface="华文行楷" panose="02010800040101010101" pitchFamily="2" charset="-122"/>
                <a:ea typeface="华文行楷" panose="02010800040101010101" pitchFamily="2" charset="-122"/>
              </a:rPr>
              <a:t>6   10</a:t>
            </a:r>
            <a:endParaRPr lang="zh-CN" altLang="en-US" sz="16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11" name="TextBox 386"/>
          <p:cNvSpPr txBox="1">
            <a:spLocks noChangeArrowheads="1"/>
          </p:cNvSpPr>
          <p:nvPr/>
        </p:nvSpPr>
        <p:spPr bwMode="auto">
          <a:xfrm>
            <a:off x="2424113" y="3284539"/>
            <a:ext cx="6477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华文行楷" panose="02010800040101010101" pitchFamily="2" charset="-122"/>
                <a:ea typeface="华文行楷" panose="02010800040101010101" pitchFamily="2" charset="-122"/>
              </a:rPr>
              <a:t>铜仁</a:t>
            </a:r>
          </a:p>
        </p:txBody>
      </p:sp>
      <p:sp>
        <p:nvSpPr>
          <p:cNvPr id="112" name="TextBox 387"/>
          <p:cNvSpPr txBox="1">
            <a:spLocks noChangeArrowheads="1"/>
          </p:cNvSpPr>
          <p:nvPr/>
        </p:nvSpPr>
        <p:spPr bwMode="auto">
          <a:xfrm>
            <a:off x="3071813" y="3284539"/>
            <a:ext cx="6477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latin typeface="华文行楷" panose="02010800040101010101" pitchFamily="2" charset="-122"/>
                <a:ea typeface="华文行楷" panose="02010800040101010101" pitchFamily="2" charset="-122"/>
              </a:rPr>
              <a:t>6   10</a:t>
            </a:r>
            <a:endParaRPr lang="zh-CN" altLang="en-US" sz="16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13" name="TextBox 388"/>
          <p:cNvSpPr txBox="1">
            <a:spLocks noChangeArrowheads="1"/>
          </p:cNvSpPr>
          <p:nvPr/>
        </p:nvSpPr>
        <p:spPr bwMode="auto">
          <a:xfrm>
            <a:off x="3648075" y="3284539"/>
            <a:ext cx="6477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华文行楷" panose="02010800040101010101" pitchFamily="2" charset="-122"/>
                <a:ea typeface="华文行楷" panose="02010800040101010101" pitchFamily="2" charset="-122"/>
              </a:rPr>
              <a:t>南站</a:t>
            </a:r>
          </a:p>
        </p:txBody>
      </p:sp>
      <p:sp>
        <p:nvSpPr>
          <p:cNvPr id="114" name="TextBox 389"/>
          <p:cNvSpPr txBox="1">
            <a:spLocks noChangeArrowheads="1"/>
          </p:cNvSpPr>
          <p:nvPr/>
        </p:nvSpPr>
        <p:spPr bwMode="auto">
          <a:xfrm>
            <a:off x="4367214" y="3284539"/>
            <a:ext cx="18002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华文行楷" panose="02010800040101010101" pitchFamily="2" charset="-122"/>
                <a:ea typeface="华文行楷" panose="02010800040101010101" pitchFamily="2" charset="-122"/>
              </a:rPr>
              <a:t>汽车      </a:t>
            </a:r>
            <a:r>
              <a:rPr lang="en-US" altLang="zh-CN" sz="1600" b="1">
                <a:latin typeface="华文行楷" panose="02010800040101010101" pitchFamily="2" charset="-122"/>
                <a:ea typeface="华文行楷" panose="02010800040101010101" pitchFamily="2" charset="-122"/>
              </a:rPr>
              <a:t>6    168.00</a:t>
            </a:r>
            <a:endParaRPr lang="zh-CN" altLang="en-US" sz="16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15" name="TextBox 390"/>
          <p:cNvSpPr txBox="1">
            <a:spLocks noChangeArrowheads="1"/>
          </p:cNvSpPr>
          <p:nvPr/>
        </p:nvSpPr>
        <p:spPr bwMode="auto">
          <a:xfrm>
            <a:off x="1847851" y="3573464"/>
            <a:ext cx="5762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latin typeface="华文行楷" panose="02010800040101010101" pitchFamily="2" charset="-122"/>
                <a:ea typeface="华文行楷" panose="02010800040101010101" pitchFamily="2" charset="-122"/>
              </a:rPr>
              <a:t>6   10</a:t>
            </a:r>
            <a:endParaRPr lang="zh-CN" altLang="en-US" sz="16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16" name="TextBox 391"/>
          <p:cNvSpPr txBox="1">
            <a:spLocks noChangeArrowheads="1"/>
          </p:cNvSpPr>
          <p:nvPr/>
        </p:nvSpPr>
        <p:spPr bwMode="auto">
          <a:xfrm>
            <a:off x="2424113" y="3594101"/>
            <a:ext cx="6477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华文行楷" panose="02010800040101010101" pitchFamily="2" charset="-122"/>
                <a:ea typeface="华文行楷" panose="02010800040101010101" pitchFamily="2" charset="-122"/>
              </a:rPr>
              <a:t>南站</a:t>
            </a:r>
          </a:p>
        </p:txBody>
      </p:sp>
      <p:sp>
        <p:nvSpPr>
          <p:cNvPr id="117" name="TextBox 392"/>
          <p:cNvSpPr txBox="1">
            <a:spLocks noChangeArrowheads="1"/>
          </p:cNvSpPr>
          <p:nvPr/>
        </p:nvSpPr>
        <p:spPr bwMode="auto">
          <a:xfrm>
            <a:off x="3071813" y="3594101"/>
            <a:ext cx="6477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latin typeface="华文行楷" panose="02010800040101010101" pitchFamily="2" charset="-122"/>
                <a:ea typeface="华文行楷" panose="02010800040101010101" pitchFamily="2" charset="-122"/>
              </a:rPr>
              <a:t>6   10</a:t>
            </a:r>
            <a:endParaRPr lang="zh-CN" altLang="en-US" sz="16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18" name="TextBox 393"/>
          <p:cNvSpPr txBox="1">
            <a:spLocks noChangeArrowheads="1"/>
          </p:cNvSpPr>
          <p:nvPr/>
        </p:nvSpPr>
        <p:spPr bwMode="auto">
          <a:xfrm>
            <a:off x="3648075" y="3594101"/>
            <a:ext cx="6477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华文行楷" panose="02010800040101010101" pitchFamily="2" charset="-122"/>
                <a:ea typeface="华文行楷" panose="02010800040101010101" pitchFamily="2" charset="-122"/>
              </a:rPr>
              <a:t>贵阳</a:t>
            </a:r>
          </a:p>
        </p:txBody>
      </p:sp>
      <p:sp>
        <p:nvSpPr>
          <p:cNvPr id="119" name="TextBox 394"/>
          <p:cNvSpPr txBox="1">
            <a:spLocks noChangeArrowheads="1"/>
          </p:cNvSpPr>
          <p:nvPr/>
        </p:nvSpPr>
        <p:spPr bwMode="auto">
          <a:xfrm>
            <a:off x="4338441" y="3609759"/>
            <a:ext cx="1800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华文行楷" panose="02010800040101010101" pitchFamily="2" charset="-122"/>
                <a:ea typeface="华文行楷" panose="02010800040101010101" pitchFamily="2" charset="-122"/>
              </a:rPr>
              <a:t>高铁      </a:t>
            </a:r>
            <a:r>
              <a:rPr lang="en-US" altLang="zh-CN" sz="1600" b="1">
                <a:latin typeface="华文行楷" panose="02010800040101010101" pitchFamily="2" charset="-122"/>
                <a:ea typeface="华文行楷" panose="02010800040101010101" pitchFamily="2" charset="-122"/>
              </a:rPr>
              <a:t>6    735.00</a:t>
            </a:r>
            <a:endParaRPr lang="zh-CN" altLang="en-US" sz="16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20" name="TextBox 395"/>
          <p:cNvSpPr txBox="1">
            <a:spLocks noChangeArrowheads="1"/>
          </p:cNvSpPr>
          <p:nvPr/>
        </p:nvSpPr>
        <p:spPr bwMode="auto">
          <a:xfrm>
            <a:off x="1847851" y="3954464"/>
            <a:ext cx="5762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latin typeface="华文行楷" panose="02010800040101010101" pitchFamily="2" charset="-122"/>
                <a:ea typeface="华文行楷" panose="02010800040101010101" pitchFamily="2" charset="-122"/>
              </a:rPr>
              <a:t>6   11</a:t>
            </a:r>
            <a:endParaRPr lang="zh-CN" altLang="en-US" sz="16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21" name="TextBox 396"/>
          <p:cNvSpPr txBox="1">
            <a:spLocks noChangeArrowheads="1"/>
          </p:cNvSpPr>
          <p:nvPr/>
        </p:nvSpPr>
        <p:spPr bwMode="auto">
          <a:xfrm>
            <a:off x="2424113" y="3954464"/>
            <a:ext cx="6477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华文行楷" panose="02010800040101010101" pitchFamily="2" charset="-122"/>
                <a:ea typeface="华文行楷" panose="02010800040101010101" pitchFamily="2" charset="-122"/>
              </a:rPr>
              <a:t>贵阳</a:t>
            </a:r>
          </a:p>
        </p:txBody>
      </p:sp>
      <p:sp>
        <p:nvSpPr>
          <p:cNvPr id="122" name="TextBox 397"/>
          <p:cNvSpPr txBox="1">
            <a:spLocks noChangeArrowheads="1"/>
          </p:cNvSpPr>
          <p:nvPr/>
        </p:nvSpPr>
        <p:spPr bwMode="auto">
          <a:xfrm>
            <a:off x="3071813" y="3954464"/>
            <a:ext cx="6477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latin typeface="华文行楷" panose="02010800040101010101" pitchFamily="2" charset="-122"/>
                <a:ea typeface="华文行楷" panose="02010800040101010101" pitchFamily="2" charset="-122"/>
              </a:rPr>
              <a:t>6   </a:t>
            </a:r>
            <a:r>
              <a:rPr lang="en-US" altLang="zh-CN" sz="1600" b="1" smtClean="0">
                <a:latin typeface="华文行楷" panose="02010800040101010101" pitchFamily="2" charset="-122"/>
                <a:ea typeface="华文行楷" panose="02010800040101010101" pitchFamily="2" charset="-122"/>
              </a:rPr>
              <a:t>11</a:t>
            </a:r>
            <a:endParaRPr lang="zh-CN" altLang="en-US" sz="16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23" name="TextBox 398"/>
          <p:cNvSpPr txBox="1">
            <a:spLocks noChangeArrowheads="1"/>
          </p:cNvSpPr>
          <p:nvPr/>
        </p:nvSpPr>
        <p:spPr bwMode="auto">
          <a:xfrm>
            <a:off x="3648075" y="3954464"/>
            <a:ext cx="6477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华文行楷" panose="02010800040101010101" pitchFamily="2" charset="-122"/>
                <a:ea typeface="华文行楷" panose="02010800040101010101" pitchFamily="2" charset="-122"/>
              </a:rPr>
              <a:t>贵阳</a:t>
            </a:r>
          </a:p>
        </p:txBody>
      </p:sp>
      <p:sp>
        <p:nvSpPr>
          <p:cNvPr id="124" name="TextBox 399"/>
          <p:cNvSpPr txBox="1">
            <a:spLocks noChangeArrowheads="1"/>
          </p:cNvSpPr>
          <p:nvPr/>
        </p:nvSpPr>
        <p:spPr bwMode="auto">
          <a:xfrm>
            <a:off x="4295776" y="3954464"/>
            <a:ext cx="18002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</a:t>
            </a:r>
            <a:endParaRPr lang="zh-CN" altLang="en-US" sz="16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25" name="TextBox 400"/>
          <p:cNvSpPr txBox="1">
            <a:spLocks noChangeArrowheads="1"/>
          </p:cNvSpPr>
          <p:nvPr/>
        </p:nvSpPr>
        <p:spPr bwMode="auto">
          <a:xfrm>
            <a:off x="6043405" y="3927477"/>
            <a:ext cx="6477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华文行楷" panose="02010800040101010101" pitchFamily="2" charset="-122"/>
                <a:ea typeface="华文行楷" panose="02010800040101010101" pitchFamily="2" charset="-122"/>
              </a:rPr>
              <a:t>开会</a:t>
            </a:r>
          </a:p>
        </p:txBody>
      </p:sp>
      <p:sp>
        <p:nvSpPr>
          <p:cNvPr id="126" name="TextBox 401"/>
          <p:cNvSpPr txBox="1">
            <a:spLocks noChangeArrowheads="1"/>
          </p:cNvSpPr>
          <p:nvPr/>
        </p:nvSpPr>
        <p:spPr bwMode="auto">
          <a:xfrm>
            <a:off x="6743700" y="3954464"/>
            <a:ext cx="6477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latin typeface="华文行楷" panose="02010800040101010101" pitchFamily="2" charset="-122"/>
                <a:ea typeface="华文行楷" panose="02010800040101010101" pitchFamily="2" charset="-122"/>
              </a:rPr>
              <a:t>6    1</a:t>
            </a:r>
            <a:endParaRPr lang="zh-CN" altLang="en-US" sz="16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27" name="TextBox 402"/>
          <p:cNvSpPr txBox="1">
            <a:spLocks noChangeArrowheads="1"/>
          </p:cNvSpPr>
          <p:nvPr/>
        </p:nvSpPr>
        <p:spPr bwMode="auto">
          <a:xfrm>
            <a:off x="7319964" y="4005264"/>
            <a:ext cx="7207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latin typeface="华文行楷" panose="02010800040101010101" pitchFamily="2" charset="-122"/>
                <a:ea typeface="华文行楷" panose="02010800040101010101" pitchFamily="2" charset="-122"/>
              </a:rPr>
              <a:t>160.00</a:t>
            </a:r>
            <a:endParaRPr lang="zh-CN" altLang="en-US" sz="16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28" name="TextBox 403"/>
          <p:cNvSpPr txBox="1">
            <a:spLocks noChangeArrowheads="1"/>
          </p:cNvSpPr>
          <p:nvPr/>
        </p:nvSpPr>
        <p:spPr bwMode="auto">
          <a:xfrm>
            <a:off x="7967664" y="4005264"/>
            <a:ext cx="720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b="1">
                <a:latin typeface="华文行楷" panose="02010800040101010101" pitchFamily="2" charset="-122"/>
                <a:ea typeface="华文行楷" panose="02010800040101010101" pitchFamily="2" charset="-122"/>
              </a:rPr>
              <a:t>960.00</a:t>
            </a:r>
            <a:endParaRPr lang="zh-CN" altLang="en-US" sz="14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29" name="TextBox 404"/>
          <p:cNvSpPr txBox="1">
            <a:spLocks noChangeArrowheads="1"/>
          </p:cNvSpPr>
          <p:nvPr/>
        </p:nvSpPr>
        <p:spPr bwMode="auto">
          <a:xfrm>
            <a:off x="1847851" y="4314825"/>
            <a:ext cx="5762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latin typeface="华文行楷" panose="02010800040101010101" pitchFamily="2" charset="-122"/>
                <a:ea typeface="华文行楷" panose="02010800040101010101" pitchFamily="2" charset="-122"/>
              </a:rPr>
              <a:t>6   12</a:t>
            </a:r>
            <a:endParaRPr lang="zh-CN" altLang="en-US" sz="16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30" name="TextBox 405"/>
          <p:cNvSpPr txBox="1">
            <a:spLocks noChangeArrowheads="1"/>
          </p:cNvSpPr>
          <p:nvPr/>
        </p:nvSpPr>
        <p:spPr bwMode="auto">
          <a:xfrm>
            <a:off x="2424113" y="4314825"/>
            <a:ext cx="6477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华文行楷" panose="02010800040101010101" pitchFamily="2" charset="-122"/>
                <a:ea typeface="华文行楷" panose="02010800040101010101" pitchFamily="2" charset="-122"/>
              </a:rPr>
              <a:t>贵阳</a:t>
            </a:r>
          </a:p>
        </p:txBody>
      </p:sp>
      <p:sp>
        <p:nvSpPr>
          <p:cNvPr id="131" name="TextBox 406"/>
          <p:cNvSpPr txBox="1">
            <a:spLocks noChangeArrowheads="1"/>
          </p:cNvSpPr>
          <p:nvPr/>
        </p:nvSpPr>
        <p:spPr bwMode="auto">
          <a:xfrm>
            <a:off x="3071813" y="4314825"/>
            <a:ext cx="5762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latin typeface="华文行楷" panose="02010800040101010101" pitchFamily="2" charset="-122"/>
                <a:ea typeface="华文行楷" panose="02010800040101010101" pitchFamily="2" charset="-122"/>
              </a:rPr>
              <a:t>6   13</a:t>
            </a:r>
            <a:endParaRPr lang="zh-CN" altLang="en-US" sz="16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32" name="TextBox 407"/>
          <p:cNvSpPr txBox="1">
            <a:spLocks noChangeArrowheads="1"/>
          </p:cNvSpPr>
          <p:nvPr/>
        </p:nvSpPr>
        <p:spPr bwMode="auto">
          <a:xfrm>
            <a:off x="3648075" y="4314825"/>
            <a:ext cx="6477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华文行楷" panose="02010800040101010101" pitchFamily="2" charset="-122"/>
                <a:ea typeface="华文行楷" panose="02010800040101010101" pitchFamily="2" charset="-122"/>
              </a:rPr>
              <a:t>南站</a:t>
            </a:r>
          </a:p>
        </p:txBody>
      </p:sp>
      <p:sp>
        <p:nvSpPr>
          <p:cNvPr id="133" name="TextBox 408"/>
          <p:cNvSpPr txBox="1">
            <a:spLocks noChangeArrowheads="1"/>
          </p:cNvSpPr>
          <p:nvPr/>
        </p:nvSpPr>
        <p:spPr bwMode="auto">
          <a:xfrm>
            <a:off x="6061076" y="4260794"/>
            <a:ext cx="6477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华文行楷" panose="02010800040101010101" pitchFamily="2" charset="-122"/>
                <a:ea typeface="华文行楷" panose="02010800040101010101" pitchFamily="2" charset="-122"/>
              </a:rPr>
              <a:t>途中</a:t>
            </a:r>
            <a:endParaRPr lang="en-US" altLang="zh-CN" sz="16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34" name="TextBox 409"/>
          <p:cNvSpPr txBox="1">
            <a:spLocks noChangeArrowheads="1"/>
          </p:cNvSpPr>
          <p:nvPr/>
        </p:nvSpPr>
        <p:spPr bwMode="auto">
          <a:xfrm>
            <a:off x="6743700" y="4314825"/>
            <a:ext cx="6477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latin typeface="华文行楷" panose="02010800040101010101" pitchFamily="2" charset="-122"/>
                <a:ea typeface="华文行楷" panose="02010800040101010101" pitchFamily="2" charset="-122"/>
              </a:rPr>
              <a:t>6    1</a:t>
            </a:r>
            <a:endParaRPr lang="zh-CN" altLang="en-US" sz="16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35" name="TextBox 410"/>
          <p:cNvSpPr txBox="1">
            <a:spLocks noChangeArrowheads="1"/>
          </p:cNvSpPr>
          <p:nvPr/>
        </p:nvSpPr>
        <p:spPr bwMode="auto">
          <a:xfrm>
            <a:off x="7319964" y="4314825"/>
            <a:ext cx="7207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latin typeface="华文行楷" panose="02010800040101010101" pitchFamily="2" charset="-122"/>
                <a:ea typeface="华文行楷" panose="02010800040101010101" pitchFamily="2" charset="-122"/>
              </a:rPr>
              <a:t>160.00</a:t>
            </a:r>
            <a:endParaRPr lang="zh-CN" altLang="en-US" sz="16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36" name="TextBox 411"/>
          <p:cNvSpPr txBox="1">
            <a:spLocks noChangeArrowheads="1"/>
          </p:cNvSpPr>
          <p:nvPr/>
        </p:nvSpPr>
        <p:spPr bwMode="auto">
          <a:xfrm>
            <a:off x="7967664" y="4344989"/>
            <a:ext cx="720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b="1">
                <a:latin typeface="华文行楷" panose="02010800040101010101" pitchFamily="2" charset="-122"/>
                <a:ea typeface="华文行楷" panose="02010800040101010101" pitchFamily="2" charset="-122"/>
              </a:rPr>
              <a:t>960.00</a:t>
            </a:r>
            <a:endParaRPr lang="zh-CN" altLang="en-US" sz="14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37" name="TextBox 412"/>
          <p:cNvSpPr txBox="1">
            <a:spLocks noChangeArrowheads="1"/>
          </p:cNvSpPr>
          <p:nvPr/>
        </p:nvSpPr>
        <p:spPr bwMode="auto">
          <a:xfrm>
            <a:off x="1847851" y="4675189"/>
            <a:ext cx="5762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latin typeface="华文行楷" panose="02010800040101010101" pitchFamily="2" charset="-122"/>
                <a:ea typeface="华文行楷" panose="02010800040101010101" pitchFamily="2" charset="-122"/>
              </a:rPr>
              <a:t>6   12</a:t>
            </a:r>
            <a:endParaRPr lang="zh-CN" altLang="en-US" sz="16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38" name="TextBox 413"/>
          <p:cNvSpPr txBox="1">
            <a:spLocks noChangeArrowheads="1"/>
          </p:cNvSpPr>
          <p:nvPr/>
        </p:nvSpPr>
        <p:spPr bwMode="auto">
          <a:xfrm>
            <a:off x="2424113" y="4675189"/>
            <a:ext cx="6477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华文行楷" panose="02010800040101010101" pitchFamily="2" charset="-122"/>
                <a:ea typeface="华文行楷" panose="02010800040101010101" pitchFamily="2" charset="-122"/>
              </a:rPr>
              <a:t>南站</a:t>
            </a:r>
          </a:p>
        </p:txBody>
      </p:sp>
      <p:sp>
        <p:nvSpPr>
          <p:cNvPr id="139" name="TextBox 414"/>
          <p:cNvSpPr txBox="1">
            <a:spLocks noChangeArrowheads="1"/>
          </p:cNvSpPr>
          <p:nvPr/>
        </p:nvSpPr>
        <p:spPr bwMode="auto">
          <a:xfrm>
            <a:off x="3071813" y="4675189"/>
            <a:ext cx="5762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latin typeface="华文行楷" panose="02010800040101010101" pitchFamily="2" charset="-122"/>
                <a:ea typeface="华文行楷" panose="02010800040101010101" pitchFamily="2" charset="-122"/>
              </a:rPr>
              <a:t>6   13</a:t>
            </a:r>
            <a:endParaRPr lang="zh-CN" altLang="en-US" sz="16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40" name="TextBox 415"/>
          <p:cNvSpPr txBox="1">
            <a:spLocks noChangeArrowheads="1"/>
          </p:cNvSpPr>
          <p:nvPr/>
        </p:nvSpPr>
        <p:spPr bwMode="auto">
          <a:xfrm>
            <a:off x="3648075" y="4675189"/>
            <a:ext cx="6477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华文行楷" panose="02010800040101010101" pitchFamily="2" charset="-122"/>
                <a:ea typeface="华文行楷" panose="02010800040101010101" pitchFamily="2" charset="-122"/>
              </a:rPr>
              <a:t>铜仁</a:t>
            </a:r>
          </a:p>
        </p:txBody>
      </p:sp>
      <p:sp>
        <p:nvSpPr>
          <p:cNvPr id="141" name="TextBox 416"/>
          <p:cNvSpPr txBox="1">
            <a:spLocks noChangeArrowheads="1"/>
          </p:cNvSpPr>
          <p:nvPr/>
        </p:nvSpPr>
        <p:spPr bwMode="auto">
          <a:xfrm>
            <a:off x="4367214" y="4675189"/>
            <a:ext cx="18002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华文行楷" panose="02010800040101010101" pitchFamily="2" charset="-122"/>
                <a:ea typeface="华文行楷" panose="02010800040101010101" pitchFamily="2" charset="-122"/>
              </a:rPr>
              <a:t>汽车      </a:t>
            </a:r>
            <a:r>
              <a:rPr lang="en-US" altLang="zh-CN" sz="1600" b="1">
                <a:latin typeface="华文行楷" panose="02010800040101010101" pitchFamily="2" charset="-122"/>
                <a:ea typeface="华文行楷" panose="02010800040101010101" pitchFamily="2" charset="-122"/>
              </a:rPr>
              <a:t>6    168.00</a:t>
            </a:r>
            <a:endParaRPr lang="zh-CN" altLang="en-US" sz="16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42" name="TextBox 417"/>
          <p:cNvSpPr txBox="1">
            <a:spLocks noChangeArrowheads="1"/>
          </p:cNvSpPr>
          <p:nvPr/>
        </p:nvSpPr>
        <p:spPr bwMode="auto">
          <a:xfrm>
            <a:off x="2424113" y="5033964"/>
            <a:ext cx="6477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华文行楷" panose="02010800040101010101" pitchFamily="2" charset="-122"/>
                <a:ea typeface="华文行楷" panose="02010800040101010101" pitchFamily="2" charset="-122"/>
              </a:rPr>
              <a:t>合计</a:t>
            </a:r>
          </a:p>
        </p:txBody>
      </p:sp>
      <p:sp>
        <p:nvSpPr>
          <p:cNvPr id="143" name="TextBox 418"/>
          <p:cNvSpPr txBox="1">
            <a:spLocks noChangeArrowheads="1"/>
          </p:cNvSpPr>
          <p:nvPr/>
        </p:nvSpPr>
        <p:spPr bwMode="auto">
          <a:xfrm>
            <a:off x="5375276" y="5065714"/>
            <a:ext cx="720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b="1">
                <a:latin typeface="华文行楷" panose="02010800040101010101" pitchFamily="2" charset="-122"/>
                <a:ea typeface="华文行楷" panose="02010800040101010101" pitchFamily="2" charset="-122"/>
              </a:rPr>
              <a:t>1806.00</a:t>
            </a:r>
            <a:endParaRPr lang="zh-CN" altLang="en-US" sz="14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44" name="TextBox 419"/>
          <p:cNvSpPr txBox="1">
            <a:spLocks noChangeArrowheads="1"/>
          </p:cNvSpPr>
          <p:nvPr/>
        </p:nvSpPr>
        <p:spPr bwMode="auto">
          <a:xfrm>
            <a:off x="7967664" y="4992689"/>
            <a:ext cx="720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b="1">
                <a:latin typeface="华文行楷" panose="02010800040101010101" pitchFamily="2" charset="-122"/>
                <a:ea typeface="华文行楷" panose="02010800040101010101" pitchFamily="2" charset="-122"/>
              </a:rPr>
              <a:t>2880.00</a:t>
            </a:r>
            <a:endParaRPr lang="zh-CN" altLang="en-US" sz="14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45" name="TextBox 420"/>
          <p:cNvSpPr txBox="1">
            <a:spLocks noChangeArrowheads="1"/>
          </p:cNvSpPr>
          <p:nvPr/>
        </p:nvSpPr>
        <p:spPr bwMode="auto">
          <a:xfrm>
            <a:off x="9409114" y="3284539"/>
            <a:ext cx="7191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b="1">
                <a:latin typeface="华文行楷" panose="02010800040101010101" pitchFamily="2" charset="-122"/>
                <a:ea typeface="华文行楷" panose="02010800040101010101" pitchFamily="2" charset="-122"/>
              </a:rPr>
              <a:t>1800.00</a:t>
            </a:r>
            <a:endParaRPr lang="zh-CN" altLang="en-US" sz="14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46" name="TextBox 421"/>
          <p:cNvSpPr txBox="1">
            <a:spLocks noChangeArrowheads="1"/>
          </p:cNvSpPr>
          <p:nvPr/>
        </p:nvSpPr>
        <p:spPr bwMode="auto">
          <a:xfrm>
            <a:off x="8688389" y="3625851"/>
            <a:ext cx="720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latin typeface="华文行楷" panose="02010800040101010101" pitchFamily="2" charset="-122"/>
                <a:ea typeface="华文行楷" panose="02010800040101010101" pitchFamily="2" charset="-122"/>
              </a:rPr>
              <a:t>会议费</a:t>
            </a:r>
          </a:p>
        </p:txBody>
      </p:sp>
      <p:sp>
        <p:nvSpPr>
          <p:cNvPr id="147" name="TextBox 422"/>
          <p:cNvSpPr txBox="1">
            <a:spLocks noChangeArrowheads="1"/>
          </p:cNvSpPr>
          <p:nvPr/>
        </p:nvSpPr>
        <p:spPr bwMode="auto">
          <a:xfrm>
            <a:off x="9409114" y="3625851"/>
            <a:ext cx="7191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b="1">
                <a:latin typeface="华文行楷" panose="02010800040101010101" pitchFamily="2" charset="-122"/>
                <a:ea typeface="华文行楷" panose="02010800040101010101" pitchFamily="2" charset="-122"/>
              </a:rPr>
              <a:t>3000.00</a:t>
            </a:r>
            <a:endParaRPr lang="zh-CN" altLang="en-US" sz="14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48" name="TextBox 423"/>
          <p:cNvSpPr txBox="1">
            <a:spLocks noChangeArrowheads="1"/>
          </p:cNvSpPr>
          <p:nvPr/>
        </p:nvSpPr>
        <p:spPr bwMode="auto">
          <a:xfrm>
            <a:off x="3143250" y="5538789"/>
            <a:ext cx="27368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华文行楷" panose="02010800040101010101" pitchFamily="2" charset="-122"/>
                <a:ea typeface="华文行楷" panose="02010800040101010101" pitchFamily="2" charset="-122"/>
              </a:rPr>
              <a:t>玖仟肆佰捌拾陆元整</a:t>
            </a:r>
          </a:p>
        </p:txBody>
      </p:sp>
      <p:sp>
        <p:nvSpPr>
          <p:cNvPr id="149" name="TextBox 424"/>
          <p:cNvSpPr txBox="1">
            <a:spLocks noChangeArrowheads="1"/>
          </p:cNvSpPr>
          <p:nvPr/>
        </p:nvSpPr>
        <p:spPr bwMode="auto">
          <a:xfrm>
            <a:off x="6024563" y="5508625"/>
            <a:ext cx="10795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华文行楷" panose="02010800040101010101" pitchFamily="2" charset="-122"/>
                <a:ea typeface="华文行楷" panose="02010800040101010101" pitchFamily="2" charset="-122"/>
              </a:rPr>
              <a:t>9486.00</a:t>
            </a:r>
            <a:endParaRPr lang="zh-CN" altLang="en-US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50" name="TextBox 425"/>
          <p:cNvSpPr txBox="1">
            <a:spLocks noChangeArrowheads="1"/>
          </p:cNvSpPr>
          <p:nvPr/>
        </p:nvSpPr>
        <p:spPr bwMode="auto">
          <a:xfrm>
            <a:off x="7967663" y="5568951"/>
            <a:ext cx="7921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b="1">
                <a:latin typeface="华文行楷" panose="02010800040101010101" pitchFamily="2" charset="-122"/>
                <a:ea typeface="华文行楷" panose="02010800040101010101" pitchFamily="2" charset="-122"/>
              </a:rPr>
              <a:t>10000.00</a:t>
            </a:r>
            <a:endParaRPr lang="zh-CN" altLang="en-US" sz="14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51" name="TextBox 426"/>
          <p:cNvSpPr txBox="1">
            <a:spLocks noChangeArrowheads="1"/>
          </p:cNvSpPr>
          <p:nvPr/>
        </p:nvSpPr>
        <p:spPr bwMode="auto">
          <a:xfrm>
            <a:off x="9407525" y="5291138"/>
            <a:ext cx="7191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华文行楷" panose="02010800040101010101" pitchFamily="2" charset="-122"/>
                <a:ea typeface="华文行楷" panose="02010800040101010101" pitchFamily="2" charset="-122"/>
              </a:rPr>
              <a:t>514.00</a:t>
            </a:r>
            <a:endParaRPr lang="zh-CN" altLang="en-US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52" name="TextBox 428"/>
          <p:cNvSpPr txBox="1">
            <a:spLocks noChangeArrowheads="1"/>
          </p:cNvSpPr>
          <p:nvPr/>
        </p:nvSpPr>
        <p:spPr bwMode="auto">
          <a:xfrm>
            <a:off x="9420225" y="4943476"/>
            <a:ext cx="7191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b="1">
                <a:latin typeface="华文行楷" panose="02010800040101010101" pitchFamily="2" charset="-122"/>
                <a:ea typeface="华文行楷" panose="02010800040101010101" pitchFamily="2" charset="-122"/>
              </a:rPr>
              <a:t>4800.00</a:t>
            </a:r>
            <a:endParaRPr lang="zh-CN" altLang="en-US" sz="14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53" name="矩形标注 152"/>
          <p:cNvSpPr>
            <a:spLocks noChangeArrowheads="1"/>
          </p:cNvSpPr>
          <p:nvPr/>
        </p:nvSpPr>
        <p:spPr bwMode="auto">
          <a:xfrm>
            <a:off x="6816726" y="2251076"/>
            <a:ext cx="1800225" cy="923925"/>
          </a:xfrm>
          <a:prstGeom prst="wedgeRectCallout">
            <a:avLst>
              <a:gd name="adj1" fmla="val -5370"/>
              <a:gd name="adj2" fmla="val 101384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</a:rPr>
              <a:t>补助按差旅费报销文件规定标准计算</a:t>
            </a:r>
          </a:p>
        </p:txBody>
      </p:sp>
      <p:sp>
        <p:nvSpPr>
          <p:cNvPr id="154" name="矩形标注 153"/>
          <p:cNvSpPr>
            <a:spLocks noChangeArrowheads="1"/>
          </p:cNvSpPr>
          <p:nvPr/>
        </p:nvSpPr>
        <p:spPr bwMode="auto">
          <a:xfrm>
            <a:off x="6335714" y="4597401"/>
            <a:ext cx="1800225" cy="646113"/>
          </a:xfrm>
          <a:prstGeom prst="wedgeRectCallout">
            <a:avLst>
              <a:gd name="adj1" fmla="val 39361"/>
              <a:gd name="adj2" fmla="val 130949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</a:rPr>
              <a:t>按出差前实际借款填写</a:t>
            </a:r>
          </a:p>
        </p:txBody>
      </p:sp>
      <p:sp>
        <p:nvSpPr>
          <p:cNvPr id="155" name="TextBox 432"/>
          <p:cNvSpPr txBox="1">
            <a:spLocks noChangeArrowheads="1"/>
          </p:cNvSpPr>
          <p:nvPr/>
        </p:nvSpPr>
        <p:spPr bwMode="auto">
          <a:xfrm>
            <a:off x="10056813" y="4221163"/>
            <a:ext cx="431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华文行楷" panose="02010800040101010101" pitchFamily="2" charset="-122"/>
                <a:ea typeface="华文行楷" panose="02010800040101010101" pitchFamily="2" charset="-122"/>
              </a:rPr>
              <a:t>29</a:t>
            </a:r>
            <a:endParaRPr lang="zh-CN" altLang="en-US" sz="20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56" name="矩形标注 155"/>
          <p:cNvSpPr>
            <a:spLocks noChangeArrowheads="1"/>
          </p:cNvSpPr>
          <p:nvPr/>
        </p:nvSpPr>
        <p:spPr bwMode="auto">
          <a:xfrm>
            <a:off x="8616951" y="2425701"/>
            <a:ext cx="1800225" cy="646113"/>
          </a:xfrm>
          <a:prstGeom prst="wedgeRectCallout">
            <a:avLst>
              <a:gd name="adj1" fmla="val 36329"/>
              <a:gd name="adj2" fmla="val 164731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</a:rPr>
              <a:t>按粘贴单所附原始凭证总数填写</a:t>
            </a:r>
          </a:p>
        </p:txBody>
      </p:sp>
      <p:sp>
        <p:nvSpPr>
          <p:cNvPr id="160" name="矩形 159"/>
          <p:cNvSpPr>
            <a:spLocks noChangeArrowheads="1"/>
          </p:cNvSpPr>
          <p:nvPr/>
        </p:nvSpPr>
        <p:spPr bwMode="auto">
          <a:xfrm>
            <a:off x="6767514" y="477840"/>
            <a:ext cx="4537075" cy="522287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按乘车路径与时间顺序填写</a:t>
            </a:r>
          </a:p>
        </p:txBody>
      </p:sp>
      <p:sp>
        <p:nvSpPr>
          <p:cNvPr id="161" name="TextBox 141"/>
          <p:cNvSpPr txBox="1">
            <a:spLocks noChangeArrowheads="1"/>
          </p:cNvSpPr>
          <p:nvPr/>
        </p:nvSpPr>
        <p:spPr bwMode="auto">
          <a:xfrm>
            <a:off x="6064250" y="3603626"/>
            <a:ext cx="6477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华文行楷" panose="02010800040101010101" pitchFamily="2" charset="-122"/>
                <a:ea typeface="华文行楷" panose="02010800040101010101" pitchFamily="2" charset="-122"/>
              </a:rPr>
              <a:t>途中</a:t>
            </a:r>
          </a:p>
        </p:txBody>
      </p:sp>
      <p:sp>
        <p:nvSpPr>
          <p:cNvPr id="162" name="矩形 3"/>
          <p:cNvSpPr>
            <a:spLocks noChangeArrowheads="1"/>
          </p:cNvSpPr>
          <p:nvPr/>
        </p:nvSpPr>
        <p:spPr bwMode="auto">
          <a:xfrm>
            <a:off x="4225925" y="4249739"/>
            <a:ext cx="18811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华文行楷" panose="02010800040101010101" pitchFamily="2" charset="-122"/>
                <a:ea typeface="华文行楷" panose="02010800040101010101" pitchFamily="2" charset="-122"/>
              </a:rPr>
              <a:t>   高铁 </a:t>
            </a:r>
            <a:r>
              <a:rPr lang="zh-CN" altLang="en-US" b="1">
                <a:latin typeface="华文行楷" panose="02010800040101010101" pitchFamily="2" charset="-122"/>
                <a:ea typeface="华文行楷" panose="02010800040101010101" pitchFamily="2" charset="-122"/>
              </a:rPr>
              <a:t>   </a:t>
            </a:r>
            <a:r>
              <a:rPr lang="en-US" altLang="zh-CN" b="1">
                <a:latin typeface="华文行楷" panose="02010800040101010101" pitchFamily="2" charset="-122"/>
                <a:ea typeface="华文行楷" panose="02010800040101010101" pitchFamily="2" charset="-122"/>
              </a:rPr>
              <a:t>6    </a:t>
            </a:r>
            <a:r>
              <a:rPr lang="en-US" altLang="zh-CN" sz="1600" b="1">
                <a:latin typeface="华文行楷" panose="02010800040101010101" pitchFamily="2" charset="-122"/>
                <a:ea typeface="华文行楷" panose="02010800040101010101" pitchFamily="2" charset="-122"/>
              </a:rPr>
              <a:t>735.00</a:t>
            </a:r>
            <a:endParaRPr lang="zh-CN" altLang="en-US" sz="16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63" name="矩形 4"/>
          <p:cNvSpPr>
            <a:spLocks noChangeArrowheads="1"/>
          </p:cNvSpPr>
          <p:nvPr/>
        </p:nvSpPr>
        <p:spPr bwMode="auto">
          <a:xfrm>
            <a:off x="6767514" y="3533775"/>
            <a:ext cx="5683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华文行楷" panose="02010800040101010101" pitchFamily="2" charset="-122"/>
                <a:ea typeface="华文行楷" panose="02010800040101010101" pitchFamily="2" charset="-122"/>
              </a:rPr>
              <a:t>6    1</a:t>
            </a:r>
            <a:endParaRPr lang="zh-CN" altLang="en-US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64" name="矩形 5"/>
          <p:cNvSpPr>
            <a:spLocks noChangeArrowheads="1"/>
          </p:cNvSpPr>
          <p:nvPr/>
        </p:nvSpPr>
        <p:spPr bwMode="auto">
          <a:xfrm>
            <a:off x="7380289" y="3546475"/>
            <a:ext cx="7318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华文行楷" panose="02010800040101010101" pitchFamily="2" charset="-122"/>
                <a:ea typeface="华文行楷" panose="02010800040101010101" pitchFamily="2" charset="-122"/>
              </a:rPr>
              <a:t>160.00</a:t>
            </a:r>
            <a:endParaRPr lang="zh-CN" altLang="en-US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65" name="矩形 6"/>
          <p:cNvSpPr>
            <a:spLocks noChangeArrowheads="1"/>
          </p:cNvSpPr>
          <p:nvPr/>
        </p:nvSpPr>
        <p:spPr bwMode="auto">
          <a:xfrm>
            <a:off x="8040688" y="3532189"/>
            <a:ext cx="7032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latin typeface="华文行楷" panose="02010800040101010101" pitchFamily="2" charset="-122"/>
                <a:ea typeface="华文行楷" panose="02010800040101010101" pitchFamily="2" charset="-122"/>
              </a:rPr>
              <a:t>960.00</a:t>
            </a:r>
            <a:endParaRPr lang="zh-CN" altLang="en-US" sz="1600"/>
          </a:p>
        </p:txBody>
      </p:sp>
      <p:sp>
        <p:nvSpPr>
          <p:cNvPr id="2" name="矩形 1"/>
          <p:cNvSpPr/>
          <p:nvPr/>
        </p:nvSpPr>
        <p:spPr bwMode="auto">
          <a:xfrm>
            <a:off x="9048284" y="6038972"/>
            <a:ext cx="1008399" cy="326782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</a:rPr>
              <a:t>签字</a:t>
            </a:r>
          </a:p>
        </p:txBody>
      </p:sp>
      <p:sp>
        <p:nvSpPr>
          <p:cNvPr id="249" name="矩形 248"/>
          <p:cNvSpPr/>
          <p:nvPr/>
        </p:nvSpPr>
        <p:spPr bwMode="auto">
          <a:xfrm>
            <a:off x="8773110" y="1387476"/>
            <a:ext cx="1461751" cy="34247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</a:rPr>
              <a:t>部门签字</a:t>
            </a:r>
          </a:p>
        </p:txBody>
      </p:sp>
    </p:spTree>
    <p:extLst>
      <p:ext uri="{BB962C8B-B14F-4D97-AF65-F5344CB8AC3E}">
        <p14:creationId xmlns:p14="http://schemas.microsoft.com/office/powerpoint/2010/main" val="1655582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" grpId="0" animBg="1"/>
      <p:bldP spid="154" grpId="0" animBg="1"/>
      <p:bldP spid="156" grpId="0" animBg="1"/>
      <p:bldP spid="2" grpId="0" animBg="1"/>
      <p:bldP spid="24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矩形 16"/>
          <p:cNvSpPr>
            <a:spLocks noChangeArrowheads="1"/>
          </p:cNvSpPr>
          <p:nvPr/>
        </p:nvSpPr>
        <p:spPr bwMode="auto">
          <a:xfrm>
            <a:off x="0" y="274638"/>
            <a:ext cx="503238" cy="538162"/>
          </a:xfrm>
          <a:prstGeom prst="rect">
            <a:avLst/>
          </a:prstGeom>
          <a:solidFill>
            <a:srgbClr val="FF5844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0564E"/>
              </a:solidFill>
            </a:endParaRPr>
          </a:p>
        </p:txBody>
      </p:sp>
      <p:sp>
        <p:nvSpPr>
          <p:cNvPr id="201731" name="矩形 7"/>
          <p:cNvSpPr>
            <a:spLocks noChangeArrowheads="1"/>
          </p:cNvSpPr>
          <p:nvPr/>
        </p:nvSpPr>
        <p:spPr bwMode="auto">
          <a:xfrm>
            <a:off x="563563" y="274638"/>
            <a:ext cx="152400" cy="538162"/>
          </a:xfrm>
          <a:prstGeom prst="rect">
            <a:avLst/>
          </a:prstGeom>
          <a:solidFill>
            <a:srgbClr val="FF5844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0564E"/>
              </a:solidFill>
            </a:endParaRPr>
          </a:p>
        </p:txBody>
      </p:sp>
      <p:sp>
        <p:nvSpPr>
          <p:cNvPr id="201732" name="文本框 1"/>
          <p:cNvSpPr txBox="1">
            <a:spLocks noChangeArrowheads="1"/>
          </p:cNvSpPr>
          <p:nvPr/>
        </p:nvSpPr>
        <p:spPr bwMode="auto">
          <a:xfrm>
            <a:off x="760412" y="228600"/>
            <a:ext cx="786484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二、原始凭证粘贴、排列举例</a:t>
            </a:r>
          </a:p>
        </p:txBody>
      </p:sp>
      <p:grpSp>
        <p:nvGrpSpPr>
          <p:cNvPr id="935" name="组合 934" hidden="1"/>
          <p:cNvGrpSpPr/>
          <p:nvPr/>
        </p:nvGrpSpPr>
        <p:grpSpPr>
          <a:xfrm>
            <a:off x="3679828" y="2903877"/>
            <a:ext cx="4404222" cy="2774852"/>
            <a:chOff x="6981706" y="255386"/>
            <a:chExt cx="4404222" cy="2774852"/>
          </a:xfrm>
        </p:grpSpPr>
        <p:sp>
          <p:nvSpPr>
            <p:cNvPr id="936" name="TextBox 21"/>
            <p:cNvSpPr txBox="1">
              <a:spLocks noChangeArrowheads="1"/>
            </p:cNvSpPr>
            <p:nvPr/>
          </p:nvSpPr>
          <p:spPr bwMode="auto">
            <a:xfrm>
              <a:off x="6981706" y="292275"/>
              <a:ext cx="4320000" cy="27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</p:txBody>
        </p:sp>
        <p:grpSp>
          <p:nvGrpSpPr>
            <p:cNvPr id="937" name="组合 20"/>
            <p:cNvGrpSpPr>
              <a:grpSpLocks/>
            </p:cNvGrpSpPr>
            <p:nvPr/>
          </p:nvGrpSpPr>
          <p:grpSpPr bwMode="auto">
            <a:xfrm>
              <a:off x="6981706" y="255386"/>
              <a:ext cx="4404222" cy="2774852"/>
              <a:chOff x="3198994" y="2849743"/>
              <a:chExt cx="4613367" cy="3214581"/>
            </a:xfrm>
          </p:grpSpPr>
          <p:sp>
            <p:nvSpPr>
              <p:cNvPr id="938" name="TextBox 81"/>
              <p:cNvSpPr txBox="1">
                <a:spLocks noChangeArrowheads="1"/>
              </p:cNvSpPr>
              <p:nvPr/>
            </p:nvSpPr>
            <p:spPr bwMode="auto">
              <a:xfrm>
                <a:off x="3198994" y="2849743"/>
                <a:ext cx="4325334" cy="4278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1">
                    <a:solidFill>
                      <a:srgbClr val="FF0000"/>
                    </a:solidFill>
                  </a:rPr>
                  <a:t>J051026</a:t>
                </a:r>
                <a:r>
                  <a:rPr lang="en-US" altLang="zh-CN"/>
                  <a:t>                              </a:t>
                </a:r>
                <a:r>
                  <a:rPr lang="zh-CN" altLang="en-US"/>
                  <a:t>检票：</a:t>
                </a:r>
                <a:r>
                  <a:rPr lang="en-US" altLang="zh-CN"/>
                  <a:t>23 A</a:t>
                </a:r>
                <a:endParaRPr lang="zh-CN" altLang="en-US"/>
              </a:p>
            </p:txBody>
          </p:sp>
          <p:grpSp>
            <p:nvGrpSpPr>
              <p:cNvPr id="939" name="组合 36"/>
              <p:cNvGrpSpPr>
                <a:grpSpLocks/>
              </p:cNvGrpSpPr>
              <p:nvPr/>
            </p:nvGrpSpPr>
            <p:grpSpPr bwMode="auto">
              <a:xfrm>
                <a:off x="3332863" y="3192721"/>
                <a:ext cx="4047450" cy="463516"/>
                <a:chOff x="2339292" y="2771636"/>
                <a:chExt cx="4228679" cy="474023"/>
              </a:xfrm>
            </p:grpSpPr>
            <p:sp>
              <p:nvSpPr>
                <p:cNvPr id="946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2339292" y="2771636"/>
                  <a:ext cx="4228679" cy="4740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贵阳北</a:t>
                  </a:r>
                  <a:r>
                    <a:rPr lang="zh-CN" altLang="en-US" sz="20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</a:t>
                  </a:r>
                  <a:r>
                    <a:rPr lang="zh-CN" altLang="en-US" sz="1400"/>
                    <a:t>站</a:t>
                  </a:r>
                  <a:r>
                    <a:rPr lang="en-US" altLang="zh-CN"/>
                    <a:t>       </a:t>
                  </a:r>
                  <a:r>
                    <a:rPr lang="en-US" altLang="zh-CN" sz="16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G 2122   </a:t>
                  </a:r>
                  <a:r>
                    <a:rPr lang="zh-CN" altLang="en-US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铜仁南</a:t>
                  </a:r>
                  <a:r>
                    <a:rPr lang="zh-CN" altLang="en-US" sz="20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</a:t>
                  </a:r>
                  <a:r>
                    <a:rPr lang="zh-CN" altLang="en-US" sz="1600"/>
                    <a:t>站</a:t>
                  </a:r>
                </a:p>
              </p:txBody>
            </p:sp>
            <p:cxnSp>
              <p:nvCxnSpPr>
                <p:cNvPr id="947" name="直接箭头连接符 946"/>
                <p:cNvCxnSpPr/>
                <p:nvPr/>
              </p:nvCxnSpPr>
              <p:spPr>
                <a:xfrm>
                  <a:off x="4104101" y="3214567"/>
                  <a:ext cx="865197" cy="0"/>
                </a:xfrm>
                <a:prstGeom prst="straightConnector1">
                  <a:avLst/>
                </a:prstGeom>
                <a:ln w="31750">
                  <a:solidFill>
                    <a:schemeClr val="tx1"/>
                  </a:solidFill>
                  <a:tailEnd type="stealt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40" name="TextBox 83"/>
              <p:cNvSpPr txBox="1">
                <a:spLocks noChangeArrowheads="1"/>
              </p:cNvSpPr>
              <p:nvPr/>
            </p:nvSpPr>
            <p:spPr bwMode="auto">
              <a:xfrm>
                <a:off x="3333304" y="3573015"/>
                <a:ext cx="4479057" cy="356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Guiyangbei                   Tongrennan</a:t>
                </a:r>
                <a:endParaRPr lang="zh-CN" altLang="en-US" sz="14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</p:txBody>
          </p:sp>
          <p:sp>
            <p:nvSpPr>
              <p:cNvPr id="941" name="TextBox 84"/>
              <p:cNvSpPr txBox="1">
                <a:spLocks noChangeArrowheads="1"/>
              </p:cNvSpPr>
              <p:nvPr/>
            </p:nvSpPr>
            <p:spPr bwMode="auto">
              <a:xfrm>
                <a:off x="3211286" y="3835507"/>
                <a:ext cx="4469402" cy="962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2017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年</a:t>
                </a:r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06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月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15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日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14:47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开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09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车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11D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号</a:t>
                </a:r>
                <a:endParaRPr lang="en-US" altLang="zh-CN" sz="14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  <a:p>
                <a:pPr eaLnBrk="1" hangingPunct="1"/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￥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122.5</a:t>
                </a:r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元         网           二等座</a:t>
                </a:r>
                <a:endParaRPr lang="en-US" altLang="zh-CN" sz="16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  <a:p>
                <a:pPr eaLnBrk="1" hangingPunct="1"/>
                <a:r>
                  <a:rPr lang="zh-CN" altLang="en-US" sz="1400">
                    <a:latin typeface="新宋体" panose="02010609030101010101" pitchFamily="49" charset="-122"/>
                    <a:ea typeface="新宋体" panose="02010609030101010101" pitchFamily="49" charset="-122"/>
                  </a:rPr>
                  <a:t>限乘当日当次车</a:t>
                </a:r>
              </a:p>
            </p:txBody>
          </p:sp>
          <p:sp>
            <p:nvSpPr>
              <p:cNvPr id="942" name="TextBox 209"/>
              <p:cNvSpPr txBox="1"/>
              <p:nvPr/>
            </p:nvSpPr>
            <p:spPr bwMode="auto">
              <a:xfrm>
                <a:off x="3266030" y="4710882"/>
                <a:ext cx="3239302" cy="39172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1600" dirty="0">
                    <a:latin typeface="+mn-ea"/>
                    <a:ea typeface="+mn-ea"/>
                  </a:rPr>
                  <a:t>6221211998</a:t>
                </a:r>
                <a:r>
                  <a:rPr lang="zh-CN" altLang="en-US" sz="1600" dirty="0">
                    <a:latin typeface="+mn-ea"/>
                    <a:ea typeface="+mn-ea"/>
                  </a:rPr>
                  <a:t>****</a:t>
                </a:r>
                <a:r>
                  <a:rPr lang="en-US" altLang="zh-CN" sz="1600" dirty="0">
                    <a:latin typeface="+mn-ea"/>
                    <a:ea typeface="+mn-ea"/>
                  </a:rPr>
                  <a:t>5887   </a:t>
                </a:r>
                <a:r>
                  <a:rPr lang="zh-CN" altLang="en-US" sz="1600" dirty="0">
                    <a:latin typeface="+mn-ea"/>
                    <a:ea typeface="+mn-ea"/>
                  </a:rPr>
                  <a:t>周小艳</a:t>
                </a:r>
              </a:p>
            </p:txBody>
          </p:sp>
          <p:sp>
            <p:nvSpPr>
              <p:cNvPr id="943" name="TextBox 210"/>
              <p:cNvSpPr txBox="1"/>
              <p:nvPr/>
            </p:nvSpPr>
            <p:spPr bwMode="auto">
              <a:xfrm>
                <a:off x="3332546" y="5034558"/>
                <a:ext cx="3121238" cy="60613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  <a:prstDash val="sysDash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买票请到</a:t>
                </a: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12306   </a:t>
                </a: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发货请到 </a:t>
                </a: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95306</a:t>
                </a:r>
              </a:p>
              <a:p>
                <a:pPr>
                  <a:defRPr/>
                </a:pP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      </a:t>
                </a: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中国铁路祝你旅途愉快</a:t>
                </a:r>
              </a:p>
            </p:txBody>
          </p:sp>
          <p:sp>
            <p:nvSpPr>
              <p:cNvPr id="944" name="TextBox 211"/>
              <p:cNvSpPr txBox="1"/>
              <p:nvPr/>
            </p:nvSpPr>
            <p:spPr bwMode="auto">
              <a:xfrm>
                <a:off x="3203999" y="5707774"/>
                <a:ext cx="4536353" cy="356550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1400" dirty="0">
                    <a:latin typeface="+mn-ea"/>
                    <a:ea typeface="+mn-ea"/>
                  </a:rPr>
                  <a:t>474833102210808J051026  </a:t>
                </a:r>
                <a:r>
                  <a:rPr lang="zh-CN" altLang="en-US" sz="1400" dirty="0">
                    <a:latin typeface="+mn-ea"/>
                    <a:ea typeface="+mn-ea"/>
                  </a:rPr>
                  <a:t>贵阳北站售</a:t>
                </a:r>
              </a:p>
            </p:txBody>
          </p:sp>
          <p:sp>
            <p:nvSpPr>
              <p:cNvPr id="945" name="矩形 944"/>
              <p:cNvSpPr/>
              <p:nvPr/>
            </p:nvSpPr>
            <p:spPr bwMode="auto">
              <a:xfrm>
                <a:off x="6623398" y="4681457"/>
                <a:ext cx="897959" cy="774249"/>
              </a:xfrm>
              <a:prstGeom prst="rect">
                <a:avLst/>
              </a:prstGeom>
              <a:blipFill>
                <a:blip r:embed="rId3" cstate="print">
                  <a:biLevel thresh="50000"/>
                </a:blip>
                <a:tile tx="0" ty="0" sx="100000" sy="100000" flip="none" algn="tl"/>
              </a:blip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sp>
        <p:nvSpPr>
          <p:cNvPr id="166" name="标题 1"/>
          <p:cNvSpPr txBox="1">
            <a:spLocks/>
          </p:cNvSpPr>
          <p:nvPr/>
        </p:nvSpPr>
        <p:spPr>
          <a:xfrm>
            <a:off x="1559170" y="1708301"/>
            <a:ext cx="9144000" cy="1143000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2" charset="0"/>
                <a:ea typeface="宋体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2" charset="0"/>
                <a:ea typeface="宋体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2" charset="0"/>
                <a:ea typeface="宋体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2" charset="0"/>
                <a:ea typeface="宋体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2" charset="0"/>
                <a:ea typeface="宋体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2" charset="0"/>
                <a:ea typeface="宋体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2" charset="0"/>
                <a:ea typeface="宋体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2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kern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第三步   原始凭证汇总</a:t>
            </a:r>
          </a:p>
        </p:txBody>
      </p:sp>
      <p:sp>
        <p:nvSpPr>
          <p:cNvPr id="167" name="内容占位符 2"/>
          <p:cNvSpPr txBox="1">
            <a:spLocks/>
          </p:cNvSpPr>
          <p:nvPr/>
        </p:nvSpPr>
        <p:spPr>
          <a:xfrm>
            <a:off x="1559170" y="3336382"/>
            <a:ext cx="9144000" cy="201612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kern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将</a:t>
            </a:r>
            <a:r>
              <a:rPr lang="zh-CN" altLang="en-US" b="1" kern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报销签审单</a:t>
            </a:r>
            <a:r>
              <a:rPr lang="zh-CN" altLang="en-US" kern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、差旅费报销单据、粘贴的原始凭证、出差审批表、出差事由相关文件、依次粘贴，按签审单顺序签字审核。</a:t>
            </a:r>
          </a:p>
        </p:txBody>
      </p:sp>
    </p:spTree>
    <p:extLst>
      <p:ext uri="{BB962C8B-B14F-4D97-AF65-F5344CB8AC3E}">
        <p14:creationId xmlns:p14="http://schemas.microsoft.com/office/powerpoint/2010/main" val="166125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矩形 16"/>
          <p:cNvSpPr>
            <a:spLocks noChangeArrowheads="1"/>
          </p:cNvSpPr>
          <p:nvPr/>
        </p:nvSpPr>
        <p:spPr bwMode="auto">
          <a:xfrm>
            <a:off x="0" y="274638"/>
            <a:ext cx="503238" cy="538162"/>
          </a:xfrm>
          <a:prstGeom prst="rect">
            <a:avLst/>
          </a:prstGeom>
          <a:solidFill>
            <a:srgbClr val="FF5844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0564E"/>
              </a:solidFill>
            </a:endParaRPr>
          </a:p>
        </p:txBody>
      </p:sp>
      <p:sp>
        <p:nvSpPr>
          <p:cNvPr id="201731" name="矩形 7"/>
          <p:cNvSpPr>
            <a:spLocks noChangeArrowheads="1"/>
          </p:cNvSpPr>
          <p:nvPr/>
        </p:nvSpPr>
        <p:spPr bwMode="auto">
          <a:xfrm>
            <a:off x="563563" y="274638"/>
            <a:ext cx="152400" cy="538162"/>
          </a:xfrm>
          <a:prstGeom prst="rect">
            <a:avLst/>
          </a:prstGeom>
          <a:solidFill>
            <a:srgbClr val="FF5844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0564E"/>
              </a:solidFill>
            </a:endParaRPr>
          </a:p>
        </p:txBody>
      </p:sp>
      <p:sp>
        <p:nvSpPr>
          <p:cNvPr id="201732" name="文本框 1"/>
          <p:cNvSpPr txBox="1">
            <a:spLocks noChangeArrowheads="1"/>
          </p:cNvSpPr>
          <p:nvPr/>
        </p:nvSpPr>
        <p:spPr bwMode="auto">
          <a:xfrm>
            <a:off x="760412" y="228600"/>
            <a:ext cx="786484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二、原始凭证粘贴、排列举例</a:t>
            </a:r>
          </a:p>
        </p:txBody>
      </p:sp>
      <p:grpSp>
        <p:nvGrpSpPr>
          <p:cNvPr id="935" name="组合 934" hidden="1"/>
          <p:cNvGrpSpPr/>
          <p:nvPr/>
        </p:nvGrpSpPr>
        <p:grpSpPr>
          <a:xfrm>
            <a:off x="3679828" y="2903877"/>
            <a:ext cx="4404222" cy="2774852"/>
            <a:chOff x="6981706" y="255386"/>
            <a:chExt cx="4404222" cy="2774852"/>
          </a:xfrm>
        </p:grpSpPr>
        <p:sp>
          <p:nvSpPr>
            <p:cNvPr id="936" name="TextBox 21"/>
            <p:cNvSpPr txBox="1">
              <a:spLocks noChangeArrowheads="1"/>
            </p:cNvSpPr>
            <p:nvPr/>
          </p:nvSpPr>
          <p:spPr bwMode="auto">
            <a:xfrm>
              <a:off x="6981706" y="292275"/>
              <a:ext cx="4320000" cy="27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  <a:p>
              <a:pPr eaLnBrk="1" hangingPunct="1"/>
              <a:endParaRPr lang="en-US" altLang="zh-CN"/>
            </a:p>
          </p:txBody>
        </p:sp>
        <p:grpSp>
          <p:nvGrpSpPr>
            <p:cNvPr id="937" name="组合 20"/>
            <p:cNvGrpSpPr>
              <a:grpSpLocks/>
            </p:cNvGrpSpPr>
            <p:nvPr/>
          </p:nvGrpSpPr>
          <p:grpSpPr bwMode="auto">
            <a:xfrm>
              <a:off x="6981706" y="255386"/>
              <a:ext cx="4404222" cy="2774852"/>
              <a:chOff x="3198994" y="2849743"/>
              <a:chExt cx="4613367" cy="3214581"/>
            </a:xfrm>
          </p:grpSpPr>
          <p:sp>
            <p:nvSpPr>
              <p:cNvPr id="938" name="TextBox 81"/>
              <p:cNvSpPr txBox="1">
                <a:spLocks noChangeArrowheads="1"/>
              </p:cNvSpPr>
              <p:nvPr/>
            </p:nvSpPr>
            <p:spPr bwMode="auto">
              <a:xfrm>
                <a:off x="3198994" y="2849743"/>
                <a:ext cx="4325334" cy="4278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1">
                    <a:solidFill>
                      <a:srgbClr val="FF0000"/>
                    </a:solidFill>
                  </a:rPr>
                  <a:t>J051026</a:t>
                </a:r>
                <a:r>
                  <a:rPr lang="en-US" altLang="zh-CN"/>
                  <a:t>                              </a:t>
                </a:r>
                <a:r>
                  <a:rPr lang="zh-CN" altLang="en-US"/>
                  <a:t>检票：</a:t>
                </a:r>
                <a:r>
                  <a:rPr lang="en-US" altLang="zh-CN"/>
                  <a:t>23 A</a:t>
                </a:r>
                <a:endParaRPr lang="zh-CN" altLang="en-US"/>
              </a:p>
            </p:txBody>
          </p:sp>
          <p:grpSp>
            <p:nvGrpSpPr>
              <p:cNvPr id="939" name="组合 36"/>
              <p:cNvGrpSpPr>
                <a:grpSpLocks/>
              </p:cNvGrpSpPr>
              <p:nvPr/>
            </p:nvGrpSpPr>
            <p:grpSpPr bwMode="auto">
              <a:xfrm>
                <a:off x="3332863" y="3192721"/>
                <a:ext cx="4047450" cy="463516"/>
                <a:chOff x="2339292" y="2771636"/>
                <a:chExt cx="4228679" cy="474023"/>
              </a:xfrm>
            </p:grpSpPr>
            <p:sp>
              <p:nvSpPr>
                <p:cNvPr id="946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2339292" y="2771636"/>
                  <a:ext cx="4228679" cy="4740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贵阳北</a:t>
                  </a:r>
                  <a:r>
                    <a:rPr lang="zh-CN" altLang="en-US" sz="20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</a:t>
                  </a:r>
                  <a:r>
                    <a:rPr lang="zh-CN" altLang="en-US" sz="1400"/>
                    <a:t>站</a:t>
                  </a:r>
                  <a:r>
                    <a:rPr lang="en-US" altLang="zh-CN"/>
                    <a:t>       </a:t>
                  </a:r>
                  <a:r>
                    <a:rPr lang="en-US" altLang="zh-CN" sz="16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G 2122   </a:t>
                  </a:r>
                  <a:r>
                    <a:rPr lang="zh-CN" altLang="en-US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铜仁南</a:t>
                  </a:r>
                  <a:r>
                    <a:rPr lang="zh-CN" altLang="en-US" sz="200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</a:t>
                  </a:r>
                  <a:r>
                    <a:rPr lang="zh-CN" altLang="en-US" sz="1600"/>
                    <a:t>站</a:t>
                  </a:r>
                </a:p>
              </p:txBody>
            </p:sp>
            <p:cxnSp>
              <p:nvCxnSpPr>
                <p:cNvPr id="947" name="直接箭头连接符 946"/>
                <p:cNvCxnSpPr/>
                <p:nvPr/>
              </p:nvCxnSpPr>
              <p:spPr>
                <a:xfrm>
                  <a:off x="4104101" y="3214567"/>
                  <a:ext cx="865197" cy="0"/>
                </a:xfrm>
                <a:prstGeom prst="straightConnector1">
                  <a:avLst/>
                </a:prstGeom>
                <a:ln w="31750">
                  <a:solidFill>
                    <a:schemeClr val="tx1"/>
                  </a:solidFill>
                  <a:tailEnd type="stealt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40" name="TextBox 83"/>
              <p:cNvSpPr txBox="1">
                <a:spLocks noChangeArrowheads="1"/>
              </p:cNvSpPr>
              <p:nvPr/>
            </p:nvSpPr>
            <p:spPr bwMode="auto">
              <a:xfrm>
                <a:off x="3333304" y="3573015"/>
                <a:ext cx="4479057" cy="356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Guiyangbei                   Tongrennan</a:t>
                </a:r>
                <a:endParaRPr lang="zh-CN" altLang="en-US" sz="14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</p:txBody>
          </p:sp>
          <p:sp>
            <p:nvSpPr>
              <p:cNvPr id="941" name="TextBox 84"/>
              <p:cNvSpPr txBox="1">
                <a:spLocks noChangeArrowheads="1"/>
              </p:cNvSpPr>
              <p:nvPr/>
            </p:nvSpPr>
            <p:spPr bwMode="auto">
              <a:xfrm>
                <a:off x="3211286" y="3835507"/>
                <a:ext cx="4469402" cy="962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2017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年</a:t>
                </a:r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06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月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15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日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14:47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开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09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车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11D</a:t>
                </a:r>
                <a:r>
                  <a:rPr lang="en-US" altLang="zh-CN">
                    <a:latin typeface="BatangChe" panose="02030609000101010101" pitchFamily="49" charset="-127"/>
                    <a:ea typeface="BatangChe" panose="02030609000101010101" pitchFamily="49" charset="-127"/>
                  </a:rPr>
                  <a:t> </a:t>
                </a:r>
                <a:r>
                  <a:rPr lang="zh-CN" altLang="en-US" sz="14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号</a:t>
                </a:r>
                <a:endParaRPr lang="en-US" altLang="zh-CN" sz="14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  <a:p>
                <a:pPr eaLnBrk="1" hangingPunct="1"/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￥ </a:t>
                </a:r>
                <a:r>
                  <a:rPr lang="en-US" altLang="zh-CN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122.5</a:t>
                </a:r>
                <a:r>
                  <a:rPr lang="zh-CN" altLang="en-US" sz="1600">
                    <a:latin typeface="BatangChe" panose="02030609000101010101" pitchFamily="49" charset="-127"/>
                    <a:ea typeface="BatangChe" panose="02030609000101010101" pitchFamily="49" charset="-127"/>
                  </a:rPr>
                  <a:t>元         网           二等座</a:t>
                </a:r>
                <a:endParaRPr lang="en-US" altLang="zh-CN" sz="1600">
                  <a:latin typeface="BatangChe" panose="02030609000101010101" pitchFamily="49" charset="-127"/>
                  <a:ea typeface="BatangChe" panose="02030609000101010101" pitchFamily="49" charset="-127"/>
                </a:endParaRPr>
              </a:p>
              <a:p>
                <a:pPr eaLnBrk="1" hangingPunct="1"/>
                <a:r>
                  <a:rPr lang="zh-CN" altLang="en-US" sz="1400">
                    <a:latin typeface="新宋体" panose="02010609030101010101" pitchFamily="49" charset="-122"/>
                    <a:ea typeface="新宋体" panose="02010609030101010101" pitchFamily="49" charset="-122"/>
                  </a:rPr>
                  <a:t>限乘当日当次车</a:t>
                </a:r>
              </a:p>
            </p:txBody>
          </p:sp>
          <p:sp>
            <p:nvSpPr>
              <p:cNvPr id="942" name="TextBox 209"/>
              <p:cNvSpPr txBox="1"/>
              <p:nvPr/>
            </p:nvSpPr>
            <p:spPr bwMode="auto">
              <a:xfrm>
                <a:off x="3266030" y="4710882"/>
                <a:ext cx="3239302" cy="39172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1600" dirty="0">
                    <a:latin typeface="+mn-ea"/>
                    <a:ea typeface="+mn-ea"/>
                  </a:rPr>
                  <a:t>6221211998</a:t>
                </a:r>
                <a:r>
                  <a:rPr lang="zh-CN" altLang="en-US" sz="1600" dirty="0">
                    <a:latin typeface="+mn-ea"/>
                    <a:ea typeface="+mn-ea"/>
                  </a:rPr>
                  <a:t>****</a:t>
                </a:r>
                <a:r>
                  <a:rPr lang="en-US" altLang="zh-CN" sz="1600" dirty="0">
                    <a:latin typeface="+mn-ea"/>
                    <a:ea typeface="+mn-ea"/>
                  </a:rPr>
                  <a:t>5887   </a:t>
                </a:r>
                <a:r>
                  <a:rPr lang="zh-CN" altLang="en-US" sz="1600" dirty="0">
                    <a:latin typeface="+mn-ea"/>
                    <a:ea typeface="+mn-ea"/>
                  </a:rPr>
                  <a:t>周小艳</a:t>
                </a:r>
              </a:p>
            </p:txBody>
          </p:sp>
          <p:sp>
            <p:nvSpPr>
              <p:cNvPr id="943" name="TextBox 210"/>
              <p:cNvSpPr txBox="1"/>
              <p:nvPr/>
            </p:nvSpPr>
            <p:spPr bwMode="auto">
              <a:xfrm>
                <a:off x="3332546" y="5034558"/>
                <a:ext cx="3121238" cy="60613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  <a:prstDash val="sysDash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买票请到</a:t>
                </a: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12306   </a:t>
                </a: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发货请到 </a:t>
                </a: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95306</a:t>
                </a:r>
              </a:p>
              <a:p>
                <a:pPr>
                  <a:defRPr/>
                </a:pPr>
                <a:r>
                  <a:rPr lang="en-US" altLang="zh-CN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      </a:t>
                </a:r>
                <a:r>
                  <a:rPr lang="zh-CN" altLang="en-US" sz="14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中国铁路祝你旅途愉快</a:t>
                </a:r>
              </a:p>
            </p:txBody>
          </p:sp>
          <p:sp>
            <p:nvSpPr>
              <p:cNvPr id="944" name="TextBox 211"/>
              <p:cNvSpPr txBox="1"/>
              <p:nvPr/>
            </p:nvSpPr>
            <p:spPr bwMode="auto">
              <a:xfrm>
                <a:off x="3203999" y="5707774"/>
                <a:ext cx="4536353" cy="356550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1400" dirty="0">
                    <a:latin typeface="+mn-ea"/>
                    <a:ea typeface="+mn-ea"/>
                  </a:rPr>
                  <a:t>474833102210808J051026  </a:t>
                </a:r>
                <a:r>
                  <a:rPr lang="zh-CN" altLang="en-US" sz="1400" dirty="0">
                    <a:latin typeface="+mn-ea"/>
                    <a:ea typeface="+mn-ea"/>
                  </a:rPr>
                  <a:t>贵阳北站售</a:t>
                </a:r>
              </a:p>
            </p:txBody>
          </p:sp>
          <p:sp>
            <p:nvSpPr>
              <p:cNvPr id="945" name="矩形 944"/>
              <p:cNvSpPr/>
              <p:nvPr/>
            </p:nvSpPr>
            <p:spPr bwMode="auto">
              <a:xfrm>
                <a:off x="6623398" y="4681457"/>
                <a:ext cx="897959" cy="774249"/>
              </a:xfrm>
              <a:prstGeom prst="rect">
                <a:avLst/>
              </a:prstGeom>
              <a:blipFill>
                <a:blip r:embed="rId3" cstate="print">
                  <a:biLevel thresh="50000"/>
                </a:blip>
                <a:tile tx="0" ty="0" sx="100000" sy="100000" flip="none" algn="tl"/>
              </a:blip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3118225" y="1227450"/>
            <a:ext cx="5202405" cy="7325082"/>
            <a:chOff x="3118225" y="1227450"/>
            <a:chExt cx="5202405" cy="7325082"/>
          </a:xfrm>
        </p:grpSpPr>
        <p:sp>
          <p:nvSpPr>
            <p:cNvPr id="21" name="TextBox 4050"/>
            <p:cNvSpPr txBox="1"/>
            <p:nvPr/>
          </p:nvSpPr>
          <p:spPr bwMode="auto">
            <a:xfrm>
              <a:off x="3128613" y="1227450"/>
              <a:ext cx="5192017" cy="732508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en-US" altLang="zh-CN" sz="2800" smtClean="0">
                <a:latin typeface="Arial" charset="0"/>
              </a:endParaRPr>
            </a:p>
            <a:p>
              <a:pPr algn="ctr">
                <a:defRPr/>
              </a:pPr>
              <a:r>
                <a:rPr lang="zh-CN" altLang="en-US" sz="2800" smtClean="0">
                  <a:latin typeface="Arial" charset="0"/>
                </a:rPr>
                <a:t>邀请函</a:t>
              </a:r>
              <a:endParaRPr lang="en-US" altLang="zh-CN" sz="2800" dirty="0">
                <a:latin typeface="Arial" charset="0"/>
              </a:endParaRPr>
            </a:p>
            <a:p>
              <a:pPr>
                <a:defRPr/>
              </a:pPr>
              <a:r>
                <a:rPr lang="en-US" altLang="zh-CN" dirty="0">
                  <a:latin typeface="Arial" charset="0"/>
                </a:rPr>
                <a:t>    </a:t>
              </a:r>
            </a:p>
            <a:p>
              <a:pPr>
                <a:defRPr/>
              </a:pPr>
              <a:r>
                <a:rPr lang="en-US" altLang="zh-CN">
                  <a:latin typeface="Arial" charset="0"/>
                </a:rPr>
                <a:t>     </a:t>
              </a:r>
              <a:r>
                <a:rPr lang="en-US" altLang="zh-CN" smtClean="0">
                  <a:latin typeface="Arial" charset="0"/>
                </a:rPr>
                <a:t>XX</a:t>
              </a:r>
              <a:r>
                <a:rPr lang="zh-CN" altLang="en-US" smtClean="0">
                  <a:latin typeface="Arial" charset="0"/>
                </a:rPr>
                <a:t>职业</a:t>
              </a:r>
              <a:r>
                <a:rPr lang="zh-CN" altLang="en-US" dirty="0">
                  <a:latin typeface="Arial" charset="0"/>
                </a:rPr>
                <a:t>技术学院</a:t>
              </a:r>
              <a:endParaRPr lang="en-US" altLang="zh-CN" dirty="0">
                <a:latin typeface="Arial" charset="0"/>
              </a:endParaRPr>
            </a:p>
            <a:p>
              <a:pPr>
                <a:defRPr/>
              </a:pPr>
              <a:r>
                <a:rPr lang="en-US" altLang="zh-CN" dirty="0">
                  <a:latin typeface="Arial" charset="0"/>
                </a:rPr>
                <a:t>              </a:t>
              </a:r>
              <a:r>
                <a:rPr lang="zh-CN" altLang="en-US" dirty="0">
                  <a:latin typeface="Arial" charset="0"/>
                </a:rPr>
                <a:t>为贯彻落实</a:t>
              </a:r>
              <a:r>
                <a:rPr lang="en-US" altLang="zh-CN" dirty="0">
                  <a:latin typeface="Arial" charset="0"/>
                </a:rPr>
                <a:t>《</a:t>
              </a:r>
              <a:r>
                <a:rPr lang="zh-CN" altLang="en-US" dirty="0">
                  <a:latin typeface="Arial" charset="0"/>
                </a:rPr>
                <a:t>关于全面提高高等教育质量的若干意见</a:t>
              </a:r>
              <a:r>
                <a:rPr lang="en-US" altLang="zh-CN" dirty="0">
                  <a:latin typeface="Arial" charset="0"/>
                </a:rPr>
                <a:t>》</a:t>
              </a:r>
              <a:r>
                <a:rPr lang="zh-CN" altLang="en-US" dirty="0">
                  <a:latin typeface="Arial" charset="0"/>
                </a:rPr>
                <a:t>、</a:t>
              </a:r>
              <a:endParaRPr lang="en-US" altLang="zh-CN" dirty="0">
                <a:latin typeface="Arial" charset="0"/>
              </a:endParaRPr>
            </a:p>
            <a:p>
              <a:pPr>
                <a:defRPr/>
              </a:pPr>
              <a:r>
                <a:rPr lang="en-US" altLang="zh-CN" dirty="0">
                  <a:latin typeface="Arial" charset="0"/>
                </a:rPr>
                <a:t>     《</a:t>
              </a:r>
              <a:r>
                <a:rPr lang="zh-CN" altLang="en-US" dirty="0">
                  <a:latin typeface="Arial" charset="0"/>
                </a:rPr>
                <a:t>高等学校创新能力提升计划</a:t>
              </a:r>
              <a:r>
                <a:rPr lang="en-US" altLang="zh-CN" dirty="0">
                  <a:latin typeface="Arial" charset="0"/>
                </a:rPr>
                <a:t>》</a:t>
              </a:r>
              <a:r>
                <a:rPr lang="zh-CN" altLang="en-US" dirty="0">
                  <a:latin typeface="Arial" charset="0"/>
                </a:rPr>
                <a:t>文件精神，促进全国高 职院校</a:t>
              </a:r>
              <a:endParaRPr lang="en-US" altLang="zh-CN" dirty="0">
                <a:latin typeface="Arial" charset="0"/>
              </a:endParaRPr>
            </a:p>
            <a:p>
              <a:pPr>
                <a:defRPr/>
              </a:pPr>
              <a:r>
                <a:rPr lang="zh-CN" altLang="en-US" smtClean="0">
                  <a:latin typeface="Arial" charset="0"/>
                </a:rPr>
                <a:t>      的</a:t>
              </a:r>
              <a:r>
                <a:rPr lang="zh-CN" altLang="en-US">
                  <a:latin typeface="Arial" charset="0"/>
                </a:rPr>
                <a:t>发展</a:t>
              </a:r>
              <a:r>
                <a:rPr lang="zh-CN" altLang="en-US" smtClean="0">
                  <a:latin typeface="Arial" charset="0"/>
                </a:rPr>
                <a:t>，推动与教学方式改革，促进</a:t>
              </a:r>
              <a:r>
                <a:rPr lang="zh-CN" altLang="en-US">
                  <a:latin typeface="Arial" charset="0"/>
                </a:rPr>
                <a:t>各</a:t>
              </a:r>
              <a:r>
                <a:rPr lang="zh-CN" altLang="en-US" smtClean="0">
                  <a:latin typeface="Arial" charset="0"/>
                </a:rPr>
                <a:t>高校教学</a:t>
              </a:r>
              <a:r>
                <a:rPr lang="zh-CN" altLang="en-US" dirty="0">
                  <a:latin typeface="Arial" charset="0"/>
                </a:rPr>
                <a:t>改革经验的</a:t>
              </a:r>
              <a:r>
                <a:rPr lang="zh-CN" altLang="en-US">
                  <a:latin typeface="Arial" charset="0"/>
                </a:rPr>
                <a:t>学习</a:t>
              </a:r>
              <a:r>
                <a:rPr lang="zh-CN" altLang="en-US" smtClean="0">
                  <a:latin typeface="Arial" charset="0"/>
                </a:rPr>
                <a:t>与        交流</a:t>
              </a:r>
              <a:r>
                <a:rPr lang="zh-CN" altLang="en-US" dirty="0">
                  <a:latin typeface="Arial" charset="0"/>
                </a:rPr>
                <a:t>，提高</a:t>
              </a:r>
              <a:r>
                <a:rPr lang="zh-CN" altLang="en-US">
                  <a:latin typeface="Arial" charset="0"/>
                </a:rPr>
                <a:t>高职</a:t>
              </a:r>
              <a:r>
                <a:rPr lang="zh-CN" altLang="en-US" smtClean="0">
                  <a:latin typeface="Arial" charset="0"/>
                </a:rPr>
                <a:t>院校信息化教学新</a:t>
              </a:r>
              <a:r>
                <a:rPr lang="zh-CN" altLang="en-US" dirty="0">
                  <a:latin typeface="Arial" charset="0"/>
                </a:rPr>
                <a:t>能力，以适应信息化时代</a:t>
              </a:r>
              <a:r>
                <a:rPr lang="zh-CN" altLang="en-US">
                  <a:latin typeface="Arial" charset="0"/>
                </a:rPr>
                <a:t>背景</a:t>
              </a:r>
              <a:r>
                <a:rPr lang="zh-CN" altLang="en-US" smtClean="0">
                  <a:latin typeface="Arial" charset="0"/>
                </a:rPr>
                <a:t>下的</a:t>
              </a:r>
              <a:r>
                <a:rPr lang="zh-CN" altLang="en-US" dirty="0">
                  <a:latin typeface="Arial" charset="0"/>
                </a:rPr>
                <a:t>发展，</a:t>
              </a:r>
              <a:r>
                <a:rPr lang="zh-CN" altLang="en-US">
                  <a:latin typeface="Arial" charset="0"/>
                </a:rPr>
                <a:t>特</a:t>
              </a:r>
              <a:r>
                <a:rPr lang="zh-CN" altLang="en-US" smtClean="0">
                  <a:latin typeface="Arial" charset="0"/>
                </a:rPr>
                <a:t>举办</a:t>
              </a:r>
              <a:r>
                <a:rPr lang="zh-CN" altLang="en-US">
                  <a:latin typeface="Arial" charset="0"/>
                </a:rPr>
                <a:t>职业院校信息化</a:t>
              </a:r>
              <a:r>
                <a:rPr lang="zh-CN" altLang="en-US" smtClean="0">
                  <a:latin typeface="Arial" charset="0"/>
                </a:rPr>
                <a:t>教学交流会，</a:t>
              </a:r>
              <a:r>
                <a:rPr lang="zh-CN" altLang="en-US" dirty="0">
                  <a:latin typeface="Arial" charset="0"/>
                </a:rPr>
                <a:t>特邀请你院参加本</a:t>
              </a:r>
              <a:r>
                <a:rPr lang="zh-CN" altLang="en-US">
                  <a:latin typeface="Arial" charset="0"/>
                </a:rPr>
                <a:t>次</a:t>
              </a:r>
              <a:r>
                <a:rPr lang="zh-CN" altLang="en-US" smtClean="0">
                  <a:latin typeface="Arial" charset="0"/>
                </a:rPr>
                <a:t>大</a:t>
              </a:r>
              <a:r>
                <a:rPr lang="zh-CN" altLang="en-US">
                  <a:latin typeface="Arial" charset="0"/>
                </a:rPr>
                <a:t>会</a:t>
              </a:r>
              <a:r>
                <a:rPr lang="zh-CN" altLang="en-US" smtClean="0">
                  <a:latin typeface="Arial" charset="0"/>
                </a:rPr>
                <a:t>。 </a:t>
              </a:r>
              <a:endParaRPr lang="en-US" altLang="zh-CN" dirty="0">
                <a:latin typeface="Arial" charset="0"/>
              </a:endParaRPr>
            </a:p>
            <a:p>
              <a:pPr>
                <a:defRPr/>
              </a:pPr>
              <a:r>
                <a:rPr lang="en-US" altLang="zh-CN">
                  <a:latin typeface="Arial" charset="0"/>
                </a:rPr>
                <a:t>              </a:t>
              </a:r>
              <a:r>
                <a:rPr lang="zh-CN" altLang="en-US" smtClean="0">
                  <a:latin typeface="Arial" charset="0"/>
                </a:rPr>
                <a:t>会议时间</a:t>
              </a:r>
              <a:r>
                <a:rPr lang="zh-CN" altLang="en-US" dirty="0">
                  <a:latin typeface="Arial" charset="0"/>
                </a:rPr>
                <a:t>：</a:t>
              </a:r>
              <a:r>
                <a:rPr lang="en-US" altLang="zh-CN" dirty="0">
                  <a:latin typeface="Arial" charset="0"/>
                </a:rPr>
                <a:t>2017</a:t>
              </a:r>
              <a:r>
                <a:rPr lang="zh-CN" altLang="en-US" dirty="0">
                  <a:latin typeface="Arial" charset="0"/>
                </a:rPr>
                <a:t>年</a:t>
              </a:r>
              <a:r>
                <a:rPr lang="en-US" altLang="zh-CN" dirty="0">
                  <a:latin typeface="Arial" charset="0"/>
                </a:rPr>
                <a:t>6</a:t>
              </a:r>
              <a:r>
                <a:rPr lang="zh-CN" altLang="en-US" dirty="0">
                  <a:latin typeface="Arial" charset="0"/>
                </a:rPr>
                <a:t>月</a:t>
              </a:r>
              <a:r>
                <a:rPr lang="en-US" altLang="zh-CN">
                  <a:latin typeface="Arial" charset="0"/>
                </a:rPr>
                <a:t>11</a:t>
              </a:r>
              <a:r>
                <a:rPr lang="zh-CN" altLang="en-US" smtClean="0">
                  <a:latin typeface="Arial" charset="0"/>
                </a:rPr>
                <a:t>日</a:t>
              </a:r>
              <a:endParaRPr lang="en-US" altLang="zh-CN" dirty="0">
                <a:latin typeface="Arial" charset="0"/>
              </a:endParaRPr>
            </a:p>
            <a:p>
              <a:pPr>
                <a:defRPr/>
              </a:pPr>
              <a:r>
                <a:rPr lang="zh-CN" altLang="en-US" smtClean="0">
                  <a:latin typeface="Arial" charset="0"/>
                </a:rPr>
                <a:t>             报道</a:t>
              </a:r>
              <a:r>
                <a:rPr lang="zh-CN" altLang="en-US">
                  <a:latin typeface="Arial" charset="0"/>
                </a:rPr>
                <a:t>地址</a:t>
              </a:r>
              <a:r>
                <a:rPr lang="zh-CN" altLang="en-US" smtClean="0">
                  <a:latin typeface="Arial" charset="0"/>
                </a:rPr>
                <a:t>：贵州交通职业技术学院      </a:t>
              </a:r>
              <a:endParaRPr lang="en-US" altLang="zh-CN" smtClean="0">
                <a:latin typeface="Arial" charset="0"/>
              </a:endParaRPr>
            </a:p>
            <a:p>
              <a:pPr>
                <a:defRPr/>
              </a:pPr>
              <a:r>
                <a:rPr lang="en-US" altLang="zh-CN">
                  <a:latin typeface="Arial" charset="0"/>
                </a:rPr>
                <a:t> </a:t>
              </a:r>
              <a:r>
                <a:rPr lang="en-US" altLang="zh-CN" smtClean="0">
                  <a:latin typeface="Arial" charset="0"/>
                </a:rPr>
                <a:t>       </a:t>
              </a:r>
              <a:r>
                <a:rPr lang="zh-CN" altLang="en-US" smtClean="0">
                  <a:latin typeface="Arial" charset="0"/>
                </a:rPr>
                <a:t>会议期间食宿自理</a:t>
              </a:r>
              <a:r>
                <a:rPr lang="zh-CN" altLang="en-US" dirty="0">
                  <a:latin typeface="Arial" charset="0"/>
                </a:rPr>
                <a:t>，</a:t>
              </a:r>
              <a:r>
                <a:rPr lang="zh-CN" altLang="en-US" smtClean="0">
                  <a:latin typeface="Arial" charset="0"/>
                </a:rPr>
                <a:t>可</a:t>
              </a:r>
              <a:r>
                <a:rPr lang="zh-CN" altLang="en-US" dirty="0">
                  <a:latin typeface="Arial" charset="0"/>
                </a:rPr>
                <a:t>提前</a:t>
              </a:r>
              <a:r>
                <a:rPr lang="en-US" altLang="zh-CN" dirty="0">
                  <a:latin typeface="Arial" charset="0"/>
                </a:rPr>
                <a:t>10</a:t>
              </a:r>
              <a:r>
                <a:rPr lang="zh-CN" altLang="en-US" dirty="0">
                  <a:latin typeface="Arial" charset="0"/>
                </a:rPr>
                <a:t>与竞赛组委会联系预定。</a:t>
              </a:r>
              <a:endParaRPr lang="en-US" altLang="zh-CN" dirty="0">
                <a:latin typeface="Arial" charset="0"/>
              </a:endParaRPr>
            </a:p>
            <a:p>
              <a:pPr>
                <a:defRPr/>
              </a:pPr>
              <a:r>
                <a:rPr lang="en-US" altLang="zh-CN" dirty="0">
                  <a:latin typeface="Arial" charset="0"/>
                </a:rPr>
                <a:t>               </a:t>
              </a:r>
              <a:r>
                <a:rPr lang="zh-CN" altLang="en-US" dirty="0">
                  <a:latin typeface="Arial" charset="0"/>
                </a:rPr>
                <a:t>联系电话：</a:t>
              </a:r>
              <a:r>
                <a:rPr lang="en-US" altLang="zh-CN" dirty="0">
                  <a:latin typeface="Arial" charset="0"/>
                </a:rPr>
                <a:t>0755 —  7269511  </a:t>
              </a:r>
              <a:r>
                <a:rPr lang="zh-CN" altLang="en-US" dirty="0">
                  <a:latin typeface="Arial" charset="0"/>
                </a:rPr>
                <a:t>王先生</a:t>
              </a:r>
              <a:endParaRPr lang="en-US" altLang="zh-CN" dirty="0">
                <a:latin typeface="Arial" charset="0"/>
              </a:endParaRPr>
            </a:p>
            <a:p>
              <a:pPr>
                <a:defRPr/>
              </a:pPr>
              <a:endParaRPr lang="en-US" altLang="zh-CN" dirty="0">
                <a:latin typeface="Arial" charset="0"/>
              </a:endParaRPr>
            </a:p>
            <a:p>
              <a:pPr>
                <a:defRPr/>
              </a:pPr>
              <a:r>
                <a:rPr lang="en-US" altLang="zh-CN">
                  <a:latin typeface="Arial" charset="0"/>
                </a:rPr>
                <a:t>                                                         </a:t>
              </a:r>
              <a:endParaRPr lang="en-US" altLang="zh-CN" smtClean="0">
                <a:latin typeface="Arial" charset="0"/>
              </a:endParaRPr>
            </a:p>
            <a:p>
              <a:pPr>
                <a:defRPr/>
              </a:pPr>
              <a:r>
                <a:rPr lang="en-US" altLang="zh-CN" smtClean="0">
                  <a:latin typeface="Arial" charset="0"/>
                </a:rPr>
                <a:t>     </a:t>
              </a:r>
              <a:r>
                <a:rPr lang="zh-CN" altLang="en-US" smtClean="0">
                  <a:latin typeface="Arial" charset="0"/>
                </a:rPr>
                <a:t>贵州交通职业技术学院</a:t>
              </a:r>
              <a:r>
                <a:rPr lang="en-US" altLang="zh-CN" smtClean="0">
                  <a:latin typeface="Arial" charset="0"/>
                </a:rPr>
                <a:t>     </a:t>
              </a:r>
              <a:endParaRPr lang="en-US" altLang="zh-CN" dirty="0">
                <a:latin typeface="Arial" charset="0"/>
              </a:endParaRPr>
            </a:p>
            <a:p>
              <a:pPr>
                <a:defRPr/>
              </a:pPr>
              <a:r>
                <a:rPr lang="en-US" altLang="zh-CN">
                  <a:latin typeface="Arial" charset="0"/>
                </a:rPr>
                <a:t>                                                                          </a:t>
              </a:r>
              <a:r>
                <a:rPr lang="en-US" altLang="zh-CN" smtClean="0">
                  <a:latin typeface="Arial" charset="0"/>
                </a:rPr>
                <a:t>            </a:t>
              </a:r>
            </a:p>
            <a:p>
              <a:pPr>
                <a:defRPr/>
              </a:pPr>
              <a:r>
                <a:rPr lang="en-US" altLang="zh-CN">
                  <a:latin typeface="Arial" charset="0"/>
                </a:rPr>
                <a:t> </a:t>
              </a:r>
              <a:r>
                <a:rPr lang="en-US" altLang="zh-CN" smtClean="0">
                  <a:latin typeface="Arial" charset="0"/>
                </a:rPr>
                <a:t>       2017</a:t>
              </a:r>
              <a:r>
                <a:rPr lang="zh-CN" altLang="en-US" smtClean="0">
                  <a:latin typeface="Arial" charset="0"/>
                </a:rPr>
                <a:t>年</a:t>
              </a:r>
              <a:r>
                <a:rPr lang="en-US" altLang="zh-CN">
                  <a:latin typeface="Arial" charset="0"/>
                </a:rPr>
                <a:t>5</a:t>
              </a:r>
              <a:r>
                <a:rPr lang="zh-CN" altLang="en-US" smtClean="0">
                  <a:latin typeface="Arial" charset="0"/>
                </a:rPr>
                <a:t>月</a:t>
              </a:r>
              <a:r>
                <a:rPr lang="en-US" altLang="zh-CN" dirty="0">
                  <a:latin typeface="Arial" charset="0"/>
                </a:rPr>
                <a:t>5</a:t>
              </a:r>
              <a:r>
                <a:rPr lang="zh-CN" altLang="en-US" dirty="0">
                  <a:latin typeface="Arial" charset="0"/>
                </a:rPr>
                <a:t>日</a:t>
              </a:r>
              <a:endParaRPr lang="en-US" altLang="zh-CN" dirty="0">
                <a:latin typeface="Arial" charset="0"/>
              </a:endParaRPr>
            </a:p>
            <a:p>
              <a:pPr>
                <a:defRPr/>
              </a:pPr>
              <a:endParaRPr lang="en-US" altLang="zh-CN" dirty="0">
                <a:latin typeface="Arial" charset="0"/>
              </a:endParaRPr>
            </a:p>
            <a:p>
              <a:pPr>
                <a:defRPr/>
              </a:pPr>
              <a:r>
                <a:rPr lang="en-US" altLang="zh-CN" dirty="0">
                  <a:latin typeface="Arial" charset="0"/>
                </a:rPr>
                <a:t>                   </a:t>
              </a:r>
              <a:endParaRPr lang="zh-CN" altLang="en-US" dirty="0">
                <a:latin typeface="Arial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118225" y="1241458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ker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出差事由相关文件</a:t>
              </a:r>
              <a:endParaRPr lang="zh-CN" altLang="en-US" b="1">
                <a:solidFill>
                  <a:srgbClr val="FF0000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078994" y="1227450"/>
            <a:ext cx="5241636" cy="6789555"/>
            <a:chOff x="-990142" y="5650594"/>
            <a:chExt cx="5241636" cy="678955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990142" y="5650594"/>
              <a:ext cx="5241636" cy="6789555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544348" y="8220561"/>
              <a:ext cx="223651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ker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出差</a:t>
              </a:r>
              <a:r>
                <a:rPr lang="zh-CN" altLang="en-US" sz="3200" b="1" kern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审批单</a:t>
              </a:r>
              <a:endParaRPr lang="zh-CN" altLang="en-US" sz="32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078994" y="1212701"/>
            <a:ext cx="5219894" cy="3184364"/>
            <a:chOff x="7918951" y="4532110"/>
            <a:chExt cx="5219894" cy="318436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918951" y="4532110"/>
              <a:ext cx="5219894" cy="3184364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9110910" y="7091627"/>
              <a:ext cx="26981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ker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粘贴的原始凭证</a:t>
              </a:r>
              <a:endParaRPr lang="zh-CN" altLang="en-US" sz="28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052539" y="1225487"/>
            <a:ext cx="5272804" cy="3242550"/>
            <a:chOff x="12494846" y="2505011"/>
            <a:chExt cx="5272804" cy="324255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494846" y="2505011"/>
              <a:ext cx="5272804" cy="3242550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13952003" y="4672996"/>
              <a:ext cx="23391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ker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差旅费报销</a:t>
              </a:r>
              <a:r>
                <a:rPr lang="zh-CN" altLang="en-US" sz="2800" b="1" kern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</a:t>
              </a:r>
              <a:endParaRPr lang="zh-CN" altLang="en-US" sz="28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092932" y="1220263"/>
            <a:ext cx="5192017" cy="6858000"/>
            <a:chOff x="-4040042" y="692661"/>
            <a:chExt cx="5192017" cy="685800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-4040042" y="692661"/>
              <a:ext cx="5192017" cy="6858000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-2898667" y="2803023"/>
              <a:ext cx="223651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ker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报销签审</a:t>
              </a:r>
              <a:r>
                <a:rPr lang="zh-CN" altLang="en-US" sz="3200" b="1" kern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</a:t>
              </a:r>
              <a:endParaRPr lang="zh-CN" altLang="en-US" sz="320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6912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0706" name="组合 59"/>
          <p:cNvGrpSpPr>
            <a:grpSpLocks/>
          </p:cNvGrpSpPr>
          <p:nvPr/>
        </p:nvGrpSpPr>
        <p:grpSpPr bwMode="auto">
          <a:xfrm>
            <a:off x="-95250" y="274638"/>
            <a:ext cx="5721350" cy="6570662"/>
            <a:chOff x="0" y="0"/>
            <a:chExt cx="5721848" cy="6569912"/>
          </a:xfrm>
        </p:grpSpPr>
        <p:sp>
          <p:nvSpPr>
            <p:cNvPr id="200736" name="任意多边形 60"/>
            <p:cNvSpPr>
              <a:spLocks/>
            </p:cNvSpPr>
            <p:nvPr/>
          </p:nvSpPr>
          <p:spPr bwMode="auto">
            <a:xfrm rot="10800000">
              <a:off x="95238" y="752328"/>
              <a:ext cx="5626610" cy="5817584"/>
            </a:xfrm>
            <a:custGeom>
              <a:avLst/>
              <a:gdLst>
                <a:gd name="T0" fmla="*/ 5626610 w 5626610"/>
                <a:gd name="T1" fmla="*/ 5817584 h 5817584"/>
                <a:gd name="T2" fmla="*/ 0 w 5626610"/>
                <a:gd name="T3" fmla="*/ 5817584 h 5817584"/>
                <a:gd name="T4" fmla="*/ 3374199 w 5626610"/>
                <a:gd name="T5" fmla="*/ 0 h 5817584"/>
                <a:gd name="T6" fmla="*/ 5626610 w 5626610"/>
                <a:gd name="T7" fmla="*/ 3883468 h 5817584"/>
                <a:gd name="T8" fmla="*/ 5626610 w 5626610"/>
                <a:gd name="T9" fmla="*/ 5817584 h 58175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26610"/>
                <a:gd name="T16" fmla="*/ 0 h 5817584"/>
                <a:gd name="T17" fmla="*/ 5626610 w 5626610"/>
                <a:gd name="T18" fmla="*/ 5817584 h 58175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26610" h="5817584">
                  <a:moveTo>
                    <a:pt x="5626610" y="5817584"/>
                  </a:moveTo>
                  <a:lnTo>
                    <a:pt x="0" y="5817584"/>
                  </a:lnTo>
                  <a:lnTo>
                    <a:pt x="3374199" y="0"/>
                  </a:lnTo>
                  <a:lnTo>
                    <a:pt x="5626610" y="3883468"/>
                  </a:lnTo>
                  <a:lnTo>
                    <a:pt x="5626610" y="5817584"/>
                  </a:lnTo>
                  <a:close/>
                </a:path>
              </a:pathLst>
            </a:custGeom>
            <a:solidFill>
              <a:srgbClr val="FF5844">
                <a:alpha val="74901"/>
              </a:srgb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0737" name="任意多边形 61"/>
            <p:cNvSpPr>
              <a:spLocks/>
            </p:cNvSpPr>
            <p:nvPr/>
          </p:nvSpPr>
          <p:spPr bwMode="auto">
            <a:xfrm rot="10800000">
              <a:off x="95238" y="0"/>
              <a:ext cx="4107004" cy="3986911"/>
            </a:xfrm>
            <a:custGeom>
              <a:avLst/>
              <a:gdLst>
                <a:gd name="T0" fmla="*/ 4107004 w 4107004"/>
                <a:gd name="T1" fmla="*/ 3986911 h 3986911"/>
                <a:gd name="T2" fmla="*/ 0 w 4107004"/>
                <a:gd name="T3" fmla="*/ 3986911 h 3986911"/>
                <a:gd name="T4" fmla="*/ 2312408 w 4107004"/>
                <a:gd name="T5" fmla="*/ 0 h 3986911"/>
                <a:gd name="T6" fmla="*/ 4107004 w 4107004"/>
                <a:gd name="T7" fmla="*/ 3094131 h 3986911"/>
                <a:gd name="T8" fmla="*/ 4107004 w 4107004"/>
                <a:gd name="T9" fmla="*/ 3986911 h 39869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07004"/>
                <a:gd name="T16" fmla="*/ 0 h 3986911"/>
                <a:gd name="T17" fmla="*/ 4107004 w 4107004"/>
                <a:gd name="T18" fmla="*/ 3986911 h 39869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07004" h="3986911">
                  <a:moveTo>
                    <a:pt x="4107004" y="3986911"/>
                  </a:moveTo>
                  <a:lnTo>
                    <a:pt x="0" y="3986911"/>
                  </a:lnTo>
                  <a:lnTo>
                    <a:pt x="2312409" y="0"/>
                  </a:lnTo>
                  <a:lnTo>
                    <a:pt x="4107004" y="3094130"/>
                  </a:lnTo>
                  <a:lnTo>
                    <a:pt x="4107004" y="3986911"/>
                  </a:lnTo>
                  <a:close/>
                </a:path>
              </a:pathLst>
            </a:custGeom>
            <a:solidFill>
              <a:srgbClr val="00CFAD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0738" name="椭圆 62"/>
            <p:cNvSpPr>
              <a:spLocks noChangeArrowheads="1"/>
            </p:cNvSpPr>
            <p:nvPr/>
          </p:nvSpPr>
          <p:spPr bwMode="auto">
            <a:xfrm>
              <a:off x="2475669" y="2311089"/>
              <a:ext cx="2336840" cy="2336840"/>
            </a:xfrm>
            <a:prstGeom prst="ellipse">
              <a:avLst/>
            </a:prstGeom>
            <a:solidFill>
              <a:srgbClr val="F7B540">
                <a:alpha val="49019"/>
              </a:srgb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>
                <a:buFont typeface="Arial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200739" name="直接连接符 63"/>
            <p:cNvCxnSpPr>
              <a:cxnSpLocks noChangeShapeType="1"/>
            </p:cNvCxnSpPr>
            <p:nvPr/>
          </p:nvCxnSpPr>
          <p:spPr bwMode="auto">
            <a:xfrm flipH="1">
              <a:off x="3644089" y="152808"/>
              <a:ext cx="1449120" cy="2484868"/>
            </a:xfrm>
            <a:prstGeom prst="line">
              <a:avLst/>
            </a:prstGeom>
            <a:noFill/>
            <a:ln w="28575">
              <a:solidFill>
                <a:srgbClr val="F7B540"/>
              </a:solidFill>
              <a:round/>
              <a:headEnd/>
              <a:tailEnd/>
            </a:ln>
          </p:spPr>
        </p:cxnSp>
        <p:cxnSp>
          <p:nvCxnSpPr>
            <p:cNvPr id="200740" name="直接连接符 64"/>
            <p:cNvCxnSpPr>
              <a:cxnSpLocks noChangeShapeType="1"/>
            </p:cNvCxnSpPr>
            <p:nvPr/>
          </p:nvCxnSpPr>
          <p:spPr bwMode="auto">
            <a:xfrm flipH="1">
              <a:off x="0" y="3661120"/>
              <a:ext cx="1449120" cy="2484868"/>
            </a:xfrm>
            <a:prstGeom prst="line">
              <a:avLst/>
            </a:prstGeom>
            <a:noFill/>
            <a:ln w="28575">
              <a:solidFill>
                <a:srgbClr val="FF5844"/>
              </a:solidFill>
              <a:round/>
              <a:headEnd/>
              <a:tailEnd/>
            </a:ln>
          </p:spPr>
        </p:cxnSp>
        <p:grpSp>
          <p:nvGrpSpPr>
            <p:cNvPr id="200741" name="组合 65"/>
            <p:cNvGrpSpPr>
              <a:grpSpLocks/>
            </p:cNvGrpSpPr>
            <p:nvPr/>
          </p:nvGrpSpPr>
          <p:grpSpPr bwMode="auto">
            <a:xfrm>
              <a:off x="1695907" y="3986912"/>
              <a:ext cx="397392" cy="912899"/>
              <a:chOff x="0" y="0"/>
              <a:chExt cx="397392" cy="912899"/>
            </a:xfrm>
          </p:grpSpPr>
          <p:sp>
            <p:nvSpPr>
              <p:cNvPr id="200743" name="等腰三角形 67"/>
              <p:cNvSpPr>
                <a:spLocks noChangeArrowheads="1"/>
              </p:cNvSpPr>
              <p:nvPr/>
            </p:nvSpPr>
            <p:spPr bwMode="auto">
              <a:xfrm rot="7212055">
                <a:off x="-106467" y="250852"/>
                <a:ext cx="754709" cy="253005"/>
              </a:xfrm>
              <a:prstGeom prst="triangle">
                <a:avLst>
                  <a:gd name="adj" fmla="val 50000"/>
                </a:avLst>
              </a:prstGeom>
              <a:solidFill>
                <a:srgbClr val="71C14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>
                  <a:buFont typeface="Arial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0744" name="等腰三角形 68"/>
              <p:cNvSpPr>
                <a:spLocks noChangeArrowheads="1"/>
              </p:cNvSpPr>
              <p:nvPr/>
            </p:nvSpPr>
            <p:spPr bwMode="auto">
              <a:xfrm rot="7212055">
                <a:off x="-192863" y="525517"/>
                <a:ext cx="580243" cy="194518"/>
              </a:xfrm>
              <a:prstGeom prst="triangle">
                <a:avLst>
                  <a:gd name="adj" fmla="val 50000"/>
                </a:avLst>
              </a:prstGeom>
              <a:solidFill>
                <a:srgbClr val="00B1D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>
                  <a:buFont typeface="Arial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00742" name="椭圆 66"/>
            <p:cNvSpPr>
              <a:spLocks noChangeArrowheads="1"/>
            </p:cNvSpPr>
            <p:nvPr/>
          </p:nvSpPr>
          <p:spPr bwMode="auto">
            <a:xfrm>
              <a:off x="2850216" y="901779"/>
              <a:ext cx="1034321" cy="1034321"/>
            </a:xfrm>
            <a:prstGeom prst="ellipse">
              <a:avLst/>
            </a:prstGeom>
            <a:solidFill>
              <a:srgbClr val="CBC5A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>
                <a:buFont typeface="Arial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00734" name="矩形 74"/>
          <p:cNvSpPr>
            <a:spLocks noChangeArrowheads="1"/>
          </p:cNvSpPr>
          <p:nvPr/>
        </p:nvSpPr>
        <p:spPr bwMode="auto">
          <a:xfrm>
            <a:off x="6752870" y="3453186"/>
            <a:ext cx="4800222" cy="61920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</p:spPr>
        <p:txBody>
          <a:bodyPr anchor="ctr" anchorCtr="0">
            <a:no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5844"/>
                </a:solidFill>
                <a:latin typeface="微软雅黑" pitchFamily="34" charset="-122"/>
                <a:ea typeface="微软雅黑" pitchFamily="34" charset="-122"/>
              </a:rPr>
              <a:t>原始凭证粘贴的目的、方法与</a:t>
            </a:r>
            <a:r>
              <a:rPr lang="zh-CN" altLang="en-US" sz="2400" b="1" smtClean="0">
                <a:solidFill>
                  <a:srgbClr val="FF5844"/>
                </a:solidFill>
                <a:latin typeface="微软雅黑" pitchFamily="34" charset="-122"/>
                <a:ea typeface="微软雅黑" pitchFamily="34" charset="-122"/>
              </a:rPr>
              <a:t>要求</a:t>
            </a:r>
            <a:endParaRPr lang="zh-CN" altLang="en-US" sz="2400" b="1">
              <a:solidFill>
                <a:srgbClr val="FF584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0732" name="矩形 72"/>
          <p:cNvSpPr>
            <a:spLocks noChangeArrowheads="1"/>
          </p:cNvSpPr>
          <p:nvPr/>
        </p:nvSpPr>
        <p:spPr bwMode="auto">
          <a:xfrm>
            <a:off x="5776091" y="3452796"/>
            <a:ext cx="826786" cy="619980"/>
          </a:xfrm>
          <a:prstGeom prst="rect">
            <a:avLst/>
          </a:prstGeom>
          <a:solidFill>
            <a:srgbClr val="FF5844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000" b="1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endParaRPr lang="zh-CN" altLang="en-US" sz="20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0730" name="矩形 81"/>
          <p:cNvSpPr>
            <a:spLocks noChangeArrowheads="1"/>
          </p:cNvSpPr>
          <p:nvPr/>
        </p:nvSpPr>
        <p:spPr bwMode="auto">
          <a:xfrm>
            <a:off x="6757988" y="4874944"/>
            <a:ext cx="4377527" cy="61920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</p:spPr>
        <p:txBody>
          <a:bodyPr anchor="ctr" anchorCtr="0">
            <a:no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5844"/>
                </a:solidFill>
                <a:latin typeface="微软雅黑" pitchFamily="34" charset="-122"/>
                <a:ea typeface="微软雅黑" pitchFamily="34" charset="-122"/>
              </a:rPr>
              <a:t>原始凭证粘贴举例</a:t>
            </a:r>
          </a:p>
        </p:txBody>
      </p:sp>
      <p:sp>
        <p:nvSpPr>
          <p:cNvPr id="200728" name="矩形 79"/>
          <p:cNvSpPr>
            <a:spLocks noChangeArrowheads="1"/>
          </p:cNvSpPr>
          <p:nvPr/>
        </p:nvSpPr>
        <p:spPr bwMode="auto">
          <a:xfrm>
            <a:off x="5776091" y="4874554"/>
            <a:ext cx="804050" cy="619980"/>
          </a:xfrm>
          <a:prstGeom prst="rect">
            <a:avLst/>
          </a:prstGeom>
          <a:solidFill>
            <a:srgbClr val="FF5844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000" b="1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endParaRPr lang="zh-CN" altLang="en-US" sz="20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0715" name="组合 97"/>
          <p:cNvGrpSpPr>
            <a:grpSpLocks/>
          </p:cNvGrpSpPr>
          <p:nvPr/>
        </p:nvGrpSpPr>
        <p:grpSpPr bwMode="auto">
          <a:xfrm>
            <a:off x="5626100" y="1839574"/>
            <a:ext cx="3142324" cy="1215093"/>
            <a:chOff x="-440413" y="-301078"/>
            <a:chExt cx="3142420" cy="1214094"/>
          </a:xfrm>
        </p:grpSpPr>
        <p:grpSp>
          <p:nvGrpSpPr>
            <p:cNvPr id="200716" name="组合 98"/>
            <p:cNvGrpSpPr>
              <a:grpSpLocks/>
            </p:cNvGrpSpPr>
            <p:nvPr/>
          </p:nvGrpSpPr>
          <p:grpSpPr bwMode="auto">
            <a:xfrm>
              <a:off x="-440413" y="-301078"/>
              <a:ext cx="3142420" cy="1150609"/>
              <a:chOff x="-440413" y="-301078"/>
              <a:chExt cx="3142420" cy="1150609"/>
            </a:xfrm>
          </p:grpSpPr>
          <p:sp>
            <p:nvSpPr>
              <p:cNvPr id="200718" name="文本框 100"/>
              <p:cNvSpPr txBox="1">
                <a:spLocks noChangeArrowheads="1"/>
              </p:cNvSpPr>
              <p:nvPr/>
            </p:nvSpPr>
            <p:spPr bwMode="auto">
              <a:xfrm>
                <a:off x="-440413" y="-301078"/>
                <a:ext cx="1432560" cy="6463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 typeface="Arial" charset="0"/>
                  <a:buNone/>
                </a:pPr>
                <a:r>
                  <a:rPr lang="zh-CN" altLang="en-US" sz="3600" b="1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目</a:t>
                </a:r>
                <a:r>
                  <a:rPr lang="zh-CN" altLang="en-US" sz="3600" b="1">
                    <a:solidFill>
                      <a:srgbClr val="FF5844"/>
                    </a:solidFill>
                    <a:latin typeface="微软雅黑" pitchFamily="34" charset="-122"/>
                    <a:ea typeface="微软雅黑" pitchFamily="34" charset="-122"/>
                  </a:rPr>
                  <a:t>录</a:t>
                </a:r>
              </a:p>
            </p:txBody>
          </p:sp>
          <p:cxnSp>
            <p:nvCxnSpPr>
              <p:cNvPr id="200719" name="直接连接符 101"/>
              <p:cNvCxnSpPr>
                <a:cxnSpLocks noChangeShapeType="1"/>
              </p:cNvCxnSpPr>
              <p:nvPr/>
            </p:nvCxnSpPr>
            <p:spPr bwMode="auto">
              <a:xfrm>
                <a:off x="-290417" y="849531"/>
                <a:ext cx="2992424" cy="0"/>
              </a:xfrm>
              <a:prstGeom prst="line">
                <a:avLst/>
              </a:prstGeom>
              <a:noFill/>
              <a:ln w="6350">
                <a:solidFill>
                  <a:srgbClr val="7F7F7F"/>
                </a:solidFill>
                <a:round/>
                <a:headEnd/>
                <a:tailEnd/>
              </a:ln>
            </p:spPr>
          </p:cxnSp>
        </p:grpSp>
        <p:sp>
          <p:nvSpPr>
            <p:cNvPr id="200717" name="文本框 99"/>
            <p:cNvSpPr txBox="1">
              <a:spLocks noChangeArrowheads="1"/>
            </p:cNvSpPr>
            <p:nvPr/>
          </p:nvSpPr>
          <p:spPr bwMode="auto">
            <a:xfrm>
              <a:off x="467985" y="451730"/>
              <a:ext cx="1917365" cy="461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en-US" altLang="zh-CN" sz="2400" b="1">
                  <a:solidFill>
                    <a:srgbClr val="FF5844"/>
                  </a:solidFill>
                  <a:latin typeface="微软雅黑" pitchFamily="34" charset="-122"/>
                  <a:ea typeface="微软雅黑" pitchFamily="34" charset="-122"/>
                </a:rPr>
                <a:t>Contents</a:t>
              </a:r>
              <a:endParaRPr lang="zh-CN" altLang="en-US" sz="2400" b="1">
                <a:solidFill>
                  <a:srgbClr val="FF5844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584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任意多边形 261"/>
          <p:cNvSpPr>
            <a:spLocks/>
          </p:cNvSpPr>
          <p:nvPr/>
        </p:nvSpPr>
        <p:spPr bwMode="auto">
          <a:xfrm>
            <a:off x="0" y="0"/>
            <a:ext cx="960438" cy="1169988"/>
          </a:xfrm>
          <a:custGeom>
            <a:avLst/>
            <a:gdLst>
              <a:gd name="T0" fmla="*/ 0 w 960120"/>
              <a:gd name="T1" fmla="*/ 0 h 1170432"/>
              <a:gd name="T2" fmla="*/ 857431 w 960120"/>
              <a:gd name="T3" fmla="*/ 0 h 1170432"/>
              <a:gd name="T4" fmla="*/ 899812 w 960120"/>
              <a:gd name="T5" fmla="*/ 77802 h 1170432"/>
              <a:gd name="T6" fmla="*/ 961710 w 960120"/>
              <a:gd name="T7" fmla="*/ 383318 h 1170432"/>
              <a:gd name="T8" fmla="*/ 174026 w 960120"/>
              <a:gd name="T9" fmla="*/ 1168214 h 1170432"/>
              <a:gd name="T10" fmla="*/ 15277 w 960120"/>
              <a:gd name="T11" fmla="*/ 1152268 h 1170432"/>
              <a:gd name="T12" fmla="*/ 0 w 960120"/>
              <a:gd name="T13" fmla="*/ 1147542 h 1170432"/>
              <a:gd name="T14" fmla="*/ 0 w 960120"/>
              <a:gd name="T15" fmla="*/ 0 h 117043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960120"/>
              <a:gd name="T25" fmla="*/ 0 h 1170432"/>
              <a:gd name="T26" fmla="*/ 960120 w 960120"/>
              <a:gd name="T27" fmla="*/ 1170432 h 117043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960120" h="1170432">
                <a:moveTo>
                  <a:pt x="0" y="0"/>
                </a:moveTo>
                <a:lnTo>
                  <a:pt x="856011" y="0"/>
                </a:lnTo>
                <a:lnTo>
                  <a:pt x="898322" y="77952"/>
                </a:lnTo>
                <a:cubicBezTo>
                  <a:pt x="938115" y="172034"/>
                  <a:pt x="960120" y="275471"/>
                  <a:pt x="960120" y="384048"/>
                </a:cubicBezTo>
                <a:cubicBezTo>
                  <a:pt x="960120" y="818356"/>
                  <a:pt x="608044" y="1170432"/>
                  <a:pt x="173736" y="1170432"/>
                </a:cubicBezTo>
                <a:cubicBezTo>
                  <a:pt x="119448" y="1170432"/>
                  <a:pt x="66444" y="1164931"/>
                  <a:pt x="15252" y="1154456"/>
                </a:cubicBezTo>
                <a:lnTo>
                  <a:pt x="0" y="1149721"/>
                </a:lnTo>
                <a:lnTo>
                  <a:pt x="0" y="0"/>
                </a:lnTo>
                <a:close/>
              </a:path>
            </a:pathLst>
          </a:custGeom>
          <a:solidFill>
            <a:srgbClr val="00CFAD">
              <a:alpha val="89803"/>
            </a:srgb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26307" name="直角三角形 2"/>
          <p:cNvSpPr>
            <a:spLocks noChangeArrowheads="1"/>
          </p:cNvSpPr>
          <p:nvPr/>
        </p:nvSpPr>
        <p:spPr bwMode="auto">
          <a:xfrm flipH="1" flipV="1">
            <a:off x="8612188" y="0"/>
            <a:ext cx="3579812" cy="1736725"/>
          </a:xfrm>
          <a:prstGeom prst="rtTriangle">
            <a:avLst/>
          </a:prstGeom>
          <a:solidFill>
            <a:srgbClr val="68C3E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6308" name="任意多边形 8"/>
          <p:cNvSpPr>
            <a:spLocks noChangeArrowheads="1"/>
          </p:cNvSpPr>
          <p:nvPr/>
        </p:nvSpPr>
        <p:spPr bwMode="auto">
          <a:xfrm>
            <a:off x="11710988" y="0"/>
            <a:ext cx="481012" cy="1620838"/>
          </a:xfrm>
          <a:custGeom>
            <a:avLst/>
            <a:gdLst>
              <a:gd name="T0" fmla="*/ 138115 w 480347"/>
              <a:gd name="T1" fmla="*/ 0 h 1620456"/>
              <a:gd name="T2" fmla="*/ 483682 w 480347"/>
              <a:gd name="T3" fmla="*/ 0 h 1620456"/>
              <a:gd name="T4" fmla="*/ 483682 w 480347"/>
              <a:gd name="T5" fmla="*/ 1622366 h 1620456"/>
              <a:gd name="T6" fmla="*/ 386204 w 480347"/>
              <a:gd name="T7" fmla="*/ 1602959 h 1620456"/>
              <a:gd name="T8" fmla="*/ 0 w 480347"/>
              <a:gd name="T9" fmla="*/ 667024 h 1620456"/>
              <a:gd name="T10" fmla="*/ 82606 w 480347"/>
              <a:gd name="T11" fmla="*/ 132882 h 16204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80347"/>
              <a:gd name="T19" fmla="*/ 0 h 1620456"/>
              <a:gd name="T20" fmla="*/ 480347 w 480347"/>
              <a:gd name="T21" fmla="*/ 1620456 h 162045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80347" h="1620456">
                <a:moveTo>
                  <a:pt x="137163" y="0"/>
                </a:moveTo>
                <a:lnTo>
                  <a:pt x="480347" y="0"/>
                </a:lnTo>
                <a:lnTo>
                  <a:pt x="480347" y="1620456"/>
                </a:lnTo>
                <a:lnTo>
                  <a:pt x="383542" y="1601070"/>
                </a:lnTo>
                <a:cubicBezTo>
                  <a:pt x="164655" y="1512092"/>
                  <a:pt x="0" y="1127363"/>
                  <a:pt x="0" y="666239"/>
                </a:cubicBezTo>
                <a:cubicBezTo>
                  <a:pt x="0" y="468614"/>
                  <a:pt x="30243" y="285022"/>
                  <a:pt x="82036" y="132727"/>
                </a:cubicBezTo>
                <a:lnTo>
                  <a:pt x="137163" y="0"/>
                </a:lnTo>
                <a:close/>
              </a:path>
            </a:pathLst>
          </a:custGeom>
          <a:solidFill>
            <a:srgbClr val="F7B54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r>
              <a:rPr lang="en-US" altLang="zh-CN">
                <a:solidFill>
                  <a:srgbClr val="FFFFFF"/>
                </a:solidFill>
              </a:rPr>
              <a:t> 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6309" name="任意多边形 15"/>
          <p:cNvSpPr>
            <a:spLocks/>
          </p:cNvSpPr>
          <p:nvPr/>
        </p:nvSpPr>
        <p:spPr bwMode="auto">
          <a:xfrm>
            <a:off x="10701338" y="4997450"/>
            <a:ext cx="1490662" cy="1860550"/>
          </a:xfrm>
          <a:custGeom>
            <a:avLst/>
            <a:gdLst>
              <a:gd name="T0" fmla="*/ 1358572 w 1490240"/>
              <a:gd name="T1" fmla="*/ 0 h 1860475"/>
              <a:gd name="T2" fmla="*/ 1492350 w 1490240"/>
              <a:gd name="T3" fmla="*/ 6746 h 1860475"/>
              <a:gd name="T4" fmla="*/ 1492350 w 1490240"/>
              <a:gd name="T5" fmla="*/ 1860850 h 1860475"/>
              <a:gd name="T6" fmla="*/ 99227 w 1490240"/>
              <a:gd name="T7" fmla="*/ 1860850 h 1860475"/>
              <a:gd name="T8" fmla="*/ 27602 w 1490240"/>
              <a:gd name="T9" fmla="*/ 1630393 h 1860475"/>
              <a:gd name="T10" fmla="*/ 0 w 1490240"/>
              <a:gd name="T11" fmla="*/ 1356925 h 1860475"/>
              <a:gd name="T12" fmla="*/ 1358572 w 1490240"/>
              <a:gd name="T13" fmla="*/ 0 h 186047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90240"/>
              <a:gd name="T22" fmla="*/ 0 h 1860475"/>
              <a:gd name="T23" fmla="*/ 1490240 w 1490240"/>
              <a:gd name="T24" fmla="*/ 1860475 h 186047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90240" h="1860475">
                <a:moveTo>
                  <a:pt x="1356650" y="0"/>
                </a:moveTo>
                <a:lnTo>
                  <a:pt x="1490240" y="6746"/>
                </a:lnTo>
                <a:lnTo>
                  <a:pt x="1490240" y="1860475"/>
                </a:lnTo>
                <a:lnTo>
                  <a:pt x="99087" y="1860475"/>
                </a:lnTo>
                <a:lnTo>
                  <a:pt x="27562" y="1630063"/>
                </a:lnTo>
                <a:cubicBezTo>
                  <a:pt x="9491" y="1541748"/>
                  <a:pt x="0" y="1450307"/>
                  <a:pt x="0" y="1356650"/>
                </a:cubicBezTo>
                <a:cubicBezTo>
                  <a:pt x="0" y="607393"/>
                  <a:pt x="607393" y="0"/>
                  <a:pt x="1356650" y="0"/>
                </a:cubicBezTo>
                <a:close/>
              </a:path>
            </a:pathLst>
          </a:custGeom>
          <a:solidFill>
            <a:srgbClr val="F7B540">
              <a:alpha val="43921"/>
            </a:srgb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26310" name="椭圆 10"/>
          <p:cNvSpPr>
            <a:spLocks noChangeArrowheads="1"/>
          </p:cNvSpPr>
          <p:nvPr/>
        </p:nvSpPr>
        <p:spPr bwMode="auto">
          <a:xfrm>
            <a:off x="10156825" y="536575"/>
            <a:ext cx="1458913" cy="1458913"/>
          </a:xfrm>
          <a:prstGeom prst="ellipse">
            <a:avLst/>
          </a:prstGeom>
          <a:solidFill>
            <a:srgbClr val="F7B540">
              <a:alpha val="43921"/>
            </a:srgb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6311" name="文本框 256"/>
          <p:cNvSpPr txBox="1">
            <a:spLocks noChangeArrowheads="1"/>
          </p:cNvSpPr>
          <p:nvPr/>
        </p:nvSpPr>
        <p:spPr bwMode="auto">
          <a:xfrm>
            <a:off x="2755901" y="2942431"/>
            <a:ext cx="794543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4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敬请</a:t>
            </a:r>
            <a:r>
              <a:rPr lang="zh-CN" altLang="en-US" sz="4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各位</a:t>
            </a:r>
            <a:r>
              <a:rPr lang="zh-CN" altLang="en-US" sz="4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老师</a:t>
            </a:r>
            <a:r>
              <a:rPr lang="zh-CN" altLang="en-US" sz="4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批评</a:t>
            </a:r>
            <a:r>
              <a:rPr lang="zh-CN" altLang="en-US" sz="4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指正！</a:t>
            </a:r>
          </a:p>
        </p:txBody>
      </p:sp>
      <p:sp>
        <p:nvSpPr>
          <p:cNvPr id="226312" name="文本框 265"/>
          <p:cNvSpPr txBox="1">
            <a:spLocks noChangeArrowheads="1"/>
          </p:cNvSpPr>
          <p:nvPr/>
        </p:nvSpPr>
        <p:spPr bwMode="auto">
          <a:xfrm>
            <a:off x="4346575" y="4821238"/>
            <a:ext cx="4476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fld id="{88CA4AE6-628B-4489-8DBD-445AE461960B}" type="datetime2"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pPr>
                <a:buFont typeface="Arial" charset="0"/>
                <a:buNone/>
              </a:pPr>
              <a:t>2017年11月16日</a:t>
            </a:fld>
            <a:endParaRPr lang="en-US" altLang="zh-CN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2631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58913" y="631825"/>
            <a:ext cx="42545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矩形 16"/>
          <p:cNvSpPr>
            <a:spLocks noChangeArrowheads="1"/>
          </p:cNvSpPr>
          <p:nvPr/>
        </p:nvSpPr>
        <p:spPr bwMode="auto">
          <a:xfrm>
            <a:off x="0" y="274638"/>
            <a:ext cx="503238" cy="538162"/>
          </a:xfrm>
          <a:prstGeom prst="rect">
            <a:avLst/>
          </a:prstGeom>
          <a:solidFill>
            <a:srgbClr val="FF5844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0564E"/>
              </a:solidFill>
            </a:endParaRPr>
          </a:p>
        </p:txBody>
      </p:sp>
      <p:sp>
        <p:nvSpPr>
          <p:cNvPr id="201731" name="矩形 7"/>
          <p:cNvSpPr>
            <a:spLocks noChangeArrowheads="1"/>
          </p:cNvSpPr>
          <p:nvPr/>
        </p:nvSpPr>
        <p:spPr bwMode="auto">
          <a:xfrm>
            <a:off x="563563" y="274638"/>
            <a:ext cx="152400" cy="538162"/>
          </a:xfrm>
          <a:prstGeom prst="rect">
            <a:avLst/>
          </a:prstGeom>
          <a:solidFill>
            <a:srgbClr val="FF5844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0564E"/>
              </a:solidFill>
            </a:endParaRPr>
          </a:p>
        </p:txBody>
      </p:sp>
      <p:sp>
        <p:nvSpPr>
          <p:cNvPr id="201732" name="文本框 1"/>
          <p:cNvSpPr txBox="1">
            <a:spLocks noChangeArrowheads="1"/>
          </p:cNvSpPr>
          <p:nvPr/>
        </p:nvSpPr>
        <p:spPr bwMode="auto">
          <a:xfrm>
            <a:off x="760412" y="228600"/>
            <a:ext cx="786484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一、原始凭证粘贴的目的与方法</a:t>
            </a:r>
          </a:p>
        </p:txBody>
      </p:sp>
      <p:sp>
        <p:nvSpPr>
          <p:cNvPr id="2" name="矩形 1"/>
          <p:cNvSpPr/>
          <p:nvPr/>
        </p:nvSpPr>
        <p:spPr>
          <a:xfrm>
            <a:off x="1314327" y="1482969"/>
            <a:ext cx="986948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0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（一）原始凭证粘贴的</a:t>
            </a:r>
            <a:r>
              <a:rPr lang="zh-CN" altLang="en-US" sz="20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目的</a:t>
            </a:r>
            <a:endParaRPr lang="en-US" altLang="zh-CN" sz="2000" b="1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eaLnBrk="0" hangingPunct="0">
              <a:lnSpc>
                <a:spcPct val="150000"/>
              </a:lnSpc>
              <a:spcAft>
                <a:spcPts val="0"/>
              </a:spcAft>
              <a:defRPr/>
            </a:pPr>
            <a:endParaRPr lang="zh-CN" altLang="en-US" sz="2000" b="1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eaLnBrk="0" hangingPunct="0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en-US"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、保证原始凭证的完整、</a:t>
            </a:r>
            <a:r>
              <a:rPr lang="zh-CN" altLang="en-US" sz="2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安全</a:t>
            </a:r>
            <a:endParaRPr lang="zh-CN" altLang="en-US" sz="20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lvl="1" algn="just" eaLnBrk="0" hangingPunct="0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000" kern="1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会计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凭证是必须按规定年限保管的重要档案，是对会计工作事后监督的重要依据，所以</a:t>
            </a:r>
            <a:r>
              <a:rPr lang="zh-CN" altLang="en-US" sz="2000" kern="1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粘贴牢固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是第一要求。</a:t>
            </a:r>
          </a:p>
          <a:p>
            <a:pPr algn="just" eaLnBrk="0" hangingPunct="0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en-US"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、方便</a:t>
            </a:r>
            <a:r>
              <a:rPr lang="zh-CN" altLang="en-US" sz="2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查阅</a:t>
            </a:r>
            <a:endParaRPr lang="zh-CN" altLang="en-US" sz="20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eaLnBrk="0" hangingPunct="0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会计凭证经常被查阅，票据粘贴要方便查阅，不能把票据的主要信息粘住。   </a:t>
            </a:r>
          </a:p>
          <a:p>
            <a:pPr algn="just" eaLnBrk="0" hangingPunct="0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en-US" altLang="zh-CN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、兼顾</a:t>
            </a:r>
            <a:r>
              <a:rPr lang="zh-CN" altLang="en-US" sz="2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美观</a:t>
            </a:r>
            <a:endParaRPr lang="zh-CN" altLang="en-US" sz="20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eaLnBrk="0" hangingPunct="0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方便会计人员对凭证的装订，粘贴排列要整齐、</a:t>
            </a:r>
            <a:r>
              <a:rPr lang="zh-CN" altLang="en-US" sz="2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合规</a:t>
            </a:r>
            <a:r>
              <a:rPr lang="zh-CN" altLang="en-US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矩形 16"/>
          <p:cNvSpPr>
            <a:spLocks noChangeArrowheads="1"/>
          </p:cNvSpPr>
          <p:nvPr/>
        </p:nvSpPr>
        <p:spPr bwMode="auto">
          <a:xfrm>
            <a:off x="0" y="274638"/>
            <a:ext cx="503238" cy="538162"/>
          </a:xfrm>
          <a:prstGeom prst="rect">
            <a:avLst/>
          </a:prstGeom>
          <a:solidFill>
            <a:srgbClr val="FF5844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0564E"/>
              </a:solidFill>
            </a:endParaRPr>
          </a:p>
        </p:txBody>
      </p:sp>
      <p:sp>
        <p:nvSpPr>
          <p:cNvPr id="201731" name="矩形 7"/>
          <p:cNvSpPr>
            <a:spLocks noChangeArrowheads="1"/>
          </p:cNvSpPr>
          <p:nvPr/>
        </p:nvSpPr>
        <p:spPr bwMode="auto">
          <a:xfrm>
            <a:off x="563563" y="274638"/>
            <a:ext cx="152400" cy="538162"/>
          </a:xfrm>
          <a:prstGeom prst="rect">
            <a:avLst/>
          </a:prstGeom>
          <a:solidFill>
            <a:srgbClr val="FF5844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0564E"/>
              </a:solidFill>
            </a:endParaRPr>
          </a:p>
        </p:txBody>
      </p:sp>
      <p:sp>
        <p:nvSpPr>
          <p:cNvPr id="201732" name="文本框 1"/>
          <p:cNvSpPr txBox="1">
            <a:spLocks noChangeArrowheads="1"/>
          </p:cNvSpPr>
          <p:nvPr/>
        </p:nvSpPr>
        <p:spPr bwMode="auto">
          <a:xfrm>
            <a:off x="760412" y="228600"/>
            <a:ext cx="786484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一、原始凭证粘贴的目的与方法</a:t>
            </a:r>
          </a:p>
        </p:txBody>
      </p:sp>
      <p:sp>
        <p:nvSpPr>
          <p:cNvPr id="2" name="矩形 1"/>
          <p:cNvSpPr/>
          <p:nvPr/>
        </p:nvSpPr>
        <p:spPr>
          <a:xfrm>
            <a:off x="1314327" y="1482969"/>
            <a:ext cx="986948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0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（二）原始</a:t>
            </a:r>
            <a:r>
              <a:rPr lang="zh-CN" altLang="en-US" sz="2000" b="1" kern="1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粘贴的方法</a:t>
            </a:r>
            <a:endParaRPr lang="zh-CN" altLang="en-US" sz="2000" b="1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570" y="2624202"/>
            <a:ext cx="6328997" cy="3547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746737" y="3118558"/>
            <a:ext cx="315937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buFont typeface="Wingdings 2" panose="05020102010507070707" pitchFamily="18" charset="2"/>
              <a:buNone/>
              <a:defRPr/>
            </a:pPr>
            <a:r>
              <a:rPr lang="en-US" altLang="zh-CN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、准备好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胶水或固体胶、粘贴单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，并将准备粘贴的票据分类别按一定顺序整理好；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8646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矩形 16"/>
          <p:cNvSpPr>
            <a:spLocks noChangeArrowheads="1"/>
          </p:cNvSpPr>
          <p:nvPr/>
        </p:nvSpPr>
        <p:spPr bwMode="auto">
          <a:xfrm>
            <a:off x="0" y="274638"/>
            <a:ext cx="503238" cy="538162"/>
          </a:xfrm>
          <a:prstGeom prst="rect">
            <a:avLst/>
          </a:prstGeom>
          <a:solidFill>
            <a:srgbClr val="FF5844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0564E"/>
              </a:solidFill>
            </a:endParaRPr>
          </a:p>
        </p:txBody>
      </p:sp>
      <p:sp>
        <p:nvSpPr>
          <p:cNvPr id="201731" name="矩形 7"/>
          <p:cNvSpPr>
            <a:spLocks noChangeArrowheads="1"/>
          </p:cNvSpPr>
          <p:nvPr/>
        </p:nvSpPr>
        <p:spPr bwMode="auto">
          <a:xfrm>
            <a:off x="563563" y="274638"/>
            <a:ext cx="152400" cy="538162"/>
          </a:xfrm>
          <a:prstGeom prst="rect">
            <a:avLst/>
          </a:prstGeom>
          <a:solidFill>
            <a:srgbClr val="FF5844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0564E"/>
              </a:solidFill>
            </a:endParaRPr>
          </a:p>
        </p:txBody>
      </p:sp>
      <p:sp>
        <p:nvSpPr>
          <p:cNvPr id="201732" name="文本框 1"/>
          <p:cNvSpPr txBox="1">
            <a:spLocks noChangeArrowheads="1"/>
          </p:cNvSpPr>
          <p:nvPr/>
        </p:nvSpPr>
        <p:spPr bwMode="auto">
          <a:xfrm>
            <a:off x="760412" y="228600"/>
            <a:ext cx="786484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一、原始凭证粘贴的目的与方法</a:t>
            </a:r>
          </a:p>
        </p:txBody>
      </p:sp>
      <p:sp>
        <p:nvSpPr>
          <p:cNvPr id="2" name="矩形 1"/>
          <p:cNvSpPr/>
          <p:nvPr/>
        </p:nvSpPr>
        <p:spPr>
          <a:xfrm>
            <a:off x="1314327" y="1482969"/>
            <a:ext cx="986948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0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（二）原始</a:t>
            </a:r>
            <a:r>
              <a:rPr lang="zh-CN" altLang="en-US" sz="2000" b="1" kern="1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粘贴的方法</a:t>
            </a:r>
            <a:endParaRPr lang="zh-CN" altLang="en-US" sz="2000" b="1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64321" y="2152563"/>
            <a:ext cx="934133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altLang="zh-CN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将胶水涂抹于发票左边缘背面（下图折叠的位置处），票据粘贴时对齐粘贴单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边缘；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粘贴时不要越过装订线；</a:t>
            </a:r>
          </a:p>
        </p:txBody>
      </p:sp>
      <p:pic>
        <p:nvPicPr>
          <p:cNvPr id="11" name="Picture 7" descr="C:\Program Files\Tencent\QQ\Users\393032624\Image\Group\1FQ`8HIJ_JKIO0J39L3UM7H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321" y="3191489"/>
            <a:ext cx="4216400" cy="344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C:\Program Files\Tencent\QQ\Users\393032624\Image\Group\[BK$GF(N283TQKLK8YTGTKJ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3048" y="3191489"/>
            <a:ext cx="4392612" cy="344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037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矩形 16"/>
          <p:cNvSpPr>
            <a:spLocks noChangeArrowheads="1"/>
          </p:cNvSpPr>
          <p:nvPr/>
        </p:nvSpPr>
        <p:spPr bwMode="auto">
          <a:xfrm>
            <a:off x="0" y="274638"/>
            <a:ext cx="503238" cy="538162"/>
          </a:xfrm>
          <a:prstGeom prst="rect">
            <a:avLst/>
          </a:prstGeom>
          <a:solidFill>
            <a:srgbClr val="FF5844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0564E"/>
              </a:solidFill>
            </a:endParaRPr>
          </a:p>
        </p:txBody>
      </p:sp>
      <p:sp>
        <p:nvSpPr>
          <p:cNvPr id="201731" name="矩形 7"/>
          <p:cNvSpPr>
            <a:spLocks noChangeArrowheads="1"/>
          </p:cNvSpPr>
          <p:nvPr/>
        </p:nvSpPr>
        <p:spPr bwMode="auto">
          <a:xfrm>
            <a:off x="563563" y="274638"/>
            <a:ext cx="152400" cy="538162"/>
          </a:xfrm>
          <a:prstGeom prst="rect">
            <a:avLst/>
          </a:prstGeom>
          <a:solidFill>
            <a:srgbClr val="FF5844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0564E"/>
              </a:solidFill>
            </a:endParaRPr>
          </a:p>
        </p:txBody>
      </p:sp>
      <p:sp>
        <p:nvSpPr>
          <p:cNvPr id="201732" name="文本框 1"/>
          <p:cNvSpPr txBox="1">
            <a:spLocks noChangeArrowheads="1"/>
          </p:cNvSpPr>
          <p:nvPr/>
        </p:nvSpPr>
        <p:spPr bwMode="auto">
          <a:xfrm>
            <a:off x="760412" y="228600"/>
            <a:ext cx="786484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一、原始凭证粘贴的目的与方法</a:t>
            </a:r>
          </a:p>
        </p:txBody>
      </p:sp>
      <p:sp>
        <p:nvSpPr>
          <p:cNvPr id="2" name="矩形 1"/>
          <p:cNvSpPr/>
          <p:nvPr/>
        </p:nvSpPr>
        <p:spPr>
          <a:xfrm>
            <a:off x="1314327" y="1482969"/>
            <a:ext cx="9869488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000" b="1" kern="1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zh-CN" altLang="en-US" sz="20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三）原始凭证粘贴排列的基本</a:t>
            </a:r>
            <a:r>
              <a:rPr lang="zh-CN" altLang="en-US" sz="2000" b="1" kern="1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方法</a:t>
            </a:r>
            <a:endParaRPr lang="zh-CN" altLang="en-US" sz="2000" b="1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64321" y="2152563"/>
            <a:ext cx="9341339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altLang="zh-CN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、超过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粘贴单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大小的票据应按粘贴单尺寸大小折叠粘贴；</a:t>
            </a:r>
          </a:p>
        </p:txBody>
      </p:sp>
      <p:pic>
        <p:nvPicPr>
          <p:cNvPr id="9" name="Picture 6" descr="C:\Program Files\Tencent\QQ\Users\393032624\Image\Group\)L~BC($TQZK@9R%NW](L(5Q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4596" y="3042749"/>
            <a:ext cx="4464050" cy="358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7" descr="C:\Program Files\Tencent\QQ\Users\393032624\Image\Group\27RWO9H}OQ9@}`)_54NTK3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3109" y="3042749"/>
            <a:ext cx="4176713" cy="357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715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矩形 16"/>
          <p:cNvSpPr>
            <a:spLocks noChangeArrowheads="1"/>
          </p:cNvSpPr>
          <p:nvPr/>
        </p:nvSpPr>
        <p:spPr bwMode="auto">
          <a:xfrm>
            <a:off x="0" y="274638"/>
            <a:ext cx="503238" cy="538162"/>
          </a:xfrm>
          <a:prstGeom prst="rect">
            <a:avLst/>
          </a:prstGeom>
          <a:solidFill>
            <a:srgbClr val="FF5844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0564E"/>
              </a:solidFill>
            </a:endParaRPr>
          </a:p>
        </p:txBody>
      </p:sp>
      <p:sp>
        <p:nvSpPr>
          <p:cNvPr id="201731" name="矩形 7"/>
          <p:cNvSpPr>
            <a:spLocks noChangeArrowheads="1"/>
          </p:cNvSpPr>
          <p:nvPr/>
        </p:nvSpPr>
        <p:spPr bwMode="auto">
          <a:xfrm>
            <a:off x="563563" y="274638"/>
            <a:ext cx="152400" cy="538162"/>
          </a:xfrm>
          <a:prstGeom prst="rect">
            <a:avLst/>
          </a:prstGeom>
          <a:solidFill>
            <a:srgbClr val="FF5844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0564E"/>
              </a:solidFill>
            </a:endParaRPr>
          </a:p>
        </p:txBody>
      </p:sp>
      <p:sp>
        <p:nvSpPr>
          <p:cNvPr id="201732" name="文本框 1"/>
          <p:cNvSpPr txBox="1">
            <a:spLocks noChangeArrowheads="1"/>
          </p:cNvSpPr>
          <p:nvPr/>
        </p:nvSpPr>
        <p:spPr bwMode="auto">
          <a:xfrm>
            <a:off x="760412" y="228600"/>
            <a:ext cx="786484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一、原始凭证粘贴的目的与方法</a:t>
            </a:r>
          </a:p>
        </p:txBody>
      </p:sp>
      <p:sp>
        <p:nvSpPr>
          <p:cNvPr id="2" name="矩形 1"/>
          <p:cNvSpPr/>
          <p:nvPr/>
        </p:nvSpPr>
        <p:spPr>
          <a:xfrm>
            <a:off x="1314327" y="1482969"/>
            <a:ext cx="9869488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000" b="1" kern="1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zh-CN" altLang="en-US" sz="20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三）原始凭证粘贴排列的基本</a:t>
            </a:r>
            <a:r>
              <a:rPr lang="zh-CN" altLang="en-US" sz="2000" b="1" kern="1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方法</a:t>
            </a:r>
            <a:endParaRPr lang="zh-CN" altLang="en-US" sz="2000" b="1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64321" y="2152563"/>
            <a:ext cx="9341339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altLang="zh-CN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、与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粘贴单大小相同的票据应压摞粘贴；</a:t>
            </a:r>
          </a:p>
        </p:txBody>
      </p:sp>
      <p:pic>
        <p:nvPicPr>
          <p:cNvPr id="11" name="Picture 7" descr="C:\Program Files\Tencent\QQ\Users\393032624\Image\Group\OHH3{OIKCAK$%{M~(`{6M}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0" t="16645" r="330" b="19138"/>
          <a:stretch/>
        </p:blipFill>
        <p:spPr bwMode="auto">
          <a:xfrm>
            <a:off x="1993412" y="3064047"/>
            <a:ext cx="7993063" cy="3222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561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矩形 16"/>
          <p:cNvSpPr>
            <a:spLocks noChangeArrowheads="1"/>
          </p:cNvSpPr>
          <p:nvPr/>
        </p:nvSpPr>
        <p:spPr bwMode="auto">
          <a:xfrm>
            <a:off x="0" y="274638"/>
            <a:ext cx="503238" cy="538162"/>
          </a:xfrm>
          <a:prstGeom prst="rect">
            <a:avLst/>
          </a:prstGeom>
          <a:solidFill>
            <a:srgbClr val="FF5844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0564E"/>
              </a:solidFill>
            </a:endParaRPr>
          </a:p>
        </p:txBody>
      </p:sp>
      <p:sp>
        <p:nvSpPr>
          <p:cNvPr id="201731" name="矩形 7"/>
          <p:cNvSpPr>
            <a:spLocks noChangeArrowheads="1"/>
          </p:cNvSpPr>
          <p:nvPr/>
        </p:nvSpPr>
        <p:spPr bwMode="auto">
          <a:xfrm>
            <a:off x="563563" y="274638"/>
            <a:ext cx="152400" cy="538162"/>
          </a:xfrm>
          <a:prstGeom prst="rect">
            <a:avLst/>
          </a:prstGeom>
          <a:solidFill>
            <a:srgbClr val="FF5844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0564E"/>
              </a:solidFill>
            </a:endParaRPr>
          </a:p>
        </p:txBody>
      </p:sp>
      <p:sp>
        <p:nvSpPr>
          <p:cNvPr id="201732" name="文本框 1"/>
          <p:cNvSpPr txBox="1">
            <a:spLocks noChangeArrowheads="1"/>
          </p:cNvSpPr>
          <p:nvPr/>
        </p:nvSpPr>
        <p:spPr bwMode="auto">
          <a:xfrm>
            <a:off x="760412" y="228600"/>
            <a:ext cx="786484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一、原始凭证粘贴的目的与方法</a:t>
            </a:r>
          </a:p>
        </p:txBody>
      </p:sp>
      <p:sp>
        <p:nvSpPr>
          <p:cNvPr id="2" name="矩形 1"/>
          <p:cNvSpPr/>
          <p:nvPr/>
        </p:nvSpPr>
        <p:spPr>
          <a:xfrm>
            <a:off x="1314327" y="1482969"/>
            <a:ext cx="9869488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000" b="1" kern="1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zh-CN" altLang="en-US" sz="20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三）原始凭证粘贴排列的基本</a:t>
            </a:r>
            <a:r>
              <a:rPr lang="zh-CN" altLang="en-US" sz="2000" b="1" kern="1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方法</a:t>
            </a:r>
            <a:endParaRPr lang="zh-CN" altLang="en-US" sz="2000" b="1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64321" y="2152563"/>
            <a:ext cx="9341339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altLang="zh-CN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、小于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粘贴单的票据应仿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鱼鳞式自下而上，从右到左，从小到大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依次排开压页；</a:t>
            </a:r>
          </a:p>
        </p:txBody>
      </p:sp>
      <p:pic>
        <p:nvPicPr>
          <p:cNvPr id="8" name="Picture 7" descr="C:\Program Files\Tencent\QQ\Users\393032624\Image\Group\{{XA`QV{[(E(IWE67]_Q{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408" y="2977907"/>
            <a:ext cx="2627313" cy="350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C:\Program Files\Tencent\QQ\Users\393032624\Image\Group\@X_HGQD0LO832JF1W}%GE]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012" y="2979495"/>
            <a:ext cx="3097212" cy="350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9" descr="C:\Program Files\Tencent\QQ\Users\393032624\Image\Group\ABICL)@]JR2MPI7TS@NNEU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7515" y="2977907"/>
            <a:ext cx="3416300" cy="350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上箭头 71"/>
          <p:cNvSpPr>
            <a:spLocks noChangeArrowheads="1"/>
          </p:cNvSpPr>
          <p:nvPr/>
        </p:nvSpPr>
        <p:spPr bwMode="auto">
          <a:xfrm>
            <a:off x="1210408" y="2977906"/>
            <a:ext cx="720725" cy="1373187"/>
          </a:xfrm>
          <a:prstGeom prst="upArrow">
            <a:avLst>
              <a:gd name="adj1" fmla="val 50000"/>
              <a:gd name="adj2" fmla="val 49908"/>
            </a:avLst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自下而上</a:t>
            </a:r>
          </a:p>
        </p:txBody>
      </p:sp>
      <p:sp>
        <p:nvSpPr>
          <p:cNvPr id="14" name="左箭头 70"/>
          <p:cNvSpPr>
            <a:spLocks noChangeArrowheads="1"/>
          </p:cNvSpPr>
          <p:nvPr/>
        </p:nvSpPr>
        <p:spPr bwMode="auto">
          <a:xfrm>
            <a:off x="5408124" y="2686032"/>
            <a:ext cx="1943100" cy="733425"/>
          </a:xfrm>
          <a:prstGeom prst="leftArrow">
            <a:avLst>
              <a:gd name="adj1" fmla="val 50000"/>
              <a:gd name="adj2" fmla="val 49982"/>
            </a:avLst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</a:rPr>
              <a:t>从右到左</a:t>
            </a:r>
          </a:p>
        </p:txBody>
      </p:sp>
      <p:sp>
        <p:nvSpPr>
          <p:cNvPr id="15" name="左箭头 70"/>
          <p:cNvSpPr>
            <a:spLocks noChangeArrowheads="1"/>
          </p:cNvSpPr>
          <p:nvPr/>
        </p:nvSpPr>
        <p:spPr bwMode="auto">
          <a:xfrm>
            <a:off x="9240715" y="2611194"/>
            <a:ext cx="1943100" cy="733425"/>
          </a:xfrm>
          <a:prstGeom prst="leftArrow">
            <a:avLst>
              <a:gd name="adj1" fmla="val 50000"/>
              <a:gd name="adj2" fmla="val 49982"/>
            </a:avLst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</a:rPr>
              <a:t>整体成鱼鳞状</a:t>
            </a:r>
          </a:p>
        </p:txBody>
      </p:sp>
    </p:spTree>
    <p:extLst>
      <p:ext uri="{BB962C8B-B14F-4D97-AF65-F5344CB8AC3E}">
        <p14:creationId xmlns:p14="http://schemas.microsoft.com/office/powerpoint/2010/main" val="2772445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矩形 16"/>
          <p:cNvSpPr>
            <a:spLocks noChangeArrowheads="1"/>
          </p:cNvSpPr>
          <p:nvPr/>
        </p:nvSpPr>
        <p:spPr bwMode="auto">
          <a:xfrm>
            <a:off x="0" y="274638"/>
            <a:ext cx="503238" cy="538162"/>
          </a:xfrm>
          <a:prstGeom prst="rect">
            <a:avLst/>
          </a:prstGeom>
          <a:solidFill>
            <a:srgbClr val="FF5844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0564E"/>
              </a:solidFill>
            </a:endParaRPr>
          </a:p>
        </p:txBody>
      </p:sp>
      <p:sp>
        <p:nvSpPr>
          <p:cNvPr id="201731" name="矩形 7"/>
          <p:cNvSpPr>
            <a:spLocks noChangeArrowheads="1"/>
          </p:cNvSpPr>
          <p:nvPr/>
        </p:nvSpPr>
        <p:spPr bwMode="auto">
          <a:xfrm>
            <a:off x="563563" y="274638"/>
            <a:ext cx="152400" cy="538162"/>
          </a:xfrm>
          <a:prstGeom prst="rect">
            <a:avLst/>
          </a:prstGeom>
          <a:solidFill>
            <a:srgbClr val="FF5844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0564E"/>
              </a:solidFill>
            </a:endParaRPr>
          </a:p>
        </p:txBody>
      </p:sp>
      <p:sp>
        <p:nvSpPr>
          <p:cNvPr id="201732" name="文本框 1"/>
          <p:cNvSpPr txBox="1">
            <a:spLocks noChangeArrowheads="1"/>
          </p:cNvSpPr>
          <p:nvPr/>
        </p:nvSpPr>
        <p:spPr bwMode="auto">
          <a:xfrm>
            <a:off x="760412" y="228600"/>
            <a:ext cx="786484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一、原始凭证粘贴的目的与方法</a:t>
            </a:r>
          </a:p>
        </p:txBody>
      </p:sp>
      <p:sp>
        <p:nvSpPr>
          <p:cNvPr id="2" name="矩形 1"/>
          <p:cNvSpPr/>
          <p:nvPr/>
        </p:nvSpPr>
        <p:spPr>
          <a:xfrm>
            <a:off x="1314327" y="1272099"/>
            <a:ext cx="9869488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000" b="1" kern="1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zh-CN" altLang="en-US" sz="20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三）原始凭证粘贴排列的基本</a:t>
            </a:r>
            <a:r>
              <a:rPr lang="zh-CN" altLang="en-US" sz="2000" b="1" kern="1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方法</a:t>
            </a:r>
            <a:endParaRPr lang="zh-CN" altLang="en-US" sz="2000" b="1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58642" y="1771723"/>
            <a:ext cx="898085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altLang="zh-CN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 张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与张之间要均匀、整齐，相同尺寸票据要粘贴在一起才能保持美观。 </a:t>
            </a:r>
          </a:p>
          <a:p>
            <a:pPr lvl="1" algn="just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好每张粘贴纸需要粘贴的票据数量、要贴几列、每列多少张，每列、每张之间的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间隔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要均匀；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在按照一定的业务发生顺序的情况下，相同尺寸的票据尽量粘贴在一起。</a:t>
            </a: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8734" y="3154363"/>
            <a:ext cx="8640763" cy="3703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478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Office Theme">
  <a:themeElements>
    <a:clrScheme name="9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9_Office Theme">
      <a:majorFont>
        <a:latin typeface="Open Sans Light"/>
        <a:ea typeface="Open Sans Light"/>
        <a:cs typeface="Open Sans Light"/>
      </a:majorFont>
      <a:minorFont>
        <a:latin typeface="Open Sans Light"/>
        <a:ea typeface="Open Sans Light"/>
        <a:cs typeface="Open Sans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9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0_Office Theme">
  <a:themeElements>
    <a:clrScheme name="10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0_Office Theme">
      <a:majorFont>
        <a:latin typeface="Open Sans Light"/>
        <a:ea typeface="Open Sans Light"/>
        <a:cs typeface="Open Sans Light"/>
      </a:majorFont>
      <a:minorFont>
        <a:latin typeface="Open Sans Light"/>
        <a:ea typeface="Open Sans Light"/>
        <a:cs typeface="Open Sans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0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2_Office Theme">
  <a:themeElements>
    <a:clrScheme name="12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2_Office Theme">
      <a:majorFont>
        <a:latin typeface="Open Sans Light"/>
        <a:ea typeface="Open Sans Light"/>
        <a:cs typeface="Open Sans Light"/>
      </a:majorFont>
      <a:minorFont>
        <a:latin typeface="Open Sans Light"/>
        <a:ea typeface="Open Sans Light"/>
        <a:cs typeface="Open Sans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2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3_Office Theme">
  <a:themeElements>
    <a:clrScheme name="13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3_Office Theme">
      <a:majorFont>
        <a:latin typeface="Open Sans Light"/>
        <a:ea typeface="Open Sans Light"/>
        <a:cs typeface="Open Sans Light"/>
      </a:majorFont>
      <a:minorFont>
        <a:latin typeface="Open Sans Light"/>
        <a:ea typeface="Open Sans Light"/>
        <a:cs typeface="Open Sans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3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4_Office Theme">
  <a:themeElements>
    <a:clrScheme name="14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4_Office Theme">
      <a:majorFont>
        <a:latin typeface="Open Sans Light"/>
        <a:ea typeface="Open Sans Light"/>
        <a:cs typeface="Open Sans Light"/>
      </a:majorFont>
      <a:minorFont>
        <a:latin typeface="Open Sans Light"/>
        <a:ea typeface="Open Sans Light"/>
        <a:cs typeface="Open Sans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4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3_Office 主题">
  <a:themeElements>
    <a:clrScheme name="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_Office 主题">
      <a:majorFont>
        <a:latin typeface="Calibri Light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4_Office 主题">
  <a:themeElements>
    <a:clrScheme name="4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_Office 主题">
      <a:majorFont>
        <a:latin typeface="Calibri Light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4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Theme">
      <a:majorFont>
        <a:latin typeface="Open Sans Light"/>
        <a:ea typeface="Open Sans Light"/>
        <a:cs typeface="Open Sans Light"/>
      </a:majorFont>
      <a:minorFont>
        <a:latin typeface="Open Sans Light"/>
        <a:ea typeface="Open Sans Light"/>
        <a:cs typeface="Open Sans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Office Theme">
  <a:themeElements>
    <a:clrScheme name="1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Theme">
      <a:majorFont>
        <a:latin typeface="Open Sans Light"/>
        <a:ea typeface="Open Sans Light"/>
        <a:cs typeface="Open Sans Light"/>
      </a:majorFont>
      <a:minorFont>
        <a:latin typeface="Open Sans Light"/>
        <a:ea typeface="Open Sans Light"/>
        <a:cs typeface="Open Sans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Office Theme">
  <a:themeElements>
    <a:clrScheme name="2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_Office Theme">
      <a:majorFont>
        <a:latin typeface="Open Sans Light"/>
        <a:ea typeface="Open Sans Light"/>
        <a:cs typeface="Open Sans Light"/>
      </a:majorFont>
      <a:minorFont>
        <a:latin typeface="Open Sans Light"/>
        <a:ea typeface="Open Sans Light"/>
        <a:cs typeface="Open Sans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2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Office Theme">
  <a:themeElements>
    <a:clrScheme name="3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_Office Theme">
      <a:majorFont>
        <a:latin typeface="Open Sans Light"/>
        <a:ea typeface="Open Sans Light"/>
        <a:cs typeface="Open Sans Light"/>
      </a:majorFont>
      <a:minorFont>
        <a:latin typeface="Open Sans Light"/>
        <a:ea typeface="Open Sans Light"/>
        <a:cs typeface="Open Sans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3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Office Theme">
  <a:themeElements>
    <a:clrScheme name="4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_Office Theme">
      <a:majorFont>
        <a:latin typeface="Open Sans Light"/>
        <a:ea typeface="Open Sans Light"/>
        <a:cs typeface="Open Sans Light"/>
      </a:majorFont>
      <a:minorFont>
        <a:latin typeface="Open Sans Light"/>
        <a:ea typeface="Open Sans Light"/>
        <a:cs typeface="Open Sans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4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Office Theme">
  <a:themeElements>
    <a:clrScheme name="5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5_Office Theme">
      <a:majorFont>
        <a:latin typeface="Open Sans Light"/>
        <a:ea typeface="Open Sans Light"/>
        <a:cs typeface="Open Sans Light"/>
      </a:majorFont>
      <a:minorFont>
        <a:latin typeface="Open Sans Light"/>
        <a:ea typeface="Open Sans Light"/>
        <a:cs typeface="Open Sans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5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Office Theme">
  <a:themeElements>
    <a:clrScheme name="6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6_Office Theme">
      <a:majorFont>
        <a:latin typeface="Open Sans Light"/>
        <a:ea typeface="Open Sans Light"/>
        <a:cs typeface="Open Sans Light"/>
      </a:majorFont>
      <a:minorFont>
        <a:latin typeface="Open Sans Light"/>
        <a:ea typeface="Open Sans Light"/>
        <a:cs typeface="Open Sans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6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Office Theme">
  <a:themeElements>
    <a:clrScheme name="8_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8_Office Theme">
      <a:majorFont>
        <a:latin typeface="Open Sans Light"/>
        <a:ea typeface="Open Sans Light"/>
        <a:cs typeface="Open Sans Light"/>
      </a:majorFont>
      <a:minorFont>
        <a:latin typeface="Open Sans Light"/>
        <a:ea typeface="Open Sans Light"/>
        <a:cs typeface="Open Sans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8_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931</TotalTime>
  <Pages>0</Pages>
  <Words>3706</Words>
  <Characters>0</Characters>
  <Application>Microsoft Office PowerPoint</Application>
  <DocSecurity>0</DocSecurity>
  <PresentationFormat>自定义</PresentationFormat>
  <Lines>0</Lines>
  <Paragraphs>976</Paragraphs>
  <Slides>20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16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Office 主题</vt:lpstr>
      <vt:lpstr>Office Theme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8_Office Theme</vt:lpstr>
      <vt:lpstr>9_Office Theme</vt:lpstr>
      <vt:lpstr>10_Office Theme</vt:lpstr>
      <vt:lpstr>12_Office Theme</vt:lpstr>
      <vt:lpstr>13_Office Theme</vt:lpstr>
      <vt:lpstr>14_Office Theme</vt:lpstr>
      <vt:lpstr>3_Office 主题</vt:lpstr>
      <vt:lpstr>4_Office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admin</dc:creator>
  <cp:keywords/>
  <dc:description/>
  <cp:lastModifiedBy>Sky123.Org</cp:lastModifiedBy>
  <cp:revision>523</cp:revision>
  <dcterms:created xsi:type="dcterms:W3CDTF">2015-03-24T11:43:26Z</dcterms:created>
  <dcterms:modified xsi:type="dcterms:W3CDTF">2017-11-16T07:46:19Z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